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288" r:id="rId4"/>
    <p:sldId id="289" r:id="rId5"/>
    <p:sldId id="490" r:id="rId6"/>
    <p:sldId id="491" r:id="rId7"/>
    <p:sldId id="492" r:id="rId8"/>
    <p:sldId id="493" r:id="rId9"/>
    <p:sldId id="508" r:id="rId10"/>
    <p:sldId id="507" r:id="rId11"/>
    <p:sldId id="506" r:id="rId12"/>
    <p:sldId id="262" r:id="rId13"/>
    <p:sldId id="257" r:id="rId14"/>
    <p:sldId id="258" r:id="rId15"/>
    <p:sldId id="259" r:id="rId16"/>
    <p:sldId id="260" r:id="rId17"/>
    <p:sldId id="495" r:id="rId18"/>
    <p:sldId id="496" r:id="rId19"/>
    <p:sldId id="497" r:id="rId20"/>
    <p:sldId id="498" r:id="rId21"/>
    <p:sldId id="499" r:id="rId22"/>
    <p:sldId id="261" r:id="rId23"/>
    <p:sldId id="311" r:id="rId24"/>
    <p:sldId id="323" r:id="rId25"/>
    <p:sldId id="362" r:id="rId26"/>
    <p:sldId id="335" r:id="rId27"/>
    <p:sldId id="500" r:id="rId28"/>
    <p:sldId id="501" r:id="rId29"/>
    <p:sldId id="502" r:id="rId30"/>
    <p:sldId id="503" r:id="rId31"/>
    <p:sldId id="504" r:id="rId32"/>
    <p:sldId id="509" r:id="rId33"/>
    <p:sldId id="505"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4A76"/>
    <a:srgbClr val="E5BA53"/>
    <a:srgbClr val="157C79"/>
    <a:srgbClr val="6D2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8FF45-8A56-4DB7-84FF-ED73A123987E}" v="16" dt="2021-04-20T13:49:19.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1" autoAdjust="0"/>
    <p:restoredTop sz="79937" autoAdjust="0"/>
  </p:normalViewPr>
  <p:slideViewPr>
    <p:cSldViewPr snapToGrid="0">
      <p:cViewPr varScale="1">
        <p:scale>
          <a:sx n="90" d="100"/>
          <a:sy n="90" d="100"/>
        </p:scale>
        <p:origin x="738"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ity Meinhart" userId="61fc1adc-2459-4e75-b9be-539533aec027" providerId="ADAL" clId="{D5D8FF45-8A56-4DB7-84FF-ED73A123987E}"/>
    <pc:docChg chg="undo redo custSel addSld delSld modSld sldOrd">
      <pc:chgData name="Charity Meinhart" userId="61fc1adc-2459-4e75-b9be-539533aec027" providerId="ADAL" clId="{D5D8FF45-8A56-4DB7-84FF-ED73A123987E}" dt="2021-04-21T15:30:24.919" v="770" actId="20577"/>
      <pc:docMkLst>
        <pc:docMk/>
      </pc:docMkLst>
      <pc:sldChg chg="addSp modSp mod">
        <pc:chgData name="Charity Meinhart" userId="61fc1adc-2459-4e75-b9be-539533aec027" providerId="ADAL" clId="{D5D8FF45-8A56-4DB7-84FF-ED73A123987E}" dt="2021-04-21T15:30:24.919" v="770" actId="20577"/>
        <pc:sldMkLst>
          <pc:docMk/>
          <pc:sldMk cId="698540630" sldId="256"/>
        </pc:sldMkLst>
        <pc:spChg chg="mod">
          <ac:chgData name="Charity Meinhart" userId="61fc1adc-2459-4e75-b9be-539533aec027" providerId="ADAL" clId="{D5D8FF45-8A56-4DB7-84FF-ED73A123987E}" dt="2021-04-19T18:30:36.814" v="86" actId="1076"/>
          <ac:spMkLst>
            <pc:docMk/>
            <pc:sldMk cId="698540630" sldId="256"/>
            <ac:spMk id="8" creationId="{EFDC56A2-3247-491C-9CB2-466CD1833BF7}"/>
          </ac:spMkLst>
        </pc:spChg>
        <pc:spChg chg="mod">
          <ac:chgData name="Charity Meinhart" userId="61fc1adc-2459-4e75-b9be-539533aec027" providerId="ADAL" clId="{D5D8FF45-8A56-4DB7-84FF-ED73A123987E}" dt="2021-04-19T18:30:46.470" v="95" actId="20577"/>
          <ac:spMkLst>
            <pc:docMk/>
            <pc:sldMk cId="698540630" sldId="256"/>
            <ac:spMk id="9" creationId="{6C12A768-F199-494C-92A3-777E46AA82BA}"/>
          </ac:spMkLst>
        </pc:spChg>
        <pc:spChg chg="mod">
          <ac:chgData name="Charity Meinhart" userId="61fc1adc-2459-4e75-b9be-539533aec027" providerId="ADAL" clId="{D5D8FF45-8A56-4DB7-84FF-ED73A123987E}" dt="2021-04-21T15:30:24.919" v="770" actId="20577"/>
          <ac:spMkLst>
            <pc:docMk/>
            <pc:sldMk cId="698540630" sldId="256"/>
            <ac:spMk id="10" creationId="{A36BD166-399F-44AF-941B-67DC7CBDD60B}"/>
          </ac:spMkLst>
        </pc:spChg>
        <pc:spChg chg="add mod">
          <ac:chgData name="Charity Meinhart" userId="61fc1adc-2459-4e75-b9be-539533aec027" providerId="ADAL" clId="{D5D8FF45-8A56-4DB7-84FF-ED73A123987E}" dt="2021-04-19T18:30:33.065" v="85" actId="571"/>
          <ac:spMkLst>
            <pc:docMk/>
            <pc:sldMk cId="698540630" sldId="256"/>
            <ac:spMk id="14" creationId="{BAD5EAC4-2E15-403D-BA35-0FB061987CDD}"/>
          </ac:spMkLst>
        </pc:spChg>
      </pc:sldChg>
      <pc:sldChg chg="add">
        <pc:chgData name="Charity Meinhart" userId="61fc1adc-2459-4e75-b9be-539533aec027" providerId="ADAL" clId="{D5D8FF45-8A56-4DB7-84FF-ED73A123987E}" dt="2021-04-19T18:36:48.035" v="174"/>
        <pc:sldMkLst>
          <pc:docMk/>
          <pc:sldMk cId="1945221955" sldId="257"/>
        </pc:sldMkLst>
      </pc:sldChg>
      <pc:sldChg chg="modSp add mod">
        <pc:chgData name="Charity Meinhart" userId="61fc1adc-2459-4e75-b9be-539533aec027" providerId="ADAL" clId="{D5D8FF45-8A56-4DB7-84FF-ED73A123987E}" dt="2021-04-19T18:37:21.438" v="234" actId="1038"/>
        <pc:sldMkLst>
          <pc:docMk/>
          <pc:sldMk cId="9230321" sldId="258"/>
        </pc:sldMkLst>
        <pc:picChg chg="mod">
          <ac:chgData name="Charity Meinhart" userId="61fc1adc-2459-4e75-b9be-539533aec027" providerId="ADAL" clId="{D5D8FF45-8A56-4DB7-84FF-ED73A123987E}" dt="2021-04-19T18:37:21.438" v="234" actId="1038"/>
          <ac:picMkLst>
            <pc:docMk/>
            <pc:sldMk cId="9230321" sldId="258"/>
            <ac:picMk id="6" creationId="{FEF5CD9F-8FF2-430A-AC55-04BE147D4F77}"/>
          </ac:picMkLst>
        </pc:picChg>
      </pc:sldChg>
      <pc:sldChg chg="modSp add mod">
        <pc:chgData name="Charity Meinhart" userId="61fc1adc-2459-4e75-b9be-539533aec027" providerId="ADAL" clId="{D5D8FF45-8A56-4DB7-84FF-ED73A123987E}" dt="2021-04-19T18:37:13.558" v="201" actId="1038"/>
        <pc:sldMkLst>
          <pc:docMk/>
          <pc:sldMk cId="2827527329" sldId="259"/>
        </pc:sldMkLst>
        <pc:spChg chg="mod">
          <ac:chgData name="Charity Meinhart" userId="61fc1adc-2459-4e75-b9be-539533aec027" providerId="ADAL" clId="{D5D8FF45-8A56-4DB7-84FF-ED73A123987E}" dt="2021-04-19T18:37:13.558" v="201" actId="1038"/>
          <ac:spMkLst>
            <pc:docMk/>
            <pc:sldMk cId="2827527329" sldId="259"/>
            <ac:spMk id="2" creationId="{00000000-0000-0000-0000-000000000000}"/>
          </ac:spMkLst>
        </pc:spChg>
        <pc:spChg chg="mod">
          <ac:chgData name="Charity Meinhart" userId="61fc1adc-2459-4e75-b9be-539533aec027" providerId="ADAL" clId="{D5D8FF45-8A56-4DB7-84FF-ED73A123987E}" dt="2021-04-19T18:37:13.558" v="201" actId="1038"/>
          <ac:spMkLst>
            <pc:docMk/>
            <pc:sldMk cId="2827527329" sldId="259"/>
            <ac:spMk id="3" creationId="{00000000-0000-0000-0000-000000000000}"/>
          </ac:spMkLst>
        </pc:spChg>
        <pc:spChg chg="mod">
          <ac:chgData name="Charity Meinhart" userId="61fc1adc-2459-4e75-b9be-539533aec027" providerId="ADAL" clId="{D5D8FF45-8A56-4DB7-84FF-ED73A123987E}" dt="2021-04-19T18:37:13.558" v="201" actId="1038"/>
          <ac:spMkLst>
            <pc:docMk/>
            <pc:sldMk cId="2827527329" sldId="259"/>
            <ac:spMk id="4" creationId="{00000000-0000-0000-0000-000000000000}"/>
          </ac:spMkLst>
        </pc:spChg>
        <pc:spChg chg="mod">
          <ac:chgData name="Charity Meinhart" userId="61fc1adc-2459-4e75-b9be-539533aec027" providerId="ADAL" clId="{D5D8FF45-8A56-4DB7-84FF-ED73A123987E}" dt="2021-04-19T18:37:13.558" v="201" actId="1038"/>
          <ac:spMkLst>
            <pc:docMk/>
            <pc:sldMk cId="2827527329" sldId="259"/>
            <ac:spMk id="7" creationId="{00000000-0000-0000-0000-000000000000}"/>
          </ac:spMkLst>
        </pc:spChg>
        <pc:picChg chg="mod">
          <ac:chgData name="Charity Meinhart" userId="61fc1adc-2459-4e75-b9be-539533aec027" providerId="ADAL" clId="{D5D8FF45-8A56-4DB7-84FF-ED73A123987E}" dt="2021-04-19T18:37:13.558" v="201" actId="1038"/>
          <ac:picMkLst>
            <pc:docMk/>
            <pc:sldMk cId="2827527329" sldId="259"/>
            <ac:picMk id="6" creationId="{00000000-0000-0000-0000-000000000000}"/>
          </ac:picMkLst>
        </pc:picChg>
        <pc:picChg chg="mod">
          <ac:chgData name="Charity Meinhart" userId="61fc1adc-2459-4e75-b9be-539533aec027" providerId="ADAL" clId="{D5D8FF45-8A56-4DB7-84FF-ED73A123987E}" dt="2021-04-19T18:37:13.558" v="201" actId="1038"/>
          <ac:picMkLst>
            <pc:docMk/>
            <pc:sldMk cId="2827527329" sldId="259"/>
            <ac:picMk id="9" creationId="{00000000-0000-0000-0000-000000000000}"/>
          </ac:picMkLst>
        </pc:picChg>
        <pc:picChg chg="mod">
          <ac:chgData name="Charity Meinhart" userId="61fc1adc-2459-4e75-b9be-539533aec027" providerId="ADAL" clId="{D5D8FF45-8A56-4DB7-84FF-ED73A123987E}" dt="2021-04-19T18:37:13.558" v="201" actId="1038"/>
          <ac:picMkLst>
            <pc:docMk/>
            <pc:sldMk cId="2827527329" sldId="259"/>
            <ac:picMk id="10" creationId="{00000000-0000-0000-0000-000000000000}"/>
          </ac:picMkLst>
        </pc:picChg>
      </pc:sldChg>
      <pc:sldChg chg="modSp add mod">
        <pc:chgData name="Charity Meinhart" userId="61fc1adc-2459-4e75-b9be-539533aec027" providerId="ADAL" clId="{D5D8FF45-8A56-4DB7-84FF-ED73A123987E}" dt="2021-04-19T18:37:28.558" v="262" actId="1038"/>
        <pc:sldMkLst>
          <pc:docMk/>
          <pc:sldMk cId="621066181" sldId="260"/>
        </pc:sldMkLst>
        <pc:spChg chg="mod">
          <ac:chgData name="Charity Meinhart" userId="61fc1adc-2459-4e75-b9be-539533aec027" providerId="ADAL" clId="{D5D8FF45-8A56-4DB7-84FF-ED73A123987E}" dt="2021-04-19T18:37:28.558" v="262" actId="1038"/>
          <ac:spMkLst>
            <pc:docMk/>
            <pc:sldMk cId="621066181" sldId="260"/>
            <ac:spMk id="4" creationId="{00000000-0000-0000-0000-000000000000}"/>
          </ac:spMkLst>
        </pc:spChg>
        <pc:picChg chg="mod">
          <ac:chgData name="Charity Meinhart" userId="61fc1adc-2459-4e75-b9be-539533aec027" providerId="ADAL" clId="{D5D8FF45-8A56-4DB7-84FF-ED73A123987E}" dt="2021-04-19T18:37:28.558" v="262" actId="1038"/>
          <ac:picMkLst>
            <pc:docMk/>
            <pc:sldMk cId="621066181" sldId="260"/>
            <ac:picMk id="5" creationId="{00000000-0000-0000-0000-000000000000}"/>
          </ac:picMkLst>
        </pc:picChg>
      </pc:sldChg>
      <pc:sldChg chg="modSp add mod">
        <pc:chgData name="Charity Meinhart" userId="61fc1adc-2459-4e75-b9be-539533aec027" providerId="ADAL" clId="{D5D8FF45-8A56-4DB7-84FF-ED73A123987E}" dt="2021-04-19T18:43:41.521" v="378" actId="20577"/>
        <pc:sldMkLst>
          <pc:docMk/>
          <pc:sldMk cId="3350969537" sldId="261"/>
        </pc:sldMkLst>
        <pc:spChg chg="mod">
          <ac:chgData name="Charity Meinhart" userId="61fc1adc-2459-4e75-b9be-539533aec027" providerId="ADAL" clId="{D5D8FF45-8A56-4DB7-84FF-ED73A123987E}" dt="2021-04-19T18:43:41.521" v="378" actId="20577"/>
          <ac:spMkLst>
            <pc:docMk/>
            <pc:sldMk cId="3350969537" sldId="261"/>
            <ac:spMk id="3" creationId="{D39F9A63-C7AE-4167-8F9E-F4148F992C4A}"/>
          </ac:spMkLst>
        </pc:spChg>
        <pc:picChg chg="mod">
          <ac:chgData name="Charity Meinhart" userId="61fc1adc-2459-4e75-b9be-539533aec027" providerId="ADAL" clId="{D5D8FF45-8A56-4DB7-84FF-ED73A123987E}" dt="2021-04-19T18:43:27.774" v="374" actId="1076"/>
          <ac:picMkLst>
            <pc:docMk/>
            <pc:sldMk cId="3350969537" sldId="261"/>
            <ac:picMk id="4" creationId="{83EAACDA-6FF3-4840-B553-84FA32EC0ECB}"/>
          </ac:picMkLst>
        </pc:picChg>
      </pc:sldChg>
      <pc:sldChg chg="modSp add mod">
        <pc:chgData name="Charity Meinhart" userId="61fc1adc-2459-4e75-b9be-539533aec027" providerId="ADAL" clId="{D5D8FF45-8A56-4DB7-84FF-ED73A123987E}" dt="2021-04-19T18:36:32.240" v="173" actId="1076"/>
        <pc:sldMkLst>
          <pc:docMk/>
          <pc:sldMk cId="2758119566" sldId="262"/>
        </pc:sldMkLst>
        <pc:picChg chg="mod">
          <ac:chgData name="Charity Meinhart" userId="61fc1adc-2459-4e75-b9be-539533aec027" providerId="ADAL" clId="{D5D8FF45-8A56-4DB7-84FF-ED73A123987E}" dt="2021-04-19T18:36:32.240" v="173" actId="1076"/>
          <ac:picMkLst>
            <pc:docMk/>
            <pc:sldMk cId="2758119566" sldId="262"/>
            <ac:picMk id="3" creationId="{00000000-0000-0000-0000-000000000000}"/>
          </ac:picMkLst>
        </pc:picChg>
        <pc:picChg chg="mod">
          <ac:chgData name="Charity Meinhart" userId="61fc1adc-2459-4e75-b9be-539533aec027" providerId="ADAL" clId="{D5D8FF45-8A56-4DB7-84FF-ED73A123987E}" dt="2021-04-19T18:36:30.303" v="172" actId="1076"/>
          <ac:picMkLst>
            <pc:docMk/>
            <pc:sldMk cId="2758119566" sldId="262"/>
            <ac:picMk id="5" creationId="{00000000-0000-0000-0000-000000000000}"/>
          </ac:picMkLst>
        </pc:picChg>
      </pc:sldChg>
      <pc:sldChg chg="modSp add mod">
        <pc:chgData name="Charity Meinhart" userId="61fc1adc-2459-4e75-b9be-539533aec027" providerId="ADAL" clId="{D5D8FF45-8A56-4DB7-84FF-ED73A123987E}" dt="2021-04-19T18:45:11.297" v="405" actId="122"/>
        <pc:sldMkLst>
          <pc:docMk/>
          <pc:sldMk cId="4038230925" sldId="311"/>
        </pc:sldMkLst>
        <pc:spChg chg="mod">
          <ac:chgData name="Charity Meinhart" userId="61fc1adc-2459-4e75-b9be-539533aec027" providerId="ADAL" clId="{D5D8FF45-8A56-4DB7-84FF-ED73A123987E}" dt="2021-04-19T18:44:50.461" v="400" actId="1037"/>
          <ac:spMkLst>
            <pc:docMk/>
            <pc:sldMk cId="4038230925" sldId="311"/>
            <ac:spMk id="2" creationId="{2BCA4127-8084-4B39-A606-1DABC520BA28}"/>
          </ac:spMkLst>
        </pc:spChg>
        <pc:spChg chg="mod">
          <ac:chgData name="Charity Meinhart" userId="61fc1adc-2459-4e75-b9be-539533aec027" providerId="ADAL" clId="{D5D8FF45-8A56-4DB7-84FF-ED73A123987E}" dt="2021-04-19T18:44:50.461" v="400" actId="1037"/>
          <ac:spMkLst>
            <pc:docMk/>
            <pc:sldMk cId="4038230925" sldId="311"/>
            <ac:spMk id="4" creationId="{3A17DBA5-0FDC-453F-8AA5-B62DF3612130}"/>
          </ac:spMkLst>
        </pc:spChg>
        <pc:spChg chg="mod">
          <ac:chgData name="Charity Meinhart" userId="61fc1adc-2459-4e75-b9be-539533aec027" providerId="ADAL" clId="{D5D8FF45-8A56-4DB7-84FF-ED73A123987E}" dt="2021-04-19T18:45:11.297" v="405" actId="122"/>
          <ac:spMkLst>
            <pc:docMk/>
            <pc:sldMk cId="4038230925" sldId="311"/>
            <ac:spMk id="9" creationId="{F12D3D85-1E5F-4470-ABE5-775EA84989AD}"/>
          </ac:spMkLst>
        </pc:spChg>
        <pc:picChg chg="mod">
          <ac:chgData name="Charity Meinhart" userId="61fc1adc-2459-4e75-b9be-539533aec027" providerId="ADAL" clId="{D5D8FF45-8A56-4DB7-84FF-ED73A123987E}" dt="2021-04-19T18:44:50.461" v="400" actId="1037"/>
          <ac:picMkLst>
            <pc:docMk/>
            <pc:sldMk cId="4038230925" sldId="311"/>
            <ac:picMk id="5" creationId="{656E03DF-9256-485B-B104-F968432621AF}"/>
          </ac:picMkLst>
        </pc:picChg>
        <pc:picChg chg="mod">
          <ac:chgData name="Charity Meinhart" userId="61fc1adc-2459-4e75-b9be-539533aec027" providerId="ADAL" clId="{D5D8FF45-8A56-4DB7-84FF-ED73A123987E}" dt="2021-04-19T18:44:50.461" v="400" actId="1037"/>
          <ac:picMkLst>
            <pc:docMk/>
            <pc:sldMk cId="4038230925" sldId="311"/>
            <ac:picMk id="6" creationId="{FF6C1B86-4C35-4D9E-BB71-0CB29DB7A851}"/>
          </ac:picMkLst>
        </pc:picChg>
      </pc:sldChg>
      <pc:sldChg chg="addSp delSp modSp add mod">
        <pc:chgData name="Charity Meinhart" userId="61fc1adc-2459-4e75-b9be-539533aec027" providerId="ADAL" clId="{D5D8FF45-8A56-4DB7-84FF-ED73A123987E}" dt="2021-04-19T18:45:29.470" v="408" actId="478"/>
        <pc:sldMkLst>
          <pc:docMk/>
          <pc:sldMk cId="3336024795" sldId="323"/>
        </pc:sldMkLst>
        <pc:spChg chg="del mod">
          <ac:chgData name="Charity Meinhart" userId="61fc1adc-2459-4e75-b9be-539533aec027" providerId="ADAL" clId="{D5D8FF45-8A56-4DB7-84FF-ED73A123987E}" dt="2021-04-19T18:45:26.202" v="407" actId="478"/>
          <ac:spMkLst>
            <pc:docMk/>
            <pc:sldMk cId="3336024795" sldId="323"/>
            <ac:spMk id="3" creationId="{4D844E1B-28D0-487D-8356-42113B74E223}"/>
          </ac:spMkLst>
        </pc:spChg>
        <pc:spChg chg="add del mod">
          <ac:chgData name="Charity Meinhart" userId="61fc1adc-2459-4e75-b9be-539533aec027" providerId="ADAL" clId="{D5D8FF45-8A56-4DB7-84FF-ED73A123987E}" dt="2021-04-19T18:45:29.470" v="408" actId="478"/>
          <ac:spMkLst>
            <pc:docMk/>
            <pc:sldMk cId="3336024795" sldId="323"/>
            <ac:spMk id="4" creationId="{ADBDB766-70C3-4E61-8D48-63DFAAD58515}"/>
          </ac:spMkLst>
        </pc:spChg>
        <pc:picChg chg="mod">
          <ac:chgData name="Charity Meinhart" userId="61fc1adc-2459-4e75-b9be-539533aec027" providerId="ADAL" clId="{D5D8FF45-8A56-4DB7-84FF-ED73A123987E}" dt="2021-04-19T18:45:22.030" v="406" actId="1076"/>
          <ac:picMkLst>
            <pc:docMk/>
            <pc:sldMk cId="3336024795" sldId="323"/>
            <ac:picMk id="9" creationId="{8D5E06E5-AEEB-4571-8FD2-E24D0F74E2DB}"/>
          </ac:picMkLst>
        </pc:picChg>
      </pc:sldChg>
      <pc:sldChg chg="addSp modSp add mod">
        <pc:chgData name="Charity Meinhart" userId="61fc1adc-2459-4e75-b9be-539533aec027" providerId="ADAL" clId="{D5D8FF45-8A56-4DB7-84FF-ED73A123987E}" dt="2021-04-20T14:41:44.172" v="724" actId="1076"/>
        <pc:sldMkLst>
          <pc:docMk/>
          <pc:sldMk cId="921915793" sldId="335"/>
        </pc:sldMkLst>
        <pc:spChg chg="mod">
          <ac:chgData name="Charity Meinhart" userId="61fc1adc-2459-4e75-b9be-539533aec027" providerId="ADAL" clId="{D5D8FF45-8A56-4DB7-84FF-ED73A123987E}" dt="2021-04-19T18:46:28.479" v="420" actId="1076"/>
          <ac:spMkLst>
            <pc:docMk/>
            <pc:sldMk cId="921915793" sldId="335"/>
            <ac:spMk id="7" creationId="{72C12D67-3F5E-4DCE-8398-8F2995B239EC}"/>
          </ac:spMkLst>
        </pc:spChg>
        <pc:spChg chg="mod">
          <ac:chgData name="Charity Meinhart" userId="61fc1adc-2459-4e75-b9be-539533aec027" providerId="ADAL" clId="{D5D8FF45-8A56-4DB7-84FF-ED73A123987E}" dt="2021-04-19T18:46:34.142" v="421" actId="1076"/>
          <ac:spMkLst>
            <pc:docMk/>
            <pc:sldMk cId="921915793" sldId="335"/>
            <ac:spMk id="10" creationId="{1939E471-7C3E-4A6F-991F-03E300007B86}"/>
          </ac:spMkLst>
        </pc:spChg>
        <pc:spChg chg="add mod">
          <ac:chgData name="Charity Meinhart" userId="61fc1adc-2459-4e75-b9be-539533aec027" providerId="ADAL" clId="{D5D8FF45-8A56-4DB7-84FF-ED73A123987E}" dt="2021-04-19T18:46:10.426" v="416" actId="571"/>
          <ac:spMkLst>
            <pc:docMk/>
            <pc:sldMk cId="921915793" sldId="335"/>
            <ac:spMk id="12" creationId="{5EBC420D-A411-4EEA-BAAF-F1062CCD3F7D}"/>
          </ac:spMkLst>
        </pc:spChg>
        <pc:spChg chg="add mod">
          <ac:chgData name="Charity Meinhart" userId="61fc1adc-2459-4e75-b9be-539533aec027" providerId="ADAL" clId="{D5D8FF45-8A56-4DB7-84FF-ED73A123987E}" dt="2021-04-19T18:46:10.426" v="416" actId="571"/>
          <ac:spMkLst>
            <pc:docMk/>
            <pc:sldMk cId="921915793" sldId="335"/>
            <ac:spMk id="13" creationId="{AE7CC241-0D19-42DE-B00E-52041A1BBB85}"/>
          </ac:spMkLst>
        </pc:spChg>
        <pc:spChg chg="add mod">
          <ac:chgData name="Charity Meinhart" userId="61fc1adc-2459-4e75-b9be-539533aec027" providerId="ADAL" clId="{D5D8FF45-8A56-4DB7-84FF-ED73A123987E}" dt="2021-04-19T18:46:10.426" v="416" actId="571"/>
          <ac:spMkLst>
            <pc:docMk/>
            <pc:sldMk cId="921915793" sldId="335"/>
            <ac:spMk id="15" creationId="{A95A232D-F894-473E-8214-28789F436E6E}"/>
          </ac:spMkLst>
        </pc:spChg>
        <pc:spChg chg="add mod">
          <ac:chgData name="Charity Meinhart" userId="61fc1adc-2459-4e75-b9be-539533aec027" providerId="ADAL" clId="{D5D8FF45-8A56-4DB7-84FF-ED73A123987E}" dt="2021-04-19T18:46:10.426" v="416" actId="571"/>
          <ac:spMkLst>
            <pc:docMk/>
            <pc:sldMk cId="921915793" sldId="335"/>
            <ac:spMk id="16" creationId="{B3EC7E7F-A4CA-462D-8D87-C65943AE4FC6}"/>
          </ac:spMkLst>
        </pc:spChg>
        <pc:graphicFrameChg chg="mod modGraphic">
          <ac:chgData name="Charity Meinhart" userId="61fc1adc-2459-4e75-b9be-539533aec027" providerId="ADAL" clId="{D5D8FF45-8A56-4DB7-84FF-ED73A123987E}" dt="2021-04-19T18:45:43.792" v="410" actId="14100"/>
          <ac:graphicFrameMkLst>
            <pc:docMk/>
            <pc:sldMk cId="921915793" sldId="335"/>
            <ac:graphicFrameMk id="2" creationId="{D19625B9-BF48-43AA-9E85-CF01BD6EFD86}"/>
          </ac:graphicFrameMkLst>
        </pc:graphicFrameChg>
        <pc:graphicFrameChg chg="add mod">
          <ac:chgData name="Charity Meinhart" userId="61fc1adc-2459-4e75-b9be-539533aec027" providerId="ADAL" clId="{D5D8FF45-8A56-4DB7-84FF-ED73A123987E}" dt="2021-04-19T18:46:10.426" v="416" actId="571"/>
          <ac:graphicFrameMkLst>
            <pc:docMk/>
            <pc:sldMk cId="921915793" sldId="335"/>
            <ac:graphicFrameMk id="9" creationId="{1723034C-616C-4DBA-9F7A-0E019245D02D}"/>
          </ac:graphicFrameMkLst>
        </pc:graphicFrameChg>
        <pc:graphicFrameChg chg="mod modGraphic">
          <ac:chgData name="Charity Meinhart" userId="61fc1adc-2459-4e75-b9be-539533aec027" providerId="ADAL" clId="{D5D8FF45-8A56-4DB7-84FF-ED73A123987E}" dt="2021-04-20T14:41:44.172" v="724" actId="1076"/>
          <ac:graphicFrameMkLst>
            <pc:docMk/>
            <pc:sldMk cId="921915793" sldId="335"/>
            <ac:graphicFrameMk id="11" creationId="{9E85C2E6-923F-4003-8DDD-DF1227D62FEA}"/>
          </ac:graphicFrameMkLst>
        </pc:graphicFrameChg>
        <pc:graphicFrameChg chg="add mod">
          <ac:chgData name="Charity Meinhart" userId="61fc1adc-2459-4e75-b9be-539533aec027" providerId="ADAL" clId="{D5D8FF45-8A56-4DB7-84FF-ED73A123987E}" dt="2021-04-19T18:46:10.426" v="416" actId="571"/>
          <ac:graphicFrameMkLst>
            <pc:docMk/>
            <pc:sldMk cId="921915793" sldId="335"/>
            <ac:graphicFrameMk id="14" creationId="{C925D009-161D-4F70-B35C-3D2D6532294A}"/>
          </ac:graphicFrameMkLst>
        </pc:graphicFrameChg>
        <pc:graphicFrameChg chg="add mod">
          <ac:chgData name="Charity Meinhart" userId="61fc1adc-2459-4e75-b9be-539533aec027" providerId="ADAL" clId="{D5D8FF45-8A56-4DB7-84FF-ED73A123987E}" dt="2021-04-19T18:46:10.426" v="416" actId="571"/>
          <ac:graphicFrameMkLst>
            <pc:docMk/>
            <pc:sldMk cId="921915793" sldId="335"/>
            <ac:graphicFrameMk id="17" creationId="{F49785C3-B4F6-4D73-A8D8-250A127BB510}"/>
          </ac:graphicFrameMkLst>
        </pc:graphicFrameChg>
      </pc:sldChg>
      <pc:sldChg chg="delSp add setBg delDesignElem">
        <pc:chgData name="Charity Meinhart" userId="61fc1adc-2459-4e75-b9be-539533aec027" providerId="ADAL" clId="{D5D8FF45-8A56-4DB7-84FF-ED73A123987E}" dt="2021-04-19T18:44:41.554" v="380"/>
        <pc:sldMkLst>
          <pc:docMk/>
          <pc:sldMk cId="2103218441" sldId="362"/>
        </pc:sldMkLst>
        <pc:spChg chg="del">
          <ac:chgData name="Charity Meinhart" userId="61fc1adc-2459-4e75-b9be-539533aec027" providerId="ADAL" clId="{D5D8FF45-8A56-4DB7-84FF-ED73A123987E}" dt="2021-04-19T18:44:41.554" v="380"/>
          <ac:spMkLst>
            <pc:docMk/>
            <pc:sldMk cId="2103218441" sldId="362"/>
            <ac:spMk id="13" creationId="{87CC2527-562A-4F69-B487-4371E5B243E7}"/>
          </ac:spMkLst>
        </pc:spChg>
        <pc:cxnChg chg="del">
          <ac:chgData name="Charity Meinhart" userId="61fc1adc-2459-4e75-b9be-539533aec027" providerId="ADAL" clId="{D5D8FF45-8A56-4DB7-84FF-ED73A123987E}" dt="2021-04-19T18:44:41.554" v="380"/>
          <ac:cxnSpMkLst>
            <pc:docMk/>
            <pc:sldMk cId="2103218441" sldId="362"/>
            <ac:cxnSpMk id="15" creationId="{BCDAEC91-5BCE-4B55-9CC0-43EF94CB734B}"/>
          </ac:cxnSpMkLst>
        </pc:cxnChg>
      </pc:sldChg>
      <pc:sldChg chg="modSp mod">
        <pc:chgData name="Charity Meinhart" userId="61fc1adc-2459-4e75-b9be-539533aec027" providerId="ADAL" clId="{D5D8FF45-8A56-4DB7-84FF-ED73A123987E}" dt="2021-04-20T14:11:52.483" v="526" actId="255"/>
        <pc:sldMkLst>
          <pc:docMk/>
          <pc:sldMk cId="3556105258" sldId="490"/>
        </pc:sldMkLst>
        <pc:spChg chg="mod">
          <ac:chgData name="Charity Meinhart" userId="61fc1adc-2459-4e75-b9be-539533aec027" providerId="ADAL" clId="{D5D8FF45-8A56-4DB7-84FF-ED73A123987E}" dt="2021-04-20T14:11:52.483" v="526" actId="255"/>
          <ac:spMkLst>
            <pc:docMk/>
            <pc:sldMk cId="3556105258" sldId="490"/>
            <ac:spMk id="3" creationId="{1275C4E4-0B26-4429-83AB-EF588617DAF2}"/>
          </ac:spMkLst>
        </pc:spChg>
      </pc:sldChg>
      <pc:sldChg chg="modSp add mod">
        <pc:chgData name="Charity Meinhart" userId="61fc1adc-2459-4e75-b9be-539533aec027" providerId="ADAL" clId="{D5D8FF45-8A56-4DB7-84FF-ED73A123987E}" dt="2021-04-20T14:10:39.119" v="517" actId="113"/>
        <pc:sldMkLst>
          <pc:docMk/>
          <pc:sldMk cId="3504667061" sldId="491"/>
        </pc:sldMkLst>
        <pc:spChg chg="mod">
          <ac:chgData name="Charity Meinhart" userId="61fc1adc-2459-4e75-b9be-539533aec027" providerId="ADAL" clId="{D5D8FF45-8A56-4DB7-84FF-ED73A123987E}" dt="2021-04-19T18:38:26.415" v="285" actId="313"/>
          <ac:spMkLst>
            <pc:docMk/>
            <pc:sldMk cId="3504667061" sldId="491"/>
            <ac:spMk id="2" creationId="{A5E79208-EF11-4706-B4B1-DF82ED2CBD5E}"/>
          </ac:spMkLst>
        </pc:spChg>
        <pc:spChg chg="mod">
          <ac:chgData name="Charity Meinhart" userId="61fc1adc-2459-4e75-b9be-539533aec027" providerId="ADAL" clId="{D5D8FF45-8A56-4DB7-84FF-ED73A123987E}" dt="2021-04-20T14:10:39.119" v="517" actId="113"/>
          <ac:spMkLst>
            <pc:docMk/>
            <pc:sldMk cId="3504667061" sldId="491"/>
            <ac:spMk id="3" creationId="{1275C4E4-0B26-4429-83AB-EF588617DAF2}"/>
          </ac:spMkLst>
        </pc:spChg>
      </pc:sldChg>
      <pc:sldChg chg="add del">
        <pc:chgData name="Charity Meinhart" userId="61fc1adc-2459-4e75-b9be-539533aec027" providerId="ADAL" clId="{D5D8FF45-8A56-4DB7-84FF-ED73A123987E}" dt="2021-04-19T18:36:54.310" v="175" actId="47"/>
        <pc:sldMkLst>
          <pc:docMk/>
          <pc:sldMk cId="3990167102" sldId="491"/>
        </pc:sldMkLst>
      </pc:sldChg>
      <pc:sldChg chg="modSp add mod">
        <pc:chgData name="Charity Meinhart" userId="61fc1adc-2459-4e75-b9be-539533aec027" providerId="ADAL" clId="{D5D8FF45-8A56-4DB7-84FF-ED73A123987E}" dt="2021-04-20T14:10:54.526" v="519" actId="2711"/>
        <pc:sldMkLst>
          <pc:docMk/>
          <pc:sldMk cId="3819014554" sldId="492"/>
        </pc:sldMkLst>
        <pc:spChg chg="mod">
          <ac:chgData name="Charity Meinhart" userId="61fc1adc-2459-4e75-b9be-539533aec027" providerId="ADAL" clId="{D5D8FF45-8A56-4DB7-84FF-ED73A123987E}" dt="2021-04-19T18:39:44.752" v="293"/>
          <ac:spMkLst>
            <pc:docMk/>
            <pc:sldMk cId="3819014554" sldId="492"/>
            <ac:spMk id="2" creationId="{A5E79208-EF11-4706-B4B1-DF82ED2CBD5E}"/>
          </ac:spMkLst>
        </pc:spChg>
        <pc:spChg chg="mod">
          <ac:chgData name="Charity Meinhart" userId="61fc1adc-2459-4e75-b9be-539533aec027" providerId="ADAL" clId="{D5D8FF45-8A56-4DB7-84FF-ED73A123987E}" dt="2021-04-20T14:10:54.526" v="519" actId="2711"/>
          <ac:spMkLst>
            <pc:docMk/>
            <pc:sldMk cId="3819014554" sldId="492"/>
            <ac:spMk id="3" creationId="{1275C4E4-0B26-4429-83AB-EF588617DAF2}"/>
          </ac:spMkLst>
        </pc:spChg>
      </pc:sldChg>
      <pc:sldChg chg="modSp add mod">
        <pc:chgData name="Charity Meinhart" userId="61fc1adc-2459-4e75-b9be-539533aec027" providerId="ADAL" clId="{D5D8FF45-8A56-4DB7-84FF-ED73A123987E}" dt="2021-04-20T14:11:04.736" v="521" actId="2711"/>
        <pc:sldMkLst>
          <pc:docMk/>
          <pc:sldMk cId="2957488754" sldId="493"/>
        </pc:sldMkLst>
        <pc:spChg chg="mod">
          <ac:chgData name="Charity Meinhart" userId="61fc1adc-2459-4e75-b9be-539533aec027" providerId="ADAL" clId="{D5D8FF45-8A56-4DB7-84FF-ED73A123987E}" dt="2021-04-19T18:40:30.254" v="311" actId="20577"/>
          <ac:spMkLst>
            <pc:docMk/>
            <pc:sldMk cId="2957488754" sldId="493"/>
            <ac:spMk id="2" creationId="{A5E79208-EF11-4706-B4B1-DF82ED2CBD5E}"/>
          </ac:spMkLst>
        </pc:spChg>
        <pc:spChg chg="mod">
          <ac:chgData name="Charity Meinhart" userId="61fc1adc-2459-4e75-b9be-539533aec027" providerId="ADAL" clId="{D5D8FF45-8A56-4DB7-84FF-ED73A123987E}" dt="2021-04-20T14:11:04.736" v="521" actId="2711"/>
          <ac:spMkLst>
            <pc:docMk/>
            <pc:sldMk cId="2957488754" sldId="493"/>
            <ac:spMk id="3" creationId="{1275C4E4-0B26-4429-83AB-EF588617DAF2}"/>
          </ac:spMkLst>
        </pc:spChg>
      </pc:sldChg>
      <pc:sldChg chg="add del">
        <pc:chgData name="Charity Meinhart" userId="61fc1adc-2459-4e75-b9be-539533aec027" providerId="ADAL" clId="{D5D8FF45-8A56-4DB7-84FF-ED73A123987E}" dt="2021-04-20T13:48:41.254" v="434" actId="47"/>
        <pc:sldMkLst>
          <pc:docMk/>
          <pc:sldMk cId="2463724275" sldId="494"/>
        </pc:sldMkLst>
      </pc:sldChg>
      <pc:sldChg chg="delSp modSp add mod">
        <pc:chgData name="Charity Meinhart" userId="61fc1adc-2459-4e75-b9be-539533aec027" providerId="ADAL" clId="{D5D8FF45-8A56-4DB7-84FF-ED73A123987E}" dt="2021-04-19T18:42:59.055" v="367" actId="478"/>
        <pc:sldMkLst>
          <pc:docMk/>
          <pc:sldMk cId="2439646377" sldId="495"/>
        </pc:sldMkLst>
        <pc:spChg chg="mod">
          <ac:chgData name="Charity Meinhart" userId="61fc1adc-2459-4e75-b9be-539533aec027" providerId="ADAL" clId="{D5D8FF45-8A56-4DB7-84FF-ED73A123987E}" dt="2021-04-19T18:42:54.526" v="366" actId="1037"/>
          <ac:spMkLst>
            <pc:docMk/>
            <pc:sldMk cId="2439646377" sldId="495"/>
            <ac:spMk id="2" creationId="{DE26547F-0EB5-4C40-A7E5-0905815105B0}"/>
          </ac:spMkLst>
        </pc:spChg>
        <pc:spChg chg="mod">
          <ac:chgData name="Charity Meinhart" userId="61fc1adc-2459-4e75-b9be-539533aec027" providerId="ADAL" clId="{D5D8FF45-8A56-4DB7-84FF-ED73A123987E}" dt="2021-04-19T18:42:54.526" v="366" actId="1037"/>
          <ac:spMkLst>
            <pc:docMk/>
            <pc:sldMk cId="2439646377" sldId="495"/>
            <ac:spMk id="3" creationId="{9C72058C-477B-4137-8B9B-905BF7F9A1EB}"/>
          </ac:spMkLst>
        </pc:spChg>
        <pc:spChg chg="del mod">
          <ac:chgData name="Charity Meinhart" userId="61fc1adc-2459-4e75-b9be-539533aec027" providerId="ADAL" clId="{D5D8FF45-8A56-4DB7-84FF-ED73A123987E}" dt="2021-04-19T18:42:59.055" v="367" actId="478"/>
          <ac:spMkLst>
            <pc:docMk/>
            <pc:sldMk cId="2439646377" sldId="495"/>
            <ac:spMk id="4" creationId="{32E42D65-82C9-42B4-A741-7D7B9AA7DC14}"/>
          </ac:spMkLst>
        </pc:spChg>
        <pc:picChg chg="mod">
          <ac:chgData name="Charity Meinhart" userId="61fc1adc-2459-4e75-b9be-539533aec027" providerId="ADAL" clId="{D5D8FF45-8A56-4DB7-84FF-ED73A123987E}" dt="2021-04-19T18:42:54.526" v="366" actId="1037"/>
          <ac:picMkLst>
            <pc:docMk/>
            <pc:sldMk cId="2439646377" sldId="495"/>
            <ac:picMk id="5" creationId="{389D8272-4174-467A-B2CB-DBDDBC6DBB0F}"/>
          </ac:picMkLst>
        </pc:picChg>
      </pc:sldChg>
      <pc:sldChg chg="modSp add mod">
        <pc:chgData name="Charity Meinhart" userId="61fc1adc-2459-4e75-b9be-539533aec027" providerId="ADAL" clId="{D5D8FF45-8A56-4DB7-84FF-ED73A123987E}" dt="2021-04-19T18:43:04.854" v="368" actId="1076"/>
        <pc:sldMkLst>
          <pc:docMk/>
          <pc:sldMk cId="1621889075" sldId="496"/>
        </pc:sldMkLst>
        <pc:picChg chg="mod">
          <ac:chgData name="Charity Meinhart" userId="61fc1adc-2459-4e75-b9be-539533aec027" providerId="ADAL" clId="{D5D8FF45-8A56-4DB7-84FF-ED73A123987E}" dt="2021-04-19T18:43:04.854" v="368" actId="1076"/>
          <ac:picMkLst>
            <pc:docMk/>
            <pc:sldMk cId="1621889075" sldId="496"/>
            <ac:picMk id="4" creationId="{62A2DF2E-BE5A-43B8-979F-A045B2813162}"/>
          </ac:picMkLst>
        </pc:picChg>
      </pc:sldChg>
      <pc:sldChg chg="modSp add mod">
        <pc:chgData name="Charity Meinhart" userId="61fc1adc-2459-4e75-b9be-539533aec027" providerId="ADAL" clId="{D5D8FF45-8A56-4DB7-84FF-ED73A123987E}" dt="2021-04-19T18:43:08.878" v="369" actId="1076"/>
        <pc:sldMkLst>
          <pc:docMk/>
          <pc:sldMk cId="1415436439" sldId="497"/>
        </pc:sldMkLst>
        <pc:picChg chg="mod">
          <ac:chgData name="Charity Meinhart" userId="61fc1adc-2459-4e75-b9be-539533aec027" providerId="ADAL" clId="{D5D8FF45-8A56-4DB7-84FF-ED73A123987E}" dt="2021-04-19T18:43:08.878" v="369" actId="1076"/>
          <ac:picMkLst>
            <pc:docMk/>
            <pc:sldMk cId="1415436439" sldId="497"/>
            <ac:picMk id="4" creationId="{C497430D-50A0-44C2-9BBD-09E7484CA7EB}"/>
          </ac:picMkLst>
        </pc:picChg>
      </pc:sldChg>
      <pc:sldChg chg="del">
        <pc:chgData name="Charity Meinhart" userId="61fc1adc-2459-4e75-b9be-539533aec027" providerId="ADAL" clId="{D5D8FF45-8A56-4DB7-84FF-ED73A123987E}" dt="2021-04-19T18:33:59.779" v="170" actId="47"/>
        <pc:sldMkLst>
          <pc:docMk/>
          <pc:sldMk cId="1952088126" sldId="498"/>
        </pc:sldMkLst>
      </pc:sldChg>
      <pc:sldChg chg="modSp add mod">
        <pc:chgData name="Charity Meinhart" userId="61fc1adc-2459-4e75-b9be-539533aec027" providerId="ADAL" clId="{D5D8FF45-8A56-4DB7-84FF-ED73A123987E}" dt="2021-04-19T18:43:13.014" v="370" actId="1076"/>
        <pc:sldMkLst>
          <pc:docMk/>
          <pc:sldMk cId="3085377327" sldId="498"/>
        </pc:sldMkLst>
        <pc:spChg chg="mod">
          <ac:chgData name="Charity Meinhart" userId="61fc1adc-2459-4e75-b9be-539533aec027" providerId="ADAL" clId="{D5D8FF45-8A56-4DB7-84FF-ED73A123987E}" dt="2021-04-19T18:42:38.874" v="321" actId="27636"/>
          <ac:spMkLst>
            <pc:docMk/>
            <pc:sldMk cId="3085377327" sldId="498"/>
            <ac:spMk id="3" creationId="{69180C23-28F4-4CA6-80FF-D1F8E3BE4624}"/>
          </ac:spMkLst>
        </pc:spChg>
        <pc:picChg chg="mod">
          <ac:chgData name="Charity Meinhart" userId="61fc1adc-2459-4e75-b9be-539533aec027" providerId="ADAL" clId="{D5D8FF45-8A56-4DB7-84FF-ED73A123987E}" dt="2021-04-19T18:43:13.014" v="370" actId="1076"/>
          <ac:picMkLst>
            <pc:docMk/>
            <pc:sldMk cId="3085377327" sldId="498"/>
            <ac:picMk id="4" creationId="{27B1839E-C392-4376-B5E7-D9C4D52C564B}"/>
          </ac:picMkLst>
        </pc:picChg>
      </pc:sldChg>
      <pc:sldChg chg="modSp add mod">
        <pc:chgData name="Charity Meinhart" userId="61fc1adc-2459-4e75-b9be-539533aec027" providerId="ADAL" clId="{D5D8FF45-8A56-4DB7-84FF-ED73A123987E}" dt="2021-04-19T18:43:22.137" v="373" actId="1076"/>
        <pc:sldMkLst>
          <pc:docMk/>
          <pc:sldMk cId="287566969" sldId="499"/>
        </pc:sldMkLst>
        <pc:picChg chg="mod">
          <ac:chgData name="Charity Meinhart" userId="61fc1adc-2459-4e75-b9be-539533aec027" providerId="ADAL" clId="{D5D8FF45-8A56-4DB7-84FF-ED73A123987E}" dt="2021-04-19T18:43:22.137" v="373" actId="1076"/>
          <ac:picMkLst>
            <pc:docMk/>
            <pc:sldMk cId="287566969" sldId="499"/>
            <ac:picMk id="4" creationId="{007D87C0-031D-4650-8441-AFC172684ED2}"/>
          </ac:picMkLst>
        </pc:picChg>
      </pc:sldChg>
      <pc:sldChg chg="delSp modSp add mod setBg delDesignElem">
        <pc:chgData name="Charity Meinhart" userId="61fc1adc-2459-4e75-b9be-539533aec027" providerId="ADAL" clId="{D5D8FF45-8A56-4DB7-84FF-ED73A123987E}" dt="2021-04-19T18:47:30.454" v="427" actId="1076"/>
        <pc:sldMkLst>
          <pc:docMk/>
          <pc:sldMk cId="2064470810" sldId="500"/>
        </pc:sldMkLst>
        <pc:spChg chg="del">
          <ac:chgData name="Charity Meinhart" userId="61fc1adc-2459-4e75-b9be-539533aec027" providerId="ADAL" clId="{D5D8FF45-8A56-4DB7-84FF-ED73A123987E}" dt="2021-04-19T18:47:16.302" v="423"/>
          <ac:spMkLst>
            <pc:docMk/>
            <pc:sldMk cId="2064470810" sldId="500"/>
            <ac:spMk id="8" creationId="{C27D7A02-907B-496F-BA7E-AA3780733CA7}"/>
          </ac:spMkLst>
        </pc:spChg>
        <pc:spChg chg="mod">
          <ac:chgData name="Charity Meinhart" userId="61fc1adc-2459-4e75-b9be-539533aec027" providerId="ADAL" clId="{D5D8FF45-8A56-4DB7-84FF-ED73A123987E}" dt="2021-04-19T18:47:20.903" v="424" actId="14100"/>
          <ac:spMkLst>
            <pc:docMk/>
            <pc:sldMk cId="2064470810" sldId="500"/>
            <ac:spMk id="9" creationId="{6EAE124E-5083-422B-B96F-E95106D37775}"/>
          </ac:spMkLst>
        </pc:spChg>
        <pc:spChg chg="del">
          <ac:chgData name="Charity Meinhart" userId="61fc1adc-2459-4e75-b9be-539533aec027" providerId="ADAL" clId="{D5D8FF45-8A56-4DB7-84FF-ED73A123987E}" dt="2021-04-19T18:47:16.302" v="423"/>
          <ac:spMkLst>
            <pc:docMk/>
            <pc:sldMk cId="2064470810" sldId="500"/>
            <ac:spMk id="10" creationId="{0FBA5268-0AE7-4CAD-9537-D0EB09E76406}"/>
          </ac:spMkLst>
        </pc:spChg>
        <pc:spChg chg="del">
          <ac:chgData name="Charity Meinhart" userId="61fc1adc-2459-4e75-b9be-539533aec027" providerId="ADAL" clId="{D5D8FF45-8A56-4DB7-84FF-ED73A123987E}" dt="2021-04-19T18:47:16.302" v="423"/>
          <ac:spMkLst>
            <pc:docMk/>
            <pc:sldMk cId="2064470810" sldId="500"/>
            <ac:spMk id="12" creationId="{088D065B-39DA-4077-B9CF-E489CE4C0169}"/>
          </ac:spMkLst>
        </pc:spChg>
        <pc:spChg chg="mod">
          <ac:chgData name="Charity Meinhart" userId="61fc1adc-2459-4e75-b9be-539533aec027" providerId="ADAL" clId="{D5D8FF45-8A56-4DB7-84FF-ED73A123987E}" dt="2021-04-19T18:47:30.454" v="427" actId="1076"/>
          <ac:spMkLst>
            <pc:docMk/>
            <pc:sldMk cId="2064470810" sldId="500"/>
            <ac:spMk id="13" creationId="{736CDBAD-B5D0-4EF0-B87C-B3D784C4D757}"/>
          </ac:spMkLst>
        </pc:spChg>
        <pc:spChg chg="mod">
          <ac:chgData name="Charity Meinhart" userId="61fc1adc-2459-4e75-b9be-539533aec027" providerId="ADAL" clId="{D5D8FF45-8A56-4DB7-84FF-ED73A123987E}" dt="2021-04-19T18:47:23.534" v="425" actId="1076"/>
          <ac:spMkLst>
            <pc:docMk/>
            <pc:sldMk cId="2064470810" sldId="500"/>
            <ac:spMk id="14" creationId="{36907630-97B6-4799-ADF9-CE0E2979E881}"/>
          </ac:spMkLst>
        </pc:spChg>
        <pc:picChg chg="mod">
          <ac:chgData name="Charity Meinhart" userId="61fc1adc-2459-4e75-b9be-539533aec027" providerId="ADAL" clId="{D5D8FF45-8A56-4DB7-84FF-ED73A123987E}" dt="2021-04-19T18:47:26.886" v="426" actId="1076"/>
          <ac:picMkLst>
            <pc:docMk/>
            <pc:sldMk cId="2064470810" sldId="500"/>
            <ac:picMk id="5" creationId="{3E50DCD8-C1F9-419E-9B84-6E541EDBF90D}"/>
          </ac:picMkLst>
        </pc:picChg>
      </pc:sldChg>
      <pc:sldChg chg="modSp add mod">
        <pc:chgData name="Charity Meinhart" userId="61fc1adc-2459-4e75-b9be-539533aec027" providerId="ADAL" clId="{D5D8FF45-8A56-4DB7-84FF-ED73A123987E}" dt="2021-04-19T18:47:52.806" v="429" actId="14100"/>
        <pc:sldMkLst>
          <pc:docMk/>
          <pc:sldMk cId="3633136452" sldId="501"/>
        </pc:sldMkLst>
        <pc:spChg chg="mod">
          <ac:chgData name="Charity Meinhart" userId="61fc1adc-2459-4e75-b9be-539533aec027" providerId="ADAL" clId="{D5D8FF45-8A56-4DB7-84FF-ED73A123987E}" dt="2021-04-19T18:47:52.806" v="429" actId="14100"/>
          <ac:spMkLst>
            <pc:docMk/>
            <pc:sldMk cId="3633136452" sldId="501"/>
            <ac:spMk id="3" creationId="{01C9596B-54B1-4E3C-9E0C-D6403A481F69}"/>
          </ac:spMkLst>
        </pc:spChg>
      </pc:sldChg>
      <pc:sldChg chg="modSp add mod">
        <pc:chgData name="Charity Meinhart" userId="61fc1adc-2459-4e75-b9be-539533aec027" providerId="ADAL" clId="{D5D8FF45-8A56-4DB7-84FF-ED73A123987E}" dt="2021-04-19T18:47:56.655" v="430" actId="14100"/>
        <pc:sldMkLst>
          <pc:docMk/>
          <pc:sldMk cId="4243564886" sldId="502"/>
        </pc:sldMkLst>
        <pc:spChg chg="mod">
          <ac:chgData name="Charity Meinhart" userId="61fc1adc-2459-4e75-b9be-539533aec027" providerId="ADAL" clId="{D5D8FF45-8A56-4DB7-84FF-ED73A123987E}" dt="2021-04-19T18:47:56.655" v="430" actId="14100"/>
          <ac:spMkLst>
            <pc:docMk/>
            <pc:sldMk cId="4243564886" sldId="502"/>
            <ac:spMk id="3" creationId="{00000000-0000-0000-0000-000000000000}"/>
          </ac:spMkLst>
        </pc:spChg>
      </pc:sldChg>
      <pc:sldChg chg="modSp add mod">
        <pc:chgData name="Charity Meinhart" userId="61fc1adc-2459-4e75-b9be-539533aec027" providerId="ADAL" clId="{D5D8FF45-8A56-4DB7-84FF-ED73A123987E}" dt="2021-04-19T18:48:00.057" v="432" actId="27636"/>
        <pc:sldMkLst>
          <pc:docMk/>
          <pc:sldMk cId="565976959" sldId="503"/>
        </pc:sldMkLst>
        <pc:spChg chg="mod">
          <ac:chgData name="Charity Meinhart" userId="61fc1adc-2459-4e75-b9be-539533aec027" providerId="ADAL" clId="{D5D8FF45-8A56-4DB7-84FF-ED73A123987E}" dt="2021-04-19T18:48:00.057" v="432" actId="27636"/>
          <ac:spMkLst>
            <pc:docMk/>
            <pc:sldMk cId="565976959" sldId="503"/>
            <ac:spMk id="3" creationId="{0A130EF1-0761-45E9-A169-81923577552B}"/>
          </ac:spMkLst>
        </pc:spChg>
      </pc:sldChg>
      <pc:sldChg chg="modSp add mod">
        <pc:chgData name="Charity Meinhart" userId="61fc1adc-2459-4e75-b9be-539533aec027" providerId="ADAL" clId="{D5D8FF45-8A56-4DB7-84FF-ED73A123987E}" dt="2021-04-19T18:48:06.774" v="433" actId="14100"/>
        <pc:sldMkLst>
          <pc:docMk/>
          <pc:sldMk cId="2735298939" sldId="504"/>
        </pc:sldMkLst>
        <pc:spChg chg="mod">
          <ac:chgData name="Charity Meinhart" userId="61fc1adc-2459-4e75-b9be-539533aec027" providerId="ADAL" clId="{D5D8FF45-8A56-4DB7-84FF-ED73A123987E}" dt="2021-04-19T18:48:06.774" v="433" actId="14100"/>
          <ac:spMkLst>
            <pc:docMk/>
            <pc:sldMk cId="2735298939" sldId="504"/>
            <ac:spMk id="3" creationId="{300F0BEA-87E2-4642-AEF5-EDAB7E52A46D}"/>
          </ac:spMkLst>
        </pc:spChg>
      </pc:sldChg>
      <pc:sldChg chg="delSp modSp add mod ord">
        <pc:chgData name="Charity Meinhart" userId="61fc1adc-2459-4e75-b9be-539533aec027" providerId="ADAL" clId="{D5D8FF45-8A56-4DB7-84FF-ED73A123987E}" dt="2021-04-20T13:49:22.284" v="462" actId="1076"/>
        <pc:sldMkLst>
          <pc:docMk/>
          <pc:sldMk cId="3938691796" sldId="505"/>
        </pc:sldMkLst>
        <pc:spChg chg="del mod">
          <ac:chgData name="Charity Meinhart" userId="61fc1adc-2459-4e75-b9be-539533aec027" providerId="ADAL" clId="{D5D8FF45-8A56-4DB7-84FF-ED73A123987E}" dt="2021-04-20T13:49:19.060" v="461" actId="478"/>
          <ac:spMkLst>
            <pc:docMk/>
            <pc:sldMk cId="3938691796" sldId="505"/>
            <ac:spMk id="8" creationId="{EFDC56A2-3247-491C-9CB2-466CD1833BF7}"/>
          </ac:spMkLst>
        </pc:spChg>
        <pc:spChg chg="mod">
          <ac:chgData name="Charity Meinhart" userId="61fc1adc-2459-4e75-b9be-539533aec027" providerId="ADAL" clId="{D5D8FF45-8A56-4DB7-84FF-ED73A123987E}" dt="2021-04-20T13:49:12.820" v="459" actId="20577"/>
          <ac:spMkLst>
            <pc:docMk/>
            <pc:sldMk cId="3938691796" sldId="505"/>
            <ac:spMk id="9" creationId="{6C12A768-F199-494C-92A3-777E46AA82BA}"/>
          </ac:spMkLst>
        </pc:spChg>
        <pc:spChg chg="del">
          <ac:chgData name="Charity Meinhart" userId="61fc1adc-2459-4e75-b9be-539533aec027" providerId="ADAL" clId="{D5D8FF45-8A56-4DB7-84FF-ED73A123987E}" dt="2021-04-20T13:49:16.963" v="460" actId="21"/>
          <ac:spMkLst>
            <pc:docMk/>
            <pc:sldMk cId="3938691796" sldId="505"/>
            <ac:spMk id="10" creationId="{A36BD166-399F-44AF-941B-67DC7CBDD60B}"/>
          </ac:spMkLst>
        </pc:spChg>
        <pc:grpChg chg="mod">
          <ac:chgData name="Charity Meinhart" userId="61fc1adc-2459-4e75-b9be-539533aec027" providerId="ADAL" clId="{D5D8FF45-8A56-4DB7-84FF-ED73A123987E}" dt="2021-04-20T13:49:22.284" v="462" actId="1076"/>
          <ac:grpSpMkLst>
            <pc:docMk/>
            <pc:sldMk cId="3938691796" sldId="505"/>
            <ac:grpSpMk id="11" creationId="{4B874604-20D8-4561-A6CA-D3E72C4C3E2B}"/>
          </ac:grpSpMkLst>
        </pc:grpChg>
      </pc:sldChg>
      <pc:sldChg chg="modSp add mod">
        <pc:chgData name="Charity Meinhart" userId="61fc1adc-2459-4e75-b9be-539533aec027" providerId="ADAL" clId="{D5D8FF45-8A56-4DB7-84FF-ED73A123987E}" dt="2021-04-20T14:11:12.210" v="523" actId="2711"/>
        <pc:sldMkLst>
          <pc:docMk/>
          <pc:sldMk cId="1823258710" sldId="506"/>
        </pc:sldMkLst>
        <pc:spChg chg="mod">
          <ac:chgData name="Charity Meinhart" userId="61fc1adc-2459-4e75-b9be-539533aec027" providerId="ADAL" clId="{D5D8FF45-8A56-4DB7-84FF-ED73A123987E}" dt="2021-04-20T14:10:00.524" v="477" actId="20577"/>
          <ac:spMkLst>
            <pc:docMk/>
            <pc:sldMk cId="1823258710" sldId="506"/>
            <ac:spMk id="2" creationId="{A5E79208-EF11-4706-B4B1-DF82ED2CBD5E}"/>
          </ac:spMkLst>
        </pc:spChg>
        <pc:spChg chg="mod">
          <ac:chgData name="Charity Meinhart" userId="61fc1adc-2459-4e75-b9be-539533aec027" providerId="ADAL" clId="{D5D8FF45-8A56-4DB7-84FF-ED73A123987E}" dt="2021-04-20T14:11:12.210" v="523" actId="2711"/>
          <ac:spMkLst>
            <pc:docMk/>
            <pc:sldMk cId="1823258710" sldId="506"/>
            <ac:spMk id="3" creationId="{1275C4E4-0B26-4429-83AB-EF588617DAF2}"/>
          </ac:spMkLst>
        </pc:spChg>
      </pc:sldChg>
      <pc:sldChg chg="modSp add mod">
        <pc:chgData name="Charity Meinhart" userId="61fc1adc-2459-4e75-b9be-539533aec027" providerId="ADAL" clId="{D5D8FF45-8A56-4DB7-84FF-ED73A123987E}" dt="2021-04-20T14:37:37.165" v="565" actId="20577"/>
        <pc:sldMkLst>
          <pc:docMk/>
          <pc:sldMk cId="1885614442" sldId="507"/>
        </pc:sldMkLst>
        <pc:spChg chg="mod">
          <ac:chgData name="Charity Meinhart" userId="61fc1adc-2459-4e75-b9be-539533aec027" providerId="ADAL" clId="{D5D8FF45-8A56-4DB7-84FF-ED73A123987E}" dt="2021-04-20T14:37:37.165" v="565" actId="20577"/>
          <ac:spMkLst>
            <pc:docMk/>
            <pc:sldMk cId="1885614442" sldId="507"/>
            <ac:spMk id="2" creationId="{A5E79208-EF11-4706-B4B1-DF82ED2CBD5E}"/>
          </ac:spMkLst>
        </pc:spChg>
        <pc:spChg chg="mod">
          <ac:chgData name="Charity Meinhart" userId="61fc1adc-2459-4e75-b9be-539533aec027" providerId="ADAL" clId="{D5D8FF45-8A56-4DB7-84FF-ED73A123987E}" dt="2021-04-20T14:37:30.094" v="552" actId="20577"/>
          <ac:spMkLst>
            <pc:docMk/>
            <pc:sldMk cId="1885614442" sldId="507"/>
            <ac:spMk id="3" creationId="{1275C4E4-0B26-4429-83AB-EF588617DAF2}"/>
          </ac:spMkLst>
        </pc:spChg>
      </pc:sldChg>
      <pc:sldChg chg="modSp add mod">
        <pc:chgData name="Charity Meinhart" userId="61fc1adc-2459-4e75-b9be-539533aec027" providerId="ADAL" clId="{D5D8FF45-8A56-4DB7-84FF-ED73A123987E}" dt="2021-04-20T14:39:23.997" v="601" actId="20577"/>
        <pc:sldMkLst>
          <pc:docMk/>
          <pc:sldMk cId="2559669584" sldId="508"/>
        </pc:sldMkLst>
        <pc:spChg chg="mod">
          <ac:chgData name="Charity Meinhart" userId="61fc1adc-2459-4e75-b9be-539533aec027" providerId="ADAL" clId="{D5D8FF45-8A56-4DB7-84FF-ED73A123987E}" dt="2021-04-20T14:39:12.413" v="576" actId="20577"/>
          <ac:spMkLst>
            <pc:docMk/>
            <pc:sldMk cId="2559669584" sldId="508"/>
            <ac:spMk id="2" creationId="{A5E79208-EF11-4706-B4B1-DF82ED2CBD5E}"/>
          </ac:spMkLst>
        </pc:spChg>
        <pc:spChg chg="mod">
          <ac:chgData name="Charity Meinhart" userId="61fc1adc-2459-4e75-b9be-539533aec027" providerId="ADAL" clId="{D5D8FF45-8A56-4DB7-84FF-ED73A123987E}" dt="2021-04-20T14:39:23.997" v="601" actId="20577"/>
          <ac:spMkLst>
            <pc:docMk/>
            <pc:sldMk cId="2559669584" sldId="508"/>
            <ac:spMk id="3" creationId="{1275C4E4-0B26-4429-83AB-EF588617DAF2}"/>
          </ac:spMkLst>
        </pc:spChg>
      </pc:sldChg>
      <pc:sldChg chg="modSp add mod">
        <pc:chgData name="Charity Meinhart" userId="61fc1adc-2459-4e75-b9be-539533aec027" providerId="ADAL" clId="{D5D8FF45-8A56-4DB7-84FF-ED73A123987E}" dt="2021-04-20T14:56:48.078" v="763" actId="20577"/>
        <pc:sldMkLst>
          <pc:docMk/>
          <pc:sldMk cId="4190503154" sldId="509"/>
        </pc:sldMkLst>
        <pc:spChg chg="mod">
          <ac:chgData name="Charity Meinhart" userId="61fc1adc-2459-4e75-b9be-539533aec027" providerId="ADAL" clId="{D5D8FF45-8A56-4DB7-84FF-ED73A123987E}" dt="2021-04-20T14:40:00.180" v="634" actId="20577"/>
          <ac:spMkLst>
            <pc:docMk/>
            <pc:sldMk cId="4190503154" sldId="509"/>
            <ac:spMk id="2" creationId="{17EAB0E3-B9C8-41F9-B4C6-DFD643CD3B2C}"/>
          </ac:spMkLst>
        </pc:spChg>
        <pc:spChg chg="mod">
          <ac:chgData name="Charity Meinhart" userId="61fc1adc-2459-4e75-b9be-539533aec027" providerId="ADAL" clId="{D5D8FF45-8A56-4DB7-84FF-ED73A123987E}" dt="2021-04-20T14:56:48.078" v="763" actId="20577"/>
          <ac:spMkLst>
            <pc:docMk/>
            <pc:sldMk cId="4190503154" sldId="509"/>
            <ac:spMk id="3" creationId="{300F0BEA-87E2-4642-AEF5-EDAB7E52A46D}"/>
          </ac:spMkLst>
        </pc:spChg>
      </pc:sldChg>
      <pc:sldChg chg="del">
        <pc:chgData name="Charity Meinhart" userId="61fc1adc-2459-4e75-b9be-539533aec027" providerId="ADAL" clId="{D5D8FF45-8A56-4DB7-84FF-ED73A123987E}" dt="2021-04-19T18:33:59.779" v="170" actId="47"/>
        <pc:sldMkLst>
          <pc:docMk/>
          <pc:sldMk cId="2118177372" sldId="865"/>
        </pc:sldMkLst>
      </pc:sldChg>
      <pc:sldChg chg="del">
        <pc:chgData name="Charity Meinhart" userId="61fc1adc-2459-4e75-b9be-539533aec027" providerId="ADAL" clId="{D5D8FF45-8A56-4DB7-84FF-ED73A123987E}" dt="2021-04-19T18:33:59.779" v="170" actId="47"/>
        <pc:sldMkLst>
          <pc:docMk/>
          <pc:sldMk cId="3696378989" sldId="866"/>
        </pc:sldMkLst>
      </pc:sldChg>
      <pc:sldChg chg="del">
        <pc:chgData name="Charity Meinhart" userId="61fc1adc-2459-4e75-b9be-539533aec027" providerId="ADAL" clId="{D5D8FF45-8A56-4DB7-84FF-ED73A123987E}" dt="2021-04-19T18:33:59.779" v="170" actId="47"/>
        <pc:sldMkLst>
          <pc:docMk/>
          <pc:sldMk cId="2973817376" sldId="867"/>
        </pc:sldMkLst>
      </pc:sldChg>
      <pc:sldChg chg="del">
        <pc:chgData name="Charity Meinhart" userId="61fc1adc-2459-4e75-b9be-539533aec027" providerId="ADAL" clId="{D5D8FF45-8A56-4DB7-84FF-ED73A123987E}" dt="2021-04-19T18:33:59.779" v="170" actId="47"/>
        <pc:sldMkLst>
          <pc:docMk/>
          <pc:sldMk cId="2504697696" sldId="868"/>
        </pc:sldMkLst>
      </pc:sldChg>
      <pc:sldChg chg="del">
        <pc:chgData name="Charity Meinhart" userId="61fc1adc-2459-4e75-b9be-539533aec027" providerId="ADAL" clId="{D5D8FF45-8A56-4DB7-84FF-ED73A123987E}" dt="2021-04-19T18:33:59.779" v="170" actId="47"/>
        <pc:sldMkLst>
          <pc:docMk/>
          <pc:sldMk cId="3901717101" sldId="869"/>
        </pc:sldMkLst>
      </pc:sldChg>
      <pc:sldChg chg="del">
        <pc:chgData name="Charity Meinhart" userId="61fc1adc-2459-4e75-b9be-539533aec027" providerId="ADAL" clId="{D5D8FF45-8A56-4DB7-84FF-ED73A123987E}" dt="2021-04-19T18:33:59.779" v="170" actId="47"/>
        <pc:sldMkLst>
          <pc:docMk/>
          <pc:sldMk cId="3909240012" sldId="870"/>
        </pc:sldMkLst>
      </pc:sldChg>
      <pc:sldChg chg="del">
        <pc:chgData name="Charity Meinhart" userId="61fc1adc-2459-4e75-b9be-539533aec027" providerId="ADAL" clId="{D5D8FF45-8A56-4DB7-84FF-ED73A123987E}" dt="2021-04-19T18:33:59.779" v="170" actId="47"/>
        <pc:sldMkLst>
          <pc:docMk/>
          <pc:sldMk cId="3290327075" sldId="871"/>
        </pc:sldMkLst>
      </pc:sldChg>
      <pc:sldChg chg="del">
        <pc:chgData name="Charity Meinhart" userId="61fc1adc-2459-4e75-b9be-539533aec027" providerId="ADAL" clId="{D5D8FF45-8A56-4DB7-84FF-ED73A123987E}" dt="2021-04-19T18:33:59.779" v="170" actId="47"/>
        <pc:sldMkLst>
          <pc:docMk/>
          <pc:sldMk cId="2433484636" sldId="872"/>
        </pc:sldMkLst>
      </pc:sldChg>
      <pc:sldChg chg="del">
        <pc:chgData name="Charity Meinhart" userId="61fc1adc-2459-4e75-b9be-539533aec027" providerId="ADAL" clId="{D5D8FF45-8A56-4DB7-84FF-ED73A123987E}" dt="2021-04-19T18:33:59.779" v="170" actId="47"/>
        <pc:sldMkLst>
          <pc:docMk/>
          <pc:sldMk cId="1573362548" sldId="873"/>
        </pc:sldMkLst>
      </pc:sldChg>
      <pc:sldChg chg="del">
        <pc:chgData name="Charity Meinhart" userId="61fc1adc-2459-4e75-b9be-539533aec027" providerId="ADAL" clId="{D5D8FF45-8A56-4DB7-84FF-ED73A123987E}" dt="2021-04-19T18:33:59.779" v="170" actId="47"/>
        <pc:sldMkLst>
          <pc:docMk/>
          <pc:sldMk cId="3748224270" sldId="874"/>
        </pc:sldMkLst>
      </pc:sldChg>
      <pc:sldChg chg="del">
        <pc:chgData name="Charity Meinhart" userId="61fc1adc-2459-4e75-b9be-539533aec027" providerId="ADAL" clId="{D5D8FF45-8A56-4DB7-84FF-ED73A123987E}" dt="2021-04-19T18:33:59.779" v="170" actId="47"/>
        <pc:sldMkLst>
          <pc:docMk/>
          <pc:sldMk cId="1386047152" sldId="875"/>
        </pc:sldMkLst>
      </pc:sldChg>
      <pc:sldChg chg="del">
        <pc:chgData name="Charity Meinhart" userId="61fc1adc-2459-4e75-b9be-539533aec027" providerId="ADAL" clId="{D5D8FF45-8A56-4DB7-84FF-ED73A123987E}" dt="2021-04-19T18:33:59.779" v="170" actId="47"/>
        <pc:sldMkLst>
          <pc:docMk/>
          <pc:sldMk cId="2032754777" sldId="876"/>
        </pc:sldMkLst>
      </pc:sldChg>
      <pc:sldChg chg="del">
        <pc:chgData name="Charity Meinhart" userId="61fc1adc-2459-4e75-b9be-539533aec027" providerId="ADAL" clId="{D5D8FF45-8A56-4DB7-84FF-ED73A123987E}" dt="2021-04-19T18:33:59.779" v="170" actId="47"/>
        <pc:sldMkLst>
          <pc:docMk/>
          <pc:sldMk cId="38841473" sldId="8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E9A4567-7ECB-4520-BEFE-9755F9C5FE8F}" type="datetimeFigureOut">
              <a:rPr lang="en-US" smtClean="0"/>
              <a:t>4/21/2021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B286108-A00F-4179-8597-1B322F8DDB14}" type="slidenum">
              <a:rPr lang="en-US" smtClean="0"/>
              <a:t>‹#›</a:t>
            </a:fld>
            <a:endParaRPr lang="en-US"/>
          </a:p>
        </p:txBody>
      </p:sp>
    </p:spTree>
    <p:extLst>
      <p:ext uri="{BB962C8B-B14F-4D97-AF65-F5344CB8AC3E}">
        <p14:creationId xmlns:p14="http://schemas.microsoft.com/office/powerpoint/2010/main" val="318958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AEBE7-E973-4AF4-A785-B6B04BF7DBB0}" type="slidenum">
              <a:rPr lang="en-US" smtClean="0"/>
              <a:t>4</a:t>
            </a:fld>
            <a:endParaRPr lang="en-US"/>
          </a:p>
        </p:txBody>
      </p:sp>
    </p:spTree>
    <p:extLst>
      <p:ext uri="{BB962C8B-B14F-4D97-AF65-F5344CB8AC3E}">
        <p14:creationId xmlns:p14="http://schemas.microsoft.com/office/powerpoint/2010/main" val="4265592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components –</a:t>
            </a:r>
          </a:p>
          <a:p>
            <a:r>
              <a:rPr lang="en-US" dirty="0"/>
              <a:t>Local Priority projects</a:t>
            </a:r>
          </a:p>
          <a:p>
            <a:r>
              <a:rPr lang="en-US" dirty="0"/>
              <a:t>QI ISP support/marketing</a:t>
            </a:r>
          </a:p>
          <a:p>
            <a:r>
              <a:rPr lang="en-US" dirty="0"/>
              <a:t>Meeting with clinics, practices,</a:t>
            </a:r>
            <a:r>
              <a:rPr lang="en-US" baseline="0" dirty="0"/>
              <a:t> RAEs, </a:t>
            </a:r>
            <a:r>
              <a:rPr lang="en-US" baseline="0" dirty="0" err="1"/>
              <a:t>etc</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6821C-1965-4866-8516-948A69546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9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RHCs sit in the middle of these sectors – they connect the systems</a:t>
            </a:r>
          </a:p>
          <a:p>
            <a:pPr marL="174708" indent="-174708" defTabSz="931774">
              <a:buFont typeface="Arial" panose="020B0604020202020204" pitchFamily="34" charset="0"/>
              <a:buChar char="•"/>
              <a:defRPr/>
            </a:pPr>
            <a:r>
              <a:rPr lang="en-US" dirty="0"/>
              <a:t>Not to be holding up the network, but to build capacity for a network to become self sustaining</a:t>
            </a:r>
          </a:p>
          <a:p>
            <a:pPr marL="174708" indent="-174708">
              <a:buFont typeface="Arial" panose="020B0604020202020204" pitchFamily="34" charset="0"/>
              <a:buChar char="•"/>
            </a:pPr>
            <a:r>
              <a:rPr lang="en-US" dirty="0"/>
              <a:t>No organization can find the solution alone</a:t>
            </a:r>
          </a:p>
          <a:p>
            <a:pPr marL="174708" indent="-174708">
              <a:buFont typeface="Arial" panose="020B0604020202020204" pitchFamily="34" charset="0"/>
              <a:buChar char="•"/>
            </a:pPr>
            <a:r>
              <a:rPr lang="en-US" dirty="0"/>
              <a:t>Like raising a child – constant negotiation and adaptation</a:t>
            </a:r>
          </a:p>
          <a:p>
            <a:pPr marL="174708" indent="-174708">
              <a:buFont typeface="Arial" panose="020B0604020202020204" pitchFamily="34" charset="0"/>
              <a:buChar char="•"/>
            </a:pPr>
            <a:r>
              <a:rPr lang="en-US" dirty="0"/>
              <a:t>Complex issues do not currently have a best practice recipe</a:t>
            </a:r>
          </a:p>
          <a:p>
            <a:pPr marL="174708" indent="-174708">
              <a:buFont typeface="Arial" panose="020B0604020202020204" pitchFamily="34" charset="0"/>
              <a:buChar char="•"/>
            </a:pPr>
            <a:r>
              <a:rPr lang="en-US" dirty="0"/>
              <a:t>Evaluation the death of innovation</a:t>
            </a:r>
          </a:p>
          <a:p>
            <a:pPr marL="174708" indent="-174708">
              <a:buFont typeface="Arial" panose="020B0604020202020204" pitchFamily="34" charset="0"/>
              <a:buChar char="•"/>
            </a:pPr>
            <a:r>
              <a:rPr lang="en-US" dirty="0"/>
              <a:t>For those who love recipes, this is bad news</a:t>
            </a:r>
          </a:p>
          <a:p>
            <a:pPr marL="174708" indent="-174708">
              <a:buFont typeface="Arial" panose="020B0604020202020204" pitchFamily="34" charset="0"/>
              <a:buChar char="•"/>
            </a:pPr>
            <a:r>
              <a:rPr lang="en-US" dirty="0"/>
              <a:t>We need 360 degree intelligence on complex issues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6821C-1965-4866-8516-948A69546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9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6821C-1965-4866-8516-948A69546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38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86108-A00F-4179-8597-1B322F8DDB14}" type="slidenum">
              <a:rPr lang="en-US" smtClean="0"/>
              <a:t>22</a:t>
            </a:fld>
            <a:endParaRPr lang="en-US"/>
          </a:p>
        </p:txBody>
      </p:sp>
    </p:spTree>
    <p:extLst>
      <p:ext uri="{BB962C8B-B14F-4D97-AF65-F5344CB8AC3E}">
        <p14:creationId xmlns:p14="http://schemas.microsoft.com/office/powerpoint/2010/main" val="460427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Give me thumbs up if you have used this during month of September </a:t>
            </a:r>
          </a:p>
        </p:txBody>
      </p:sp>
      <p:sp>
        <p:nvSpPr>
          <p:cNvPr id="4" name="Slide Number Placeholder 3"/>
          <p:cNvSpPr>
            <a:spLocks noGrp="1"/>
          </p:cNvSpPr>
          <p:nvPr>
            <p:ph type="sldNum" sz="quarter" idx="5"/>
          </p:nvPr>
        </p:nvSpPr>
        <p:spPr/>
        <p:txBody>
          <a:bodyPr/>
          <a:lstStyle/>
          <a:p>
            <a:fld id="{F60B768A-B047-9C49-B7A7-89DF4802E1EC}" type="slidenum">
              <a:rPr lang="en-US" smtClean="0"/>
              <a:t>24</a:t>
            </a:fld>
            <a:endParaRPr lang="en-US"/>
          </a:p>
        </p:txBody>
      </p:sp>
    </p:spTree>
    <p:extLst>
      <p:ext uri="{BB962C8B-B14F-4D97-AF65-F5344CB8AC3E}">
        <p14:creationId xmlns:p14="http://schemas.microsoft.com/office/powerpoint/2010/main" val="29037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AEBE7-E973-4AF4-A785-B6B04BF7DBB0}" type="slidenum">
              <a:rPr lang="en-US" smtClean="0"/>
              <a:t>5</a:t>
            </a:fld>
            <a:endParaRPr lang="en-US"/>
          </a:p>
        </p:txBody>
      </p:sp>
    </p:spTree>
    <p:extLst>
      <p:ext uri="{BB962C8B-B14F-4D97-AF65-F5344CB8AC3E}">
        <p14:creationId xmlns:p14="http://schemas.microsoft.com/office/powerpoint/2010/main" val="2663387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AEBE7-E973-4AF4-A785-B6B04BF7DBB0}" type="slidenum">
              <a:rPr lang="en-US" smtClean="0"/>
              <a:t>6</a:t>
            </a:fld>
            <a:endParaRPr lang="en-US"/>
          </a:p>
        </p:txBody>
      </p:sp>
    </p:spTree>
    <p:extLst>
      <p:ext uri="{BB962C8B-B14F-4D97-AF65-F5344CB8AC3E}">
        <p14:creationId xmlns:p14="http://schemas.microsoft.com/office/powerpoint/2010/main" val="117083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AEBE7-E973-4AF4-A785-B6B04BF7DBB0}" type="slidenum">
              <a:rPr lang="en-US" smtClean="0"/>
              <a:t>7</a:t>
            </a:fld>
            <a:endParaRPr lang="en-US"/>
          </a:p>
        </p:txBody>
      </p:sp>
    </p:spTree>
    <p:extLst>
      <p:ext uri="{BB962C8B-B14F-4D97-AF65-F5344CB8AC3E}">
        <p14:creationId xmlns:p14="http://schemas.microsoft.com/office/powerpoint/2010/main" val="69354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AEBE7-E973-4AF4-A785-B6B04BF7DBB0}" type="slidenum">
              <a:rPr lang="en-US" smtClean="0"/>
              <a:t>8</a:t>
            </a:fld>
            <a:endParaRPr lang="en-US"/>
          </a:p>
        </p:txBody>
      </p:sp>
    </p:spTree>
    <p:extLst>
      <p:ext uri="{BB962C8B-B14F-4D97-AF65-F5344CB8AC3E}">
        <p14:creationId xmlns:p14="http://schemas.microsoft.com/office/powerpoint/2010/main" val="3557602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AEBE7-E973-4AF4-A785-B6B04BF7DBB0}" type="slidenum">
              <a:rPr lang="en-US" smtClean="0"/>
              <a:t>9</a:t>
            </a:fld>
            <a:endParaRPr lang="en-US"/>
          </a:p>
        </p:txBody>
      </p:sp>
    </p:spTree>
    <p:extLst>
      <p:ext uri="{BB962C8B-B14F-4D97-AF65-F5344CB8AC3E}">
        <p14:creationId xmlns:p14="http://schemas.microsoft.com/office/powerpoint/2010/main" val="21956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AEBE7-E973-4AF4-A785-B6B04BF7DBB0}" type="slidenum">
              <a:rPr lang="en-US" smtClean="0"/>
              <a:t>10</a:t>
            </a:fld>
            <a:endParaRPr lang="en-US"/>
          </a:p>
        </p:txBody>
      </p:sp>
    </p:spTree>
    <p:extLst>
      <p:ext uri="{BB962C8B-B14F-4D97-AF65-F5344CB8AC3E}">
        <p14:creationId xmlns:p14="http://schemas.microsoft.com/office/powerpoint/2010/main" val="89725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components –</a:t>
            </a:r>
          </a:p>
          <a:p>
            <a:r>
              <a:rPr lang="en-US" dirty="0"/>
              <a:t>Local Priority projects</a:t>
            </a:r>
          </a:p>
          <a:p>
            <a:r>
              <a:rPr lang="en-US" dirty="0"/>
              <a:t>QI ISP support/marketing</a:t>
            </a:r>
          </a:p>
          <a:p>
            <a:r>
              <a:rPr lang="en-US" dirty="0"/>
              <a:t>Meeting with clinics, practices,</a:t>
            </a:r>
            <a:r>
              <a:rPr lang="en-US" baseline="0" dirty="0"/>
              <a:t> RAEs, </a:t>
            </a:r>
            <a:r>
              <a:rPr lang="en-US" baseline="0" dirty="0" err="1"/>
              <a:t>etc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393EA-22DD-4975-9022-22D0AA8175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06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477933-D107-4491-8D93-570467B01C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41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24350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188274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1773576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9381-EB04-49E0-BA6E-7B676FC808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E76507-FCFF-4BDE-AE53-05FCF9CDA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C969B-CADF-4EBF-88D8-4E15BF822D61}"/>
              </a:ext>
            </a:extLst>
          </p:cNvPr>
          <p:cNvSpPr>
            <a:spLocks noGrp="1"/>
          </p:cNvSpPr>
          <p:nvPr>
            <p:ph type="dt" sz="half" idx="10"/>
          </p:nvPr>
        </p:nvSpPr>
        <p:spPr/>
        <p:txBody>
          <a:bodyPr/>
          <a:lstStyle/>
          <a:p>
            <a:fld id="{37D02CEA-D18C-4D28-8F84-F1D9F48923E3}" type="datetimeFigureOut">
              <a:rPr lang="en-US" smtClean="0"/>
              <a:t>4/21/2021</a:t>
            </a:fld>
            <a:endParaRPr lang="en-US"/>
          </a:p>
        </p:txBody>
      </p:sp>
      <p:sp>
        <p:nvSpPr>
          <p:cNvPr id="5" name="Footer Placeholder 4">
            <a:extLst>
              <a:ext uri="{FF2B5EF4-FFF2-40B4-BE49-F238E27FC236}">
                <a16:creationId xmlns:a16="http://schemas.microsoft.com/office/drawing/2014/main" id="{EF777C05-F55A-487A-9450-84D42BE94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FEF0E-7AAF-421B-815F-09DD6187A154}"/>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3350883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B6DE-79D0-4C24-8884-FCD1BE049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37D10-1970-4742-B12C-1AF917F454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95B00-7FE2-4244-A66A-A3BF5E7896E7}"/>
              </a:ext>
            </a:extLst>
          </p:cNvPr>
          <p:cNvSpPr>
            <a:spLocks noGrp="1"/>
          </p:cNvSpPr>
          <p:nvPr>
            <p:ph type="dt" sz="half" idx="10"/>
          </p:nvPr>
        </p:nvSpPr>
        <p:spPr/>
        <p:txBody>
          <a:bodyPr/>
          <a:lstStyle/>
          <a:p>
            <a:fld id="{37D02CEA-D18C-4D28-8F84-F1D9F48923E3}" type="datetimeFigureOut">
              <a:rPr lang="en-US" smtClean="0"/>
              <a:t>4/21/2021</a:t>
            </a:fld>
            <a:endParaRPr lang="en-US"/>
          </a:p>
        </p:txBody>
      </p:sp>
      <p:sp>
        <p:nvSpPr>
          <p:cNvPr id="5" name="Footer Placeholder 4">
            <a:extLst>
              <a:ext uri="{FF2B5EF4-FFF2-40B4-BE49-F238E27FC236}">
                <a16:creationId xmlns:a16="http://schemas.microsoft.com/office/drawing/2014/main" id="{CB1C09B3-FEE2-4E9A-A8DE-9E5CC65C3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0C9C0-34F0-44BC-B894-83CDBB7012B4}"/>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1612263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D873-70B5-4297-98E0-596995B71F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16BE7C-70E8-446A-842C-945E141339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A725A2-CAD2-4B4D-81C4-FF077ADE4FE6}"/>
              </a:ext>
            </a:extLst>
          </p:cNvPr>
          <p:cNvSpPr>
            <a:spLocks noGrp="1"/>
          </p:cNvSpPr>
          <p:nvPr>
            <p:ph type="dt" sz="half" idx="10"/>
          </p:nvPr>
        </p:nvSpPr>
        <p:spPr/>
        <p:txBody>
          <a:bodyPr/>
          <a:lstStyle/>
          <a:p>
            <a:fld id="{37D02CEA-D18C-4D28-8F84-F1D9F48923E3}" type="datetimeFigureOut">
              <a:rPr lang="en-US" smtClean="0"/>
              <a:t>4/21/2021</a:t>
            </a:fld>
            <a:endParaRPr lang="en-US"/>
          </a:p>
        </p:txBody>
      </p:sp>
      <p:sp>
        <p:nvSpPr>
          <p:cNvPr id="5" name="Footer Placeholder 4">
            <a:extLst>
              <a:ext uri="{FF2B5EF4-FFF2-40B4-BE49-F238E27FC236}">
                <a16:creationId xmlns:a16="http://schemas.microsoft.com/office/drawing/2014/main" id="{5E9E5176-EED2-4AD9-B9FE-F513B815D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A1776-6D75-4372-B47F-E7D40ABFBA90}"/>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555435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CED6-8546-4FDC-B1AB-5FB0782D3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54093-876A-450C-9AAB-A73D49F96C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FA549A-7CDB-46BA-8754-7923B093E7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133FD3-37FE-4B06-B3F8-70BB4AB3FF34}"/>
              </a:ext>
            </a:extLst>
          </p:cNvPr>
          <p:cNvSpPr>
            <a:spLocks noGrp="1"/>
          </p:cNvSpPr>
          <p:nvPr>
            <p:ph type="dt" sz="half" idx="10"/>
          </p:nvPr>
        </p:nvSpPr>
        <p:spPr/>
        <p:txBody>
          <a:bodyPr/>
          <a:lstStyle/>
          <a:p>
            <a:fld id="{37D02CEA-D18C-4D28-8F84-F1D9F48923E3}" type="datetimeFigureOut">
              <a:rPr lang="en-US" smtClean="0"/>
              <a:t>4/21/2021</a:t>
            </a:fld>
            <a:endParaRPr lang="en-US"/>
          </a:p>
        </p:txBody>
      </p:sp>
      <p:sp>
        <p:nvSpPr>
          <p:cNvPr id="6" name="Footer Placeholder 5">
            <a:extLst>
              <a:ext uri="{FF2B5EF4-FFF2-40B4-BE49-F238E27FC236}">
                <a16:creationId xmlns:a16="http://schemas.microsoft.com/office/drawing/2014/main" id="{08543FF9-7E1F-4D8B-882E-51511A190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E2A4AF-7054-45CD-B1FA-6F318AF33643}"/>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275938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7788-CF41-45ED-A34D-17244EDE0E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11CE67-9871-454A-B35B-77907830B9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683F79-A453-47B1-9943-E5ED964315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99EB00-D0A2-46E5-85A1-38985C96A6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25A4E-EF3C-45AB-916C-FFA66B0008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3B0A24-BB12-458D-9F38-19F0B430FBD3}"/>
              </a:ext>
            </a:extLst>
          </p:cNvPr>
          <p:cNvSpPr>
            <a:spLocks noGrp="1"/>
          </p:cNvSpPr>
          <p:nvPr>
            <p:ph type="dt" sz="half" idx="10"/>
          </p:nvPr>
        </p:nvSpPr>
        <p:spPr/>
        <p:txBody>
          <a:bodyPr/>
          <a:lstStyle/>
          <a:p>
            <a:fld id="{37D02CEA-D18C-4D28-8F84-F1D9F48923E3}" type="datetimeFigureOut">
              <a:rPr lang="en-US" smtClean="0"/>
              <a:t>4/21/2021</a:t>
            </a:fld>
            <a:endParaRPr lang="en-US"/>
          </a:p>
        </p:txBody>
      </p:sp>
      <p:sp>
        <p:nvSpPr>
          <p:cNvPr id="8" name="Footer Placeholder 7">
            <a:extLst>
              <a:ext uri="{FF2B5EF4-FFF2-40B4-BE49-F238E27FC236}">
                <a16:creationId xmlns:a16="http://schemas.microsoft.com/office/drawing/2014/main" id="{4493D41D-6558-419E-8957-AA928C0018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999E5D-7D4B-41AD-880E-F5F23973BF95}"/>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3316344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927E-7EBC-46A3-A188-8D13267C10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088F4A-D133-400A-9D24-0D94BD2AB193}"/>
              </a:ext>
            </a:extLst>
          </p:cNvPr>
          <p:cNvSpPr>
            <a:spLocks noGrp="1"/>
          </p:cNvSpPr>
          <p:nvPr>
            <p:ph type="dt" sz="half" idx="10"/>
          </p:nvPr>
        </p:nvSpPr>
        <p:spPr/>
        <p:txBody>
          <a:bodyPr/>
          <a:lstStyle/>
          <a:p>
            <a:fld id="{37D02CEA-D18C-4D28-8F84-F1D9F48923E3}" type="datetimeFigureOut">
              <a:rPr lang="en-US" smtClean="0"/>
              <a:t>4/21/2021</a:t>
            </a:fld>
            <a:endParaRPr lang="en-US"/>
          </a:p>
        </p:txBody>
      </p:sp>
      <p:sp>
        <p:nvSpPr>
          <p:cNvPr id="4" name="Footer Placeholder 3">
            <a:extLst>
              <a:ext uri="{FF2B5EF4-FFF2-40B4-BE49-F238E27FC236}">
                <a16:creationId xmlns:a16="http://schemas.microsoft.com/office/drawing/2014/main" id="{CAB57CA2-BB6A-470D-AE50-88FEE167FD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985DDC-170F-486B-ABEE-23CFD9AE4264}"/>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921020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5AEA6-4DC7-4F9C-B0E7-F170EBBAD394}"/>
              </a:ext>
            </a:extLst>
          </p:cNvPr>
          <p:cNvSpPr>
            <a:spLocks noGrp="1"/>
          </p:cNvSpPr>
          <p:nvPr>
            <p:ph type="dt" sz="half" idx="10"/>
          </p:nvPr>
        </p:nvSpPr>
        <p:spPr/>
        <p:txBody>
          <a:bodyPr/>
          <a:lstStyle/>
          <a:p>
            <a:fld id="{37D02CEA-D18C-4D28-8F84-F1D9F48923E3}" type="datetimeFigureOut">
              <a:rPr lang="en-US" smtClean="0"/>
              <a:t>4/21/2021</a:t>
            </a:fld>
            <a:endParaRPr lang="en-US"/>
          </a:p>
        </p:txBody>
      </p:sp>
      <p:sp>
        <p:nvSpPr>
          <p:cNvPr id="3" name="Footer Placeholder 2">
            <a:extLst>
              <a:ext uri="{FF2B5EF4-FFF2-40B4-BE49-F238E27FC236}">
                <a16:creationId xmlns:a16="http://schemas.microsoft.com/office/drawing/2014/main" id="{08E163BE-FEF4-4CE6-AA58-7851A8DDF7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4A45FB-242B-40C0-9BFD-2305D2517999}"/>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685804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086B3-1AA2-4399-AA47-6099F06F5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B29974-7C75-4A03-938E-CFEB96CC39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9D5A30-AEE4-4F56-BF30-1D4798B31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94BB1E-8DA6-4B2E-AACC-FA24C0A84B08}"/>
              </a:ext>
            </a:extLst>
          </p:cNvPr>
          <p:cNvSpPr>
            <a:spLocks noGrp="1"/>
          </p:cNvSpPr>
          <p:nvPr>
            <p:ph type="dt" sz="half" idx="10"/>
          </p:nvPr>
        </p:nvSpPr>
        <p:spPr/>
        <p:txBody>
          <a:bodyPr/>
          <a:lstStyle/>
          <a:p>
            <a:fld id="{37D02CEA-D18C-4D28-8F84-F1D9F48923E3}" type="datetimeFigureOut">
              <a:rPr lang="en-US" smtClean="0"/>
              <a:t>4/21/2021</a:t>
            </a:fld>
            <a:endParaRPr lang="en-US"/>
          </a:p>
        </p:txBody>
      </p:sp>
      <p:sp>
        <p:nvSpPr>
          <p:cNvPr id="6" name="Footer Placeholder 5">
            <a:extLst>
              <a:ext uri="{FF2B5EF4-FFF2-40B4-BE49-F238E27FC236}">
                <a16:creationId xmlns:a16="http://schemas.microsoft.com/office/drawing/2014/main" id="{5B48AD4F-B946-456C-B00E-1164BA4BA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6C207-6083-4685-9132-FA3094E1FA91}"/>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22886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091449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F601-5EBE-4EE3-9AC5-86F28A80A8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13906F-74E3-48F4-87A2-DE228E5574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D8E581-9FDE-4863-986A-A6688FBB6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45C1EB-42FB-4FBB-899B-53144C68E732}"/>
              </a:ext>
            </a:extLst>
          </p:cNvPr>
          <p:cNvSpPr>
            <a:spLocks noGrp="1"/>
          </p:cNvSpPr>
          <p:nvPr>
            <p:ph type="dt" sz="half" idx="10"/>
          </p:nvPr>
        </p:nvSpPr>
        <p:spPr/>
        <p:txBody>
          <a:bodyPr/>
          <a:lstStyle/>
          <a:p>
            <a:fld id="{37D02CEA-D18C-4D28-8F84-F1D9F48923E3}" type="datetimeFigureOut">
              <a:rPr lang="en-US" smtClean="0"/>
              <a:t>4/21/2021</a:t>
            </a:fld>
            <a:endParaRPr lang="en-US"/>
          </a:p>
        </p:txBody>
      </p:sp>
      <p:sp>
        <p:nvSpPr>
          <p:cNvPr id="6" name="Footer Placeholder 5">
            <a:extLst>
              <a:ext uri="{FF2B5EF4-FFF2-40B4-BE49-F238E27FC236}">
                <a16:creationId xmlns:a16="http://schemas.microsoft.com/office/drawing/2014/main" id="{39462BE0-85B3-486F-AA26-777BDF52D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45A3A-BD45-4AD7-B0A2-B01DD5A51B15}"/>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1523845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1E09-3CB2-455E-B99B-EA5EA61F4F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3C0114-CDEC-40A3-A8D2-E72C9C3408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08B2D-1AE8-45A7-B6DD-B4235D0E785E}"/>
              </a:ext>
            </a:extLst>
          </p:cNvPr>
          <p:cNvSpPr>
            <a:spLocks noGrp="1"/>
          </p:cNvSpPr>
          <p:nvPr>
            <p:ph type="dt" sz="half" idx="10"/>
          </p:nvPr>
        </p:nvSpPr>
        <p:spPr/>
        <p:txBody>
          <a:bodyPr/>
          <a:lstStyle/>
          <a:p>
            <a:fld id="{37D02CEA-D18C-4D28-8F84-F1D9F48923E3}" type="datetimeFigureOut">
              <a:rPr lang="en-US" smtClean="0"/>
              <a:t>4/21/2021</a:t>
            </a:fld>
            <a:endParaRPr lang="en-US"/>
          </a:p>
        </p:txBody>
      </p:sp>
      <p:sp>
        <p:nvSpPr>
          <p:cNvPr id="5" name="Footer Placeholder 4">
            <a:extLst>
              <a:ext uri="{FF2B5EF4-FFF2-40B4-BE49-F238E27FC236}">
                <a16:creationId xmlns:a16="http://schemas.microsoft.com/office/drawing/2014/main" id="{1436C1F3-DDAF-482B-92ED-52B6CA87E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3C4E4-B68A-40BC-9539-1D7D0E915DF9}"/>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2756398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AD79F-1915-4259-A9C8-980F4AE9B1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2E8566-9086-4352-B627-86FB80781A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8193F-BA25-48AC-A482-E990BFACECAE}"/>
              </a:ext>
            </a:extLst>
          </p:cNvPr>
          <p:cNvSpPr>
            <a:spLocks noGrp="1"/>
          </p:cNvSpPr>
          <p:nvPr>
            <p:ph type="dt" sz="half" idx="10"/>
          </p:nvPr>
        </p:nvSpPr>
        <p:spPr/>
        <p:txBody>
          <a:bodyPr/>
          <a:lstStyle/>
          <a:p>
            <a:fld id="{37D02CEA-D18C-4D28-8F84-F1D9F48923E3}" type="datetimeFigureOut">
              <a:rPr lang="en-US" smtClean="0"/>
              <a:t>4/21/2021</a:t>
            </a:fld>
            <a:endParaRPr lang="en-US"/>
          </a:p>
        </p:txBody>
      </p:sp>
      <p:sp>
        <p:nvSpPr>
          <p:cNvPr id="5" name="Footer Placeholder 4">
            <a:extLst>
              <a:ext uri="{FF2B5EF4-FFF2-40B4-BE49-F238E27FC236}">
                <a16:creationId xmlns:a16="http://schemas.microsoft.com/office/drawing/2014/main" id="{92782860-F709-4B90-B3BA-F16B1C799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DF71A-4BC4-4FB2-8308-95BDC4BAC01B}"/>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80340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4280791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122713"/>
            <a:ext cx="5181600" cy="4054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22713"/>
            <a:ext cx="5181600" cy="4054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27194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373967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69070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69446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220412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25021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307771"/>
            <a:ext cx="10515600" cy="3869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63942" y="6356350"/>
            <a:ext cx="4898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93584-70AC-423F-A9A4-8B8ACC3BAA15}" type="slidenum">
              <a:rPr lang="en-US" smtClean="0"/>
              <a:t>‹#›</a:t>
            </a:fld>
            <a:endParaRPr lang="en-US"/>
          </a:p>
        </p:txBody>
      </p:sp>
      <p:sp>
        <p:nvSpPr>
          <p:cNvPr id="8" name="Footer Placeholder 4">
            <a:extLst>
              <a:ext uri="{FF2B5EF4-FFF2-40B4-BE49-F238E27FC236}">
                <a16:creationId xmlns:a16="http://schemas.microsoft.com/office/drawing/2014/main" id="{AB3E5732-1EC6-45AB-9FEF-28D078106D9D}"/>
              </a:ext>
            </a:extLst>
          </p:cNvPr>
          <p:cNvSpPr txBox="1">
            <a:spLocks/>
          </p:cNvSpPr>
          <p:nvPr userDrawn="1"/>
        </p:nvSpPr>
        <p:spPr>
          <a:xfrm>
            <a:off x="838200" y="6382686"/>
            <a:ext cx="5943600" cy="3124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900" dirty="0">
                <a:solidFill>
                  <a:prstClr val="black">
                    <a:tint val="75000"/>
                  </a:prstClr>
                </a:solidFill>
                <a:cs typeface="Arial" charset="0"/>
              </a:rPr>
              <a:t>©2021 Quality Health Network </a:t>
            </a:r>
            <a:r>
              <a:rPr lang="en-US" sz="900" b="0" i="0" dirty="0">
                <a:solidFill>
                  <a:schemeClr val="tx1">
                    <a:lumMod val="50000"/>
                    <a:lumOff val="50000"/>
                  </a:schemeClr>
                </a:solidFill>
                <a:effectLst/>
                <a:latin typeface="Roboto" pitchFamily="2" charset="0"/>
              </a:rPr>
              <a:t>©</a:t>
            </a:r>
            <a:r>
              <a:rPr lang="en-US" sz="900" dirty="0">
                <a:solidFill>
                  <a:prstClr val="black">
                    <a:tint val="75000"/>
                  </a:prstClr>
                </a:solidFill>
                <a:cs typeface="Arial" charset="0"/>
              </a:rPr>
              <a:t> (QHN) – </a:t>
            </a:r>
          </a:p>
          <a:p>
            <a:pPr fontAlgn="base">
              <a:spcBef>
                <a:spcPct val="0"/>
              </a:spcBef>
              <a:spcAft>
                <a:spcPct val="0"/>
              </a:spcAft>
            </a:pPr>
            <a:r>
              <a:rPr lang="en-US" sz="900" dirty="0">
                <a:solidFill>
                  <a:prstClr val="black">
                    <a:tint val="75000"/>
                  </a:prstClr>
                </a:solidFill>
                <a:cs typeface="Arial" charset="0"/>
              </a:rPr>
              <a:t>All rights reserved, QHN proprietary and confidential not for further redistribution. </a:t>
            </a:r>
          </a:p>
          <a:p>
            <a:pPr fontAlgn="base">
              <a:spcBef>
                <a:spcPct val="0"/>
              </a:spcBef>
              <a:spcAft>
                <a:spcPct val="0"/>
              </a:spcAft>
            </a:pPr>
            <a:endParaRPr lang="en-US" sz="900" dirty="0">
              <a:solidFill>
                <a:prstClr val="black">
                  <a:tint val="75000"/>
                </a:prstClr>
              </a:solidFill>
              <a:cs typeface="Arial" charset="0"/>
            </a:endParaRPr>
          </a:p>
        </p:txBody>
      </p:sp>
    </p:spTree>
    <p:extLst>
      <p:ext uri="{BB962C8B-B14F-4D97-AF65-F5344CB8AC3E}">
        <p14:creationId xmlns:p14="http://schemas.microsoft.com/office/powerpoint/2010/main" val="1304136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E5BA5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A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A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A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A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A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02FAF-A16D-4902-8A26-6736EC608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E6E52A-F6BE-4BEB-9347-E0F2AEBBD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FB958-AB1D-4B01-8403-BE0750DD2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02CEA-D18C-4D28-8F84-F1D9F48923E3}" type="datetimeFigureOut">
              <a:rPr lang="en-US" smtClean="0"/>
              <a:t>4/21/2021</a:t>
            </a:fld>
            <a:endParaRPr lang="en-US"/>
          </a:p>
        </p:txBody>
      </p:sp>
      <p:sp>
        <p:nvSpPr>
          <p:cNvPr id="5" name="Footer Placeholder 4">
            <a:extLst>
              <a:ext uri="{FF2B5EF4-FFF2-40B4-BE49-F238E27FC236}">
                <a16:creationId xmlns:a16="http://schemas.microsoft.com/office/drawing/2014/main" id="{51FBA9A7-3616-4117-9716-FA524EB83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D1F0E9-45EE-4D45-8A86-438B4DEDF3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D4A22-5FF6-439C-8127-D31303160776}" type="slidenum">
              <a:rPr lang="en-US" smtClean="0"/>
              <a:t>‹#›</a:t>
            </a:fld>
            <a:endParaRPr lang="en-US"/>
          </a:p>
        </p:txBody>
      </p:sp>
    </p:spTree>
    <p:extLst>
      <p:ext uri="{BB962C8B-B14F-4D97-AF65-F5344CB8AC3E}">
        <p14:creationId xmlns:p14="http://schemas.microsoft.com/office/powerpoint/2010/main" val="155175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nshrestha@mountainfamily.org" TargetMode="External"/><Relationship Id="rId2" Type="http://schemas.openxmlformats.org/officeDocument/2006/relationships/hyperlink" Target="mailto:cgair@mountainfamily.org"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nshrestha@mountainfamily.org" TargetMode="External"/><Relationship Id="rId2" Type="http://schemas.openxmlformats.org/officeDocument/2006/relationships/hyperlink" Target="mailto:cgair@mountainfamily.org"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app.box.com/s/npueap14693yxnm6zb699aznrncfr4q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rhc@tchnetwork.org" TargetMode="External"/><Relationship Id="rId2" Type="http://schemas.openxmlformats.org/officeDocument/2006/relationships/hyperlink" Target="mailto:cc-we@tchnetwork.org" TargetMode="External"/><Relationship Id="rId1" Type="http://schemas.openxmlformats.org/officeDocument/2006/relationships/slideLayout" Target="../slideLayouts/slideLayout2.xml"/><Relationship Id="rId5" Type="http://schemas.openxmlformats.org/officeDocument/2006/relationships/hyperlink" Target="mailto:Jamie.Hughes@rmhp.org" TargetMode="External"/><Relationship Id="rId4" Type="http://schemas.openxmlformats.org/officeDocument/2006/relationships/hyperlink" Target="mailto:Shelley.Tucker@state.co.u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kbaker@ncchealthpartnership.org" TargetMode="Externa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DC56A2-3247-491C-9CB2-466CD1833BF7}"/>
              </a:ext>
            </a:extLst>
          </p:cNvPr>
          <p:cNvSpPr txBox="1">
            <a:spLocks/>
          </p:cNvSpPr>
          <p:nvPr/>
        </p:nvSpPr>
        <p:spPr bwMode="auto">
          <a:xfrm>
            <a:off x="2971800" y="2054375"/>
            <a:ext cx="8610600" cy="137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a:lnSpc>
                <a:spcPct val="85000"/>
              </a:lnSpc>
            </a:pPr>
            <a:r>
              <a:rPr lang="en-US" sz="3200" i="1" dirty="0">
                <a:solidFill>
                  <a:schemeClr val="bg1"/>
                </a:solidFill>
                <a:latin typeface="Calibri Light" panose="020F0302020204030204" pitchFamily="34" charset="0"/>
                <a:cs typeface="Calibri Light" panose="020F0302020204030204" pitchFamily="34" charset="0"/>
              </a:rPr>
              <a:t>Connected Systems = Healthier Lifestyle</a:t>
            </a:r>
          </a:p>
          <a:p>
            <a:pPr>
              <a:lnSpc>
                <a:spcPct val="85000"/>
              </a:lnSpc>
            </a:pPr>
            <a:r>
              <a:rPr lang="en-US" sz="3200" i="1" dirty="0">
                <a:solidFill>
                  <a:schemeClr val="bg1"/>
                </a:solidFill>
                <a:latin typeface="Calibri Light" panose="020F0302020204030204" pitchFamily="34" charset="0"/>
                <a:cs typeface="Calibri Light" panose="020F0302020204030204" pitchFamily="34" charset="0"/>
              </a:rPr>
              <a:t>How Regional Health Connectors </a:t>
            </a:r>
            <a:br>
              <a:rPr lang="en-US" sz="3200" i="1" dirty="0">
                <a:solidFill>
                  <a:schemeClr val="bg1"/>
                </a:solidFill>
                <a:latin typeface="Calibri Light" panose="020F0302020204030204" pitchFamily="34" charset="0"/>
                <a:cs typeface="Calibri Light" panose="020F0302020204030204" pitchFamily="34" charset="0"/>
              </a:rPr>
            </a:br>
            <a:r>
              <a:rPr lang="en-US" sz="3200" i="1" dirty="0">
                <a:solidFill>
                  <a:schemeClr val="bg1"/>
                </a:solidFill>
                <a:latin typeface="Calibri Light" panose="020F0302020204030204" pitchFamily="34" charset="0"/>
                <a:cs typeface="Calibri Light" panose="020F0302020204030204" pitchFamily="34" charset="0"/>
              </a:rPr>
              <a:t>Can Help Your Organization </a:t>
            </a:r>
          </a:p>
          <a:p>
            <a:pPr>
              <a:lnSpc>
                <a:spcPct val="85000"/>
              </a:lnSpc>
            </a:pPr>
            <a:endParaRPr lang="en-US" sz="3200" i="1" dirty="0">
              <a:solidFill>
                <a:schemeClr val="bg1"/>
              </a:solidFill>
              <a:latin typeface="Calibri Light" panose="020F0302020204030204" pitchFamily="34" charset="0"/>
              <a:cs typeface="Calibri Light" panose="020F0302020204030204" pitchFamily="34" charset="0"/>
            </a:endParaRPr>
          </a:p>
        </p:txBody>
      </p:sp>
      <p:sp>
        <p:nvSpPr>
          <p:cNvPr id="9" name="Title 1">
            <a:extLst>
              <a:ext uri="{FF2B5EF4-FFF2-40B4-BE49-F238E27FC236}">
                <a16:creationId xmlns:a16="http://schemas.microsoft.com/office/drawing/2014/main" id="{6C12A768-F199-494C-92A3-777E46AA82BA}"/>
              </a:ext>
            </a:extLst>
          </p:cNvPr>
          <p:cNvSpPr txBox="1">
            <a:spLocks/>
          </p:cNvSpPr>
          <p:nvPr/>
        </p:nvSpPr>
        <p:spPr bwMode="auto">
          <a:xfrm>
            <a:off x="2971800" y="3594073"/>
            <a:ext cx="8610600" cy="5565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a:lnSpc>
                <a:spcPct val="85000"/>
              </a:lnSpc>
            </a:pPr>
            <a:r>
              <a:rPr lang="en-US" sz="3200" b="1" dirty="0">
                <a:latin typeface="Calibri Light" panose="020F0302020204030204" pitchFamily="34" charset="0"/>
                <a:cs typeface="Calibri Light" panose="020F0302020204030204" pitchFamily="34" charset="0"/>
              </a:rPr>
              <a:t>April 21, 2021</a:t>
            </a:r>
            <a:endParaRPr lang="en-US" sz="3200" i="1" dirty="0">
              <a:latin typeface="Calibri Light" panose="020F0302020204030204" pitchFamily="34" charset="0"/>
              <a:cs typeface="Calibri Light" panose="020F0302020204030204" pitchFamily="34" charset="0"/>
            </a:endParaRPr>
          </a:p>
        </p:txBody>
      </p:sp>
      <p:sp>
        <p:nvSpPr>
          <p:cNvPr id="10" name="Title 1">
            <a:extLst>
              <a:ext uri="{FF2B5EF4-FFF2-40B4-BE49-F238E27FC236}">
                <a16:creationId xmlns:a16="http://schemas.microsoft.com/office/drawing/2014/main" id="{A36BD166-399F-44AF-941B-67DC7CBDD60B}"/>
              </a:ext>
            </a:extLst>
          </p:cNvPr>
          <p:cNvSpPr txBox="1">
            <a:spLocks/>
          </p:cNvSpPr>
          <p:nvPr/>
        </p:nvSpPr>
        <p:spPr bwMode="auto">
          <a:xfrm>
            <a:off x="4368247" y="4018974"/>
            <a:ext cx="5817705" cy="22436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a:lnSpc>
                <a:spcPct val="85000"/>
              </a:lnSpc>
            </a:pPr>
            <a:endParaRPr lang="en-US" sz="2400" dirty="0">
              <a:solidFill>
                <a:schemeClr val="bg1"/>
              </a:solidFill>
              <a:latin typeface="Calibri Light" panose="020F0302020204030204" pitchFamily="34" charset="0"/>
              <a:cs typeface="Calibri Light" panose="020F0302020204030204" pitchFamily="34" charset="0"/>
            </a:endParaRPr>
          </a:p>
          <a:p>
            <a:pPr>
              <a:lnSpc>
                <a:spcPct val="85000"/>
              </a:lnSpc>
            </a:pPr>
            <a:r>
              <a:rPr lang="en-US" sz="2400" b="1" dirty="0">
                <a:solidFill>
                  <a:schemeClr val="bg1"/>
                </a:solidFill>
                <a:latin typeface="Calibri Light" panose="020F0302020204030204" pitchFamily="34" charset="0"/>
                <a:cs typeface="Calibri Light" panose="020F0302020204030204" pitchFamily="34" charset="0"/>
              </a:rPr>
              <a:t>Presenters:</a:t>
            </a:r>
          </a:p>
          <a:p>
            <a:pPr>
              <a:lnSpc>
                <a:spcPct val="85000"/>
              </a:lnSpc>
            </a:pPr>
            <a:r>
              <a:rPr lang="en-US" sz="2400" dirty="0">
                <a:solidFill>
                  <a:schemeClr val="bg1"/>
                </a:solidFill>
                <a:latin typeface="Calibri Light" panose="020F0302020204030204" pitchFamily="34" charset="0"/>
                <a:cs typeface="Calibri Light" panose="020F0302020204030204" pitchFamily="34" charset="0"/>
              </a:rPr>
              <a:t>Gillian Grant, Trailhead Institute</a:t>
            </a:r>
          </a:p>
          <a:p>
            <a:pPr>
              <a:lnSpc>
                <a:spcPct val="85000"/>
              </a:lnSpc>
            </a:pPr>
            <a:r>
              <a:rPr lang="en-US" sz="2400" dirty="0">
                <a:solidFill>
                  <a:schemeClr val="bg1"/>
                </a:solidFill>
                <a:latin typeface="Calibri Light" panose="020F0302020204030204" pitchFamily="34" charset="0"/>
                <a:cs typeface="Calibri Light" panose="020F0302020204030204" pitchFamily="34" charset="0"/>
              </a:rPr>
              <a:t>Cristina Gair, WMRHA</a:t>
            </a:r>
          </a:p>
          <a:p>
            <a:pPr>
              <a:lnSpc>
                <a:spcPct val="85000"/>
              </a:lnSpc>
            </a:pPr>
            <a:r>
              <a:rPr lang="en-US" sz="2400" dirty="0">
                <a:solidFill>
                  <a:schemeClr val="bg1"/>
                </a:solidFill>
                <a:latin typeface="Calibri Light" panose="020F0302020204030204" pitchFamily="34" charset="0"/>
                <a:cs typeface="Calibri Light" panose="020F0302020204030204" pitchFamily="34" charset="0"/>
              </a:rPr>
              <a:t>Mary Burt, Tri-County Health Network</a:t>
            </a:r>
            <a:br>
              <a:rPr lang="en-US" sz="2400" dirty="0">
                <a:solidFill>
                  <a:schemeClr val="bg1"/>
                </a:solidFill>
                <a:latin typeface="Calibri Light" panose="020F0302020204030204" pitchFamily="34" charset="0"/>
                <a:cs typeface="Calibri Light" panose="020F0302020204030204" pitchFamily="34" charset="0"/>
              </a:rPr>
            </a:br>
            <a:r>
              <a:rPr lang="en-US" sz="2400" dirty="0">
                <a:solidFill>
                  <a:schemeClr val="bg1"/>
                </a:solidFill>
                <a:latin typeface="Calibri Light" panose="020F0302020204030204" pitchFamily="34" charset="0"/>
                <a:cs typeface="Calibri Light" panose="020F0302020204030204" pitchFamily="34" charset="0"/>
              </a:rPr>
              <a:t>Krystal Baker</a:t>
            </a:r>
            <a:r>
              <a:rPr lang="en-US" sz="2400">
                <a:solidFill>
                  <a:schemeClr val="bg1"/>
                </a:solidFill>
                <a:latin typeface="Calibri Light" panose="020F0302020204030204" pitchFamily="34" charset="0"/>
                <a:cs typeface="Calibri Light" panose="020F0302020204030204" pitchFamily="34" charset="0"/>
              </a:rPr>
              <a:t>, NCCHP</a:t>
            </a:r>
            <a:endParaRPr lang="en-US" sz="2400" dirty="0">
              <a:solidFill>
                <a:schemeClr val="bg1"/>
              </a:solidFill>
              <a:latin typeface="Calibri Light" panose="020F0302020204030204" pitchFamily="34" charset="0"/>
              <a:cs typeface="Calibri Light" panose="020F0302020204030204" pitchFamily="34" charset="0"/>
            </a:endParaRPr>
          </a:p>
          <a:p>
            <a:pPr>
              <a:lnSpc>
                <a:spcPct val="85000"/>
              </a:lnSpc>
            </a:pPr>
            <a:r>
              <a:rPr lang="en-US" sz="2400" dirty="0">
                <a:solidFill>
                  <a:schemeClr val="bg1"/>
                </a:solidFill>
                <a:latin typeface="Calibri Light" panose="020F0302020204030204" pitchFamily="34" charset="0"/>
                <a:cs typeface="Calibri Light" panose="020F0302020204030204" pitchFamily="34" charset="0"/>
              </a:rPr>
              <a:t>Jackie Sievers, QHN</a:t>
            </a:r>
          </a:p>
          <a:p>
            <a:pPr>
              <a:lnSpc>
                <a:spcPct val="85000"/>
              </a:lnSpc>
            </a:pPr>
            <a:endParaRPr lang="en-US" sz="2400" dirty="0">
              <a:solidFill>
                <a:schemeClr val="bg1"/>
              </a:solidFill>
              <a:latin typeface="Calibri Light" panose="020F0302020204030204" pitchFamily="34" charset="0"/>
              <a:cs typeface="Calibri Light" panose="020F0302020204030204" pitchFamily="34" charset="0"/>
            </a:endParaRPr>
          </a:p>
        </p:txBody>
      </p:sp>
      <p:grpSp>
        <p:nvGrpSpPr>
          <p:cNvPr id="11" name="Group 10">
            <a:extLst>
              <a:ext uri="{FF2B5EF4-FFF2-40B4-BE49-F238E27FC236}">
                <a16:creationId xmlns:a16="http://schemas.microsoft.com/office/drawing/2014/main" id="{4B874604-20D8-4561-A6CA-D3E72C4C3E2B}"/>
              </a:ext>
            </a:extLst>
          </p:cNvPr>
          <p:cNvGrpSpPr/>
          <p:nvPr/>
        </p:nvGrpSpPr>
        <p:grpSpPr>
          <a:xfrm>
            <a:off x="4784032" y="1134217"/>
            <a:ext cx="4848375" cy="875866"/>
            <a:chOff x="4611756" y="1063488"/>
            <a:chExt cx="4848375" cy="875866"/>
          </a:xfrm>
        </p:grpSpPr>
        <p:sp>
          <p:nvSpPr>
            <p:cNvPr id="12" name="Rectangle 11">
              <a:extLst>
                <a:ext uri="{FF2B5EF4-FFF2-40B4-BE49-F238E27FC236}">
                  <a16:creationId xmlns:a16="http://schemas.microsoft.com/office/drawing/2014/main" id="{D81C7757-1E00-46BB-8437-18FBF55780C6}"/>
                </a:ext>
              </a:extLst>
            </p:cNvPr>
            <p:cNvSpPr/>
            <p:nvPr/>
          </p:nvSpPr>
          <p:spPr>
            <a:xfrm>
              <a:off x="4611756" y="1063488"/>
              <a:ext cx="4848375" cy="752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icon&#10;&#10;Description automatically generated">
              <a:extLst>
                <a:ext uri="{FF2B5EF4-FFF2-40B4-BE49-F238E27FC236}">
                  <a16:creationId xmlns:a16="http://schemas.microsoft.com/office/drawing/2014/main" id="{EE8E535A-D8E2-4121-8BE4-AF0467A9A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694" y="1073647"/>
              <a:ext cx="4621169" cy="865707"/>
            </a:xfrm>
            <a:prstGeom prst="rect">
              <a:avLst/>
            </a:prstGeom>
          </p:spPr>
        </p:pic>
      </p:grpSp>
    </p:spTree>
    <p:extLst>
      <p:ext uri="{BB962C8B-B14F-4D97-AF65-F5344CB8AC3E}">
        <p14:creationId xmlns:p14="http://schemas.microsoft.com/office/powerpoint/2010/main" val="698540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9208-EF11-4706-B4B1-DF82ED2CBD5E}"/>
              </a:ext>
            </a:extLst>
          </p:cNvPr>
          <p:cNvSpPr>
            <a:spLocks noGrp="1"/>
          </p:cNvSpPr>
          <p:nvPr>
            <p:ph type="title"/>
          </p:nvPr>
        </p:nvSpPr>
        <p:spPr/>
        <p:txBody>
          <a:bodyPr>
            <a:normAutofit/>
          </a:bodyPr>
          <a:lstStyle/>
          <a:p>
            <a:r>
              <a:rPr lang="en-US" sz="4000" dirty="0"/>
              <a:t>Bio- Jackie Sievers</a:t>
            </a:r>
          </a:p>
        </p:txBody>
      </p:sp>
      <p:sp>
        <p:nvSpPr>
          <p:cNvPr id="3" name="Content Placeholder 2">
            <a:extLst>
              <a:ext uri="{FF2B5EF4-FFF2-40B4-BE49-F238E27FC236}">
                <a16:creationId xmlns:a16="http://schemas.microsoft.com/office/drawing/2014/main" id="{1275C4E4-0B26-4429-83AB-EF588617DAF2}"/>
              </a:ext>
            </a:extLst>
          </p:cNvPr>
          <p:cNvSpPr>
            <a:spLocks noGrp="1"/>
          </p:cNvSpPr>
          <p:nvPr>
            <p:ph idx="1"/>
          </p:nvPr>
        </p:nvSpPr>
        <p:spPr>
          <a:xfrm>
            <a:off x="838200" y="1593297"/>
            <a:ext cx="8763000" cy="4899578"/>
          </a:xfrm>
        </p:spPr>
        <p:txBody>
          <a:bodyPr>
            <a:noAutofit/>
          </a:bodyPr>
          <a:lstStyle/>
          <a:p>
            <a:pPr marL="0" indent="0">
              <a:buNone/>
            </a:pPr>
            <a:r>
              <a:rPr lang="en-US" sz="1800" b="0" i="1" u="none" strike="noStrike" baseline="0" dirty="0">
                <a:solidFill>
                  <a:srgbClr val="242424"/>
                </a:solidFill>
                <a:cs typeface="Arial" panose="020B0604020202020204" pitchFamily="34" charset="0"/>
              </a:rPr>
              <a:t>Director of Implementation </a:t>
            </a:r>
            <a:endParaRPr lang="en-US" sz="1800" b="0" i="0" u="none" strike="noStrike" baseline="0" dirty="0">
              <a:solidFill>
                <a:srgbClr val="242424"/>
              </a:solidFill>
              <a:cs typeface="Arial" panose="020B0604020202020204" pitchFamily="34" charset="0"/>
            </a:endParaRPr>
          </a:p>
          <a:p>
            <a:pPr marL="0" indent="0">
              <a:buNone/>
            </a:pPr>
            <a:r>
              <a:rPr lang="en-US" sz="1800" b="0" i="0" u="none" strike="noStrike" baseline="0" dirty="0">
                <a:solidFill>
                  <a:srgbClr val="242424"/>
                </a:solidFill>
                <a:cs typeface="Arial" panose="020B0604020202020204" pitchFamily="34" charset="0"/>
              </a:rPr>
              <a:t>Jackie Sievers is the Director of Implementation for Quality Health Network’s (QHN) Community Resource Network (CRN).  She leads the effort onboarding organizations that join CRN, enabling their teams to provide critical resources to individuals more efficiently. Under Jackie’s leadership, CRN grew from 13 first adopters to 50 full-time network partners and it is still growing. With extensive relationship building skills and an inspiring collaborative spirit, Jackie’s passion for community-level change stands out.</a:t>
            </a:r>
          </a:p>
          <a:p>
            <a:pPr marL="0" indent="0">
              <a:buNone/>
            </a:pPr>
            <a:r>
              <a:rPr lang="en-US" sz="1800" b="0" i="0" u="none" strike="noStrike" baseline="0" dirty="0">
                <a:solidFill>
                  <a:srgbClr val="242424"/>
                </a:solidFill>
                <a:cs typeface="Arial" panose="020B0604020202020204" pitchFamily="34" charset="0"/>
              </a:rPr>
              <a:t>Prior to joining QHN, Jackie led the a variety of programs at Hilltop Community Resources including domestic violence services, child and family services, and a residential program for traumatically brain-injured adults.  She then led the Quality Assurance/Quality Improvement and Informatics Departments at River Valley Family Health Centers, a Federally Qualified Health Center.</a:t>
            </a:r>
          </a:p>
          <a:p>
            <a:pPr marL="0" indent="0">
              <a:buNone/>
            </a:pPr>
            <a:endParaRPr lang="en-US" sz="1800" b="0" i="0" u="none" strike="noStrike" baseline="0" dirty="0">
              <a:solidFill>
                <a:srgbClr val="242424"/>
              </a:solidFill>
              <a:cs typeface="Arial" panose="020B0604020202020204" pitchFamily="34" charset="0"/>
            </a:endParaRPr>
          </a:p>
        </p:txBody>
      </p:sp>
    </p:spTree>
    <p:extLst>
      <p:ext uri="{BB962C8B-B14F-4D97-AF65-F5344CB8AC3E}">
        <p14:creationId xmlns:p14="http://schemas.microsoft.com/office/powerpoint/2010/main" val="182325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650127" y="2266800"/>
            <a:ext cx="9084212" cy="379827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398" y="449506"/>
            <a:ext cx="2877670" cy="1817294"/>
          </a:xfrm>
          <a:prstGeom prst="rect">
            <a:avLst/>
          </a:prstGeom>
        </p:spPr>
      </p:pic>
    </p:spTree>
    <p:extLst>
      <p:ext uri="{BB962C8B-B14F-4D97-AF65-F5344CB8AC3E}">
        <p14:creationId xmlns:p14="http://schemas.microsoft.com/office/powerpoint/2010/main" val="275811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11087100" cy="794203"/>
          </a:xfrm>
        </p:spPr>
        <p:txBody>
          <a:bodyPr vert="horz" lIns="91440" tIns="45720" rIns="91440" bIns="45720" rtlCol="0" anchor="ctr">
            <a:normAutofit/>
          </a:bodyPr>
          <a:lstStyle/>
          <a:p>
            <a:r>
              <a:rPr lang="en-US" sz="3600" b="1" dirty="0"/>
              <a:t>Our Working Definition of Clinical Community Linkages</a:t>
            </a:r>
          </a:p>
        </p:txBody>
      </p:sp>
      <p:cxnSp>
        <p:nvCxnSpPr>
          <p:cNvPr id="69" name="Straight Arrow Connector 68">
            <a:extLst>
              <a:ext uri="{FF2B5EF4-FFF2-40B4-BE49-F238E27FC236}">
                <a16:creationId xmlns:a16="http://schemas.microsoft.com/office/drawing/2014/main" id="{B084EB53-6815-4379-A26F-05CC4A267CA7}"/>
              </a:ext>
            </a:extLst>
          </p:cNvPr>
          <p:cNvCxnSpPr>
            <a:cxnSpLocks/>
          </p:cNvCxnSpPr>
          <p:nvPr/>
        </p:nvCxnSpPr>
        <p:spPr>
          <a:xfrm>
            <a:off x="7720347" y="3761440"/>
            <a:ext cx="557155"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D0C7E475-DBB0-4D24-8A30-2284ED3344D5}"/>
              </a:ext>
            </a:extLst>
          </p:cNvPr>
          <p:cNvGrpSpPr/>
          <p:nvPr/>
        </p:nvGrpSpPr>
        <p:grpSpPr>
          <a:xfrm>
            <a:off x="622649" y="1931274"/>
            <a:ext cx="9555780" cy="3692262"/>
            <a:chOff x="1870607" y="2542337"/>
            <a:chExt cx="9555780" cy="3692262"/>
          </a:xfrm>
        </p:grpSpPr>
        <p:grpSp>
          <p:nvGrpSpPr>
            <p:cNvPr id="79" name="Group 78">
              <a:extLst>
                <a:ext uri="{FF2B5EF4-FFF2-40B4-BE49-F238E27FC236}">
                  <a16:creationId xmlns:a16="http://schemas.microsoft.com/office/drawing/2014/main" id="{5FD87710-6416-4E84-ACAA-A6F1ABDB435E}"/>
                </a:ext>
              </a:extLst>
            </p:cNvPr>
            <p:cNvGrpSpPr/>
            <p:nvPr/>
          </p:nvGrpSpPr>
          <p:grpSpPr>
            <a:xfrm>
              <a:off x="1870607" y="2542337"/>
              <a:ext cx="6956258" cy="3692262"/>
              <a:chOff x="2864011" y="2359826"/>
              <a:chExt cx="6956258" cy="3692262"/>
            </a:xfrm>
          </p:grpSpPr>
          <p:grpSp>
            <p:nvGrpSpPr>
              <p:cNvPr id="82" name="Group 81">
                <a:extLst>
                  <a:ext uri="{FF2B5EF4-FFF2-40B4-BE49-F238E27FC236}">
                    <a16:creationId xmlns:a16="http://schemas.microsoft.com/office/drawing/2014/main" id="{C5F0B730-49A1-4258-B14B-84831E6BCCA3}"/>
                  </a:ext>
                </a:extLst>
              </p:cNvPr>
              <p:cNvGrpSpPr/>
              <p:nvPr/>
            </p:nvGrpSpPr>
            <p:grpSpPr>
              <a:xfrm>
                <a:off x="8690520" y="3023384"/>
                <a:ext cx="1129749" cy="1030442"/>
                <a:chOff x="7975604" y="3368197"/>
                <a:chExt cx="1129749" cy="1030442"/>
              </a:xfrm>
            </p:grpSpPr>
            <p:pic>
              <p:nvPicPr>
                <p:cNvPr id="116" name="Picture 115" descr="Clipart - &lt;strong&gt;Community&lt;/strong&gt; Circle">
                  <a:extLst>
                    <a:ext uri="{FF2B5EF4-FFF2-40B4-BE49-F238E27FC236}">
                      <a16:creationId xmlns:a16="http://schemas.microsoft.com/office/drawing/2014/main" id="{D5C9AE1D-EA48-4B74-8ABB-4F6864EDCE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5257" y="3368197"/>
                  <a:ext cx="1030442" cy="1030442"/>
                </a:xfrm>
                <a:prstGeom prst="rect">
                  <a:avLst/>
                </a:prstGeom>
              </p:spPr>
            </p:pic>
            <p:sp>
              <p:nvSpPr>
                <p:cNvPr id="117" name="TextBox 57">
                  <a:extLst>
                    <a:ext uri="{FF2B5EF4-FFF2-40B4-BE49-F238E27FC236}">
                      <a16:creationId xmlns:a16="http://schemas.microsoft.com/office/drawing/2014/main" id="{0C6E30E1-1536-41A4-BE94-46F79AB96FE8}"/>
                    </a:ext>
                  </a:extLst>
                </p:cNvPr>
                <p:cNvSpPr txBox="1"/>
                <p:nvPr/>
              </p:nvSpPr>
              <p:spPr>
                <a:xfrm>
                  <a:off x="7975604" y="3712487"/>
                  <a:ext cx="11297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Community</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3" name="Group 82">
                <a:extLst>
                  <a:ext uri="{FF2B5EF4-FFF2-40B4-BE49-F238E27FC236}">
                    <a16:creationId xmlns:a16="http://schemas.microsoft.com/office/drawing/2014/main" id="{7B61D8BD-E2EA-4011-8A46-0712684E7A52}"/>
                  </a:ext>
                </a:extLst>
              </p:cNvPr>
              <p:cNvGrpSpPr/>
              <p:nvPr/>
            </p:nvGrpSpPr>
            <p:grpSpPr>
              <a:xfrm>
                <a:off x="8768978" y="4319799"/>
                <a:ext cx="972832" cy="982294"/>
                <a:chOff x="8054062" y="4597599"/>
                <a:chExt cx="972832" cy="982294"/>
              </a:xfrm>
            </p:grpSpPr>
            <p:pic>
              <p:nvPicPr>
                <p:cNvPr id="114" name="Picture 113" descr="Save Your &lt;strong&gt;Doctor&lt;/strong&gt; Time - &lt;strong&gt;Medical&lt;/strong&gt; Questionnaire">
                  <a:extLst>
                    <a:ext uri="{FF2B5EF4-FFF2-40B4-BE49-F238E27FC236}">
                      <a16:creationId xmlns:a16="http://schemas.microsoft.com/office/drawing/2014/main" id="{9E436D01-58BF-4287-ACBD-358818A5BB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4062" y="4597599"/>
                  <a:ext cx="972832" cy="972832"/>
                </a:xfrm>
                <a:prstGeom prst="rect">
                  <a:avLst/>
                </a:prstGeom>
              </p:spPr>
            </p:pic>
            <p:sp>
              <p:nvSpPr>
                <p:cNvPr id="115" name="TextBox 55">
                  <a:extLst>
                    <a:ext uri="{FF2B5EF4-FFF2-40B4-BE49-F238E27FC236}">
                      <a16:creationId xmlns:a16="http://schemas.microsoft.com/office/drawing/2014/main" id="{FFBDAC82-9476-437E-8562-06455515B6CC}"/>
                    </a:ext>
                  </a:extLst>
                </p:cNvPr>
                <p:cNvSpPr txBox="1"/>
                <p:nvPr/>
              </p:nvSpPr>
              <p:spPr>
                <a:xfrm>
                  <a:off x="8182538" y="5272116"/>
                  <a:ext cx="71588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Clinical</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4" name="Group 83">
                <a:extLst>
                  <a:ext uri="{FF2B5EF4-FFF2-40B4-BE49-F238E27FC236}">
                    <a16:creationId xmlns:a16="http://schemas.microsoft.com/office/drawing/2014/main" id="{A0203926-C081-4C42-A94B-4CD8627D2DC2}"/>
                  </a:ext>
                </a:extLst>
              </p:cNvPr>
              <p:cNvGrpSpPr/>
              <p:nvPr/>
            </p:nvGrpSpPr>
            <p:grpSpPr>
              <a:xfrm>
                <a:off x="2864011" y="2359826"/>
                <a:ext cx="5446964" cy="3692262"/>
                <a:chOff x="2864011" y="2359826"/>
                <a:chExt cx="5446964" cy="3692262"/>
              </a:xfrm>
            </p:grpSpPr>
            <p:grpSp>
              <p:nvGrpSpPr>
                <p:cNvPr id="85" name="Group 84">
                  <a:extLst>
                    <a:ext uri="{FF2B5EF4-FFF2-40B4-BE49-F238E27FC236}">
                      <a16:creationId xmlns:a16="http://schemas.microsoft.com/office/drawing/2014/main" id="{15DEBF81-F3C4-451E-9CBB-E10CC3A31DBE}"/>
                    </a:ext>
                  </a:extLst>
                </p:cNvPr>
                <p:cNvGrpSpPr/>
                <p:nvPr/>
              </p:nvGrpSpPr>
              <p:grpSpPr>
                <a:xfrm>
                  <a:off x="5941911" y="2359826"/>
                  <a:ext cx="2369064" cy="3692262"/>
                  <a:chOff x="5287036" y="2445085"/>
                  <a:chExt cx="2369064" cy="3692262"/>
                </a:xfrm>
              </p:grpSpPr>
              <p:grpSp>
                <p:nvGrpSpPr>
                  <p:cNvPr id="99" name="Group 98">
                    <a:extLst>
                      <a:ext uri="{FF2B5EF4-FFF2-40B4-BE49-F238E27FC236}">
                        <a16:creationId xmlns:a16="http://schemas.microsoft.com/office/drawing/2014/main" id="{8432DDAF-F39D-4317-88B2-451D633E54CF}"/>
                      </a:ext>
                    </a:extLst>
                  </p:cNvPr>
                  <p:cNvGrpSpPr/>
                  <p:nvPr/>
                </p:nvGrpSpPr>
                <p:grpSpPr>
                  <a:xfrm>
                    <a:off x="5287036" y="2445085"/>
                    <a:ext cx="2360401" cy="848489"/>
                    <a:chOff x="5866883" y="2559947"/>
                    <a:chExt cx="2360401" cy="765409"/>
                  </a:xfrm>
                </p:grpSpPr>
                <p:cxnSp>
                  <p:nvCxnSpPr>
                    <p:cNvPr id="112" name="Straight Arrow Connector 111">
                      <a:extLst>
                        <a:ext uri="{FF2B5EF4-FFF2-40B4-BE49-F238E27FC236}">
                          <a16:creationId xmlns:a16="http://schemas.microsoft.com/office/drawing/2014/main" id="{E6065811-B56D-47E4-987E-1DD512B4F730}"/>
                        </a:ext>
                      </a:extLst>
                    </p:cNvPr>
                    <p:cNvCxnSpPr/>
                    <p:nvPr/>
                  </p:nvCxnSpPr>
                  <p:spPr>
                    <a:xfrm flipV="1">
                      <a:off x="5875544" y="3319902"/>
                      <a:ext cx="1649592" cy="545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3" name="TextBox 53">
                      <a:extLst>
                        <a:ext uri="{FF2B5EF4-FFF2-40B4-BE49-F238E27FC236}">
                          <a16:creationId xmlns:a16="http://schemas.microsoft.com/office/drawing/2014/main" id="{4E735D92-6AFD-4EC7-AFD5-854DC9FDE8EE}"/>
                        </a:ext>
                      </a:extLst>
                    </p:cNvPr>
                    <p:cNvSpPr txBox="1"/>
                    <p:nvPr/>
                  </p:nvSpPr>
                  <p:spPr>
                    <a:xfrm>
                      <a:off x="5866883" y="2559947"/>
                      <a:ext cx="2360401" cy="66633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Developing</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shared initiatives between clinics and community organizations</a:t>
                      </a:r>
                    </a:p>
                  </p:txBody>
                </p:sp>
              </p:grpSp>
              <p:grpSp>
                <p:nvGrpSpPr>
                  <p:cNvPr id="100" name="Group 99">
                    <a:extLst>
                      <a:ext uri="{FF2B5EF4-FFF2-40B4-BE49-F238E27FC236}">
                        <a16:creationId xmlns:a16="http://schemas.microsoft.com/office/drawing/2014/main" id="{C2667472-EDA4-4DD9-AEA9-3709370F91DD}"/>
                      </a:ext>
                    </a:extLst>
                  </p:cNvPr>
                  <p:cNvGrpSpPr/>
                  <p:nvPr/>
                </p:nvGrpSpPr>
                <p:grpSpPr>
                  <a:xfrm>
                    <a:off x="5295697" y="3397354"/>
                    <a:ext cx="2360403" cy="635155"/>
                    <a:chOff x="4572274" y="2030745"/>
                    <a:chExt cx="2360403" cy="869716"/>
                  </a:xfrm>
                </p:grpSpPr>
                <p:cxnSp>
                  <p:nvCxnSpPr>
                    <p:cNvPr id="110" name="Straight Arrow Connector 109">
                      <a:extLst>
                        <a:ext uri="{FF2B5EF4-FFF2-40B4-BE49-F238E27FC236}">
                          <a16:creationId xmlns:a16="http://schemas.microsoft.com/office/drawing/2014/main" id="{7B259E0E-80E1-4515-8231-B4D6927C37E2}"/>
                        </a:ext>
                      </a:extLst>
                    </p:cNvPr>
                    <p:cNvCxnSpPr/>
                    <p:nvPr/>
                  </p:nvCxnSpPr>
                  <p:spPr>
                    <a:xfrm flipV="1">
                      <a:off x="4572274" y="2889293"/>
                      <a:ext cx="1646305" cy="1116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1" name="TextBox 51">
                      <a:extLst>
                        <a:ext uri="{FF2B5EF4-FFF2-40B4-BE49-F238E27FC236}">
                          <a16:creationId xmlns:a16="http://schemas.microsoft.com/office/drawing/2014/main" id="{1D345568-1940-4C4B-93E7-50A0C6AA27EA}"/>
                        </a:ext>
                      </a:extLst>
                    </p:cNvPr>
                    <p:cNvSpPr txBox="1"/>
                    <p:nvPr/>
                  </p:nvSpPr>
                  <p:spPr>
                    <a:xfrm>
                      <a:off x="4572274" y="2030745"/>
                      <a:ext cx="2360403" cy="716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Increasing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awareness of local clinical and community assets</a:t>
                      </a:r>
                    </a:p>
                  </p:txBody>
                </p:sp>
              </p:grpSp>
              <p:grpSp>
                <p:nvGrpSpPr>
                  <p:cNvPr id="101" name="Group 100">
                    <a:extLst>
                      <a:ext uri="{FF2B5EF4-FFF2-40B4-BE49-F238E27FC236}">
                        <a16:creationId xmlns:a16="http://schemas.microsoft.com/office/drawing/2014/main" id="{212FF4FE-1368-411D-B0B2-B3FF1EFE6847}"/>
                      </a:ext>
                    </a:extLst>
                  </p:cNvPr>
                  <p:cNvGrpSpPr/>
                  <p:nvPr/>
                </p:nvGrpSpPr>
                <p:grpSpPr>
                  <a:xfrm>
                    <a:off x="5295697" y="4136286"/>
                    <a:ext cx="2360403" cy="629495"/>
                    <a:chOff x="3958454" y="3769354"/>
                    <a:chExt cx="2360403" cy="628739"/>
                  </a:xfrm>
                </p:grpSpPr>
                <p:cxnSp>
                  <p:nvCxnSpPr>
                    <p:cNvPr id="107" name="Straight Arrow Connector 106">
                      <a:extLst>
                        <a:ext uri="{FF2B5EF4-FFF2-40B4-BE49-F238E27FC236}">
                          <a16:creationId xmlns:a16="http://schemas.microsoft.com/office/drawing/2014/main" id="{A8FA458C-9CF7-430D-AB9E-C98AD483CCCE}"/>
                        </a:ext>
                      </a:extLst>
                    </p:cNvPr>
                    <p:cNvCxnSpPr/>
                    <p:nvPr/>
                  </p:nvCxnSpPr>
                  <p:spPr>
                    <a:xfrm>
                      <a:off x="3958454" y="4395599"/>
                      <a:ext cx="1649592" cy="249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9" name="TextBox 49">
                      <a:extLst>
                        <a:ext uri="{FF2B5EF4-FFF2-40B4-BE49-F238E27FC236}">
                          <a16:creationId xmlns:a16="http://schemas.microsoft.com/office/drawing/2014/main" id="{7D31F9D5-F6D3-46FF-A77F-E214F248D1F9}"/>
                        </a:ext>
                      </a:extLst>
                    </p:cNvPr>
                    <p:cNvSpPr txBox="1"/>
                    <p:nvPr/>
                  </p:nvSpPr>
                  <p:spPr>
                    <a:xfrm>
                      <a:off x="3958454" y="3769354"/>
                      <a:ext cx="2360403" cy="5225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Guiding</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development of referral networks</a:t>
                      </a:r>
                    </a:p>
                  </p:txBody>
                </p:sp>
              </p:grpSp>
              <p:grpSp>
                <p:nvGrpSpPr>
                  <p:cNvPr id="102" name="Group 101">
                    <a:extLst>
                      <a:ext uri="{FF2B5EF4-FFF2-40B4-BE49-F238E27FC236}">
                        <a16:creationId xmlns:a16="http://schemas.microsoft.com/office/drawing/2014/main" id="{475205A7-4FCC-47D3-B184-6DFABA7A63DE}"/>
                      </a:ext>
                    </a:extLst>
                  </p:cNvPr>
                  <p:cNvGrpSpPr/>
                  <p:nvPr/>
                </p:nvGrpSpPr>
                <p:grpSpPr>
                  <a:xfrm>
                    <a:off x="5295697" y="4869567"/>
                    <a:ext cx="2360402" cy="640785"/>
                    <a:chOff x="3132578" y="3747351"/>
                    <a:chExt cx="2360402" cy="629213"/>
                  </a:xfrm>
                </p:grpSpPr>
                <p:cxnSp>
                  <p:nvCxnSpPr>
                    <p:cNvPr id="104" name="Straight Arrow Connector 103">
                      <a:extLst>
                        <a:ext uri="{FF2B5EF4-FFF2-40B4-BE49-F238E27FC236}">
                          <a16:creationId xmlns:a16="http://schemas.microsoft.com/office/drawing/2014/main" id="{73049D87-930D-4D08-81FE-8C16B1E004E7}"/>
                        </a:ext>
                      </a:extLst>
                    </p:cNvPr>
                    <p:cNvCxnSpPr/>
                    <p:nvPr/>
                  </p:nvCxnSpPr>
                  <p:spPr>
                    <a:xfrm>
                      <a:off x="3132578" y="4363024"/>
                      <a:ext cx="1651832" cy="1354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5" name="TextBox 47">
                      <a:extLst>
                        <a:ext uri="{FF2B5EF4-FFF2-40B4-BE49-F238E27FC236}">
                          <a16:creationId xmlns:a16="http://schemas.microsoft.com/office/drawing/2014/main" id="{8C7DDE0F-770B-4301-961F-77EE83E2F32A}"/>
                        </a:ext>
                      </a:extLst>
                    </p:cNvPr>
                    <p:cNvSpPr txBox="1"/>
                    <p:nvPr/>
                  </p:nvSpPr>
                  <p:spPr>
                    <a:xfrm>
                      <a:off x="3132578" y="3747351"/>
                      <a:ext cx="2360402" cy="51377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Educating</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on best practices to impact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SDoH</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3" name="TextBox 45">
                    <a:extLst>
                      <a:ext uri="{FF2B5EF4-FFF2-40B4-BE49-F238E27FC236}">
                        <a16:creationId xmlns:a16="http://schemas.microsoft.com/office/drawing/2014/main" id="{E3E7CCE3-718E-44E8-96D4-67B79F1C3FE1}"/>
                      </a:ext>
                    </a:extLst>
                  </p:cNvPr>
                  <p:cNvSpPr txBox="1"/>
                  <p:nvPr/>
                </p:nvSpPr>
                <p:spPr>
                  <a:xfrm>
                    <a:off x="5295696" y="5614127"/>
                    <a:ext cx="2360401"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Building &amp; Deepening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partnerships and capacity</a:t>
                    </a:r>
                  </a:p>
                </p:txBody>
              </p:sp>
            </p:grpSp>
            <p:grpSp>
              <p:nvGrpSpPr>
                <p:cNvPr id="87" name="Group 86">
                  <a:extLst>
                    <a:ext uri="{FF2B5EF4-FFF2-40B4-BE49-F238E27FC236}">
                      <a16:creationId xmlns:a16="http://schemas.microsoft.com/office/drawing/2014/main" id="{B86D0910-2B7B-4E3E-BDDC-B37077A2DEEE}"/>
                    </a:ext>
                  </a:extLst>
                </p:cNvPr>
                <p:cNvGrpSpPr/>
                <p:nvPr/>
              </p:nvGrpSpPr>
              <p:grpSpPr>
                <a:xfrm>
                  <a:off x="2864011" y="2359828"/>
                  <a:ext cx="2834134" cy="3692260"/>
                  <a:chOff x="2864011" y="2359828"/>
                  <a:chExt cx="2834134" cy="3692260"/>
                </a:xfrm>
              </p:grpSpPr>
              <p:grpSp>
                <p:nvGrpSpPr>
                  <p:cNvPr id="88" name="Group 87">
                    <a:extLst>
                      <a:ext uri="{FF2B5EF4-FFF2-40B4-BE49-F238E27FC236}">
                        <a16:creationId xmlns:a16="http://schemas.microsoft.com/office/drawing/2014/main" id="{1E507800-3488-40D8-9740-0270190ED6B6}"/>
                      </a:ext>
                    </a:extLst>
                  </p:cNvPr>
                  <p:cNvGrpSpPr/>
                  <p:nvPr/>
                </p:nvGrpSpPr>
                <p:grpSpPr>
                  <a:xfrm>
                    <a:off x="2864011" y="3317275"/>
                    <a:ext cx="2328536" cy="2047305"/>
                    <a:chOff x="4127269" y="3122677"/>
                    <a:chExt cx="2328536" cy="2047305"/>
                  </a:xfrm>
                </p:grpSpPr>
                <p:pic>
                  <p:nvPicPr>
                    <p:cNvPr id="90" name="Picture 89">
                      <a:extLst>
                        <a:ext uri="{FF2B5EF4-FFF2-40B4-BE49-F238E27FC236}">
                          <a16:creationId xmlns:a16="http://schemas.microsoft.com/office/drawing/2014/main" id="{CD0F70E8-CA05-46FE-80D8-A2E05BA4F7D3}"/>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99940" y="3122677"/>
                      <a:ext cx="646647" cy="913699"/>
                    </a:xfrm>
                    <a:prstGeom prst="rect">
                      <a:avLst/>
                    </a:prstGeom>
                  </p:spPr>
                </p:pic>
                <p:pic>
                  <p:nvPicPr>
                    <p:cNvPr id="96" name="Picture 95">
                      <a:extLst>
                        <a:ext uri="{FF2B5EF4-FFF2-40B4-BE49-F238E27FC236}">
                          <a16:creationId xmlns:a16="http://schemas.microsoft.com/office/drawing/2014/main" id="{6DB04DBD-5A02-40C7-AD23-B0E73E269AE1}"/>
                        </a:ext>
                      </a:extLst>
                    </p:cNvPr>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4613788" y="3206830"/>
                      <a:ext cx="802979" cy="709448"/>
                    </a:xfrm>
                    <a:prstGeom prst="rect">
                      <a:avLst/>
                    </a:prstGeom>
                  </p:spPr>
                </p:pic>
                <p:sp>
                  <p:nvSpPr>
                    <p:cNvPr id="98" name="TextBox 40">
                      <a:extLst>
                        <a:ext uri="{FF2B5EF4-FFF2-40B4-BE49-F238E27FC236}">
                          <a16:creationId xmlns:a16="http://schemas.microsoft.com/office/drawing/2014/main" id="{99C9D2CE-5768-4339-84BC-4E473E7056AB}"/>
                        </a:ext>
                      </a:extLst>
                    </p:cNvPr>
                    <p:cNvSpPr txBox="1"/>
                    <p:nvPr/>
                  </p:nvSpPr>
                  <p:spPr>
                    <a:xfrm>
                      <a:off x="4127269" y="4000431"/>
                      <a:ext cx="2328536"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RHCs are embedded in the community &amp; employed by a local organization.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They serve community &amp; clinical partners by…</a:t>
                      </a:r>
                    </a:p>
                  </p:txBody>
                </p:sp>
              </p:grpSp>
              <p:sp>
                <p:nvSpPr>
                  <p:cNvPr id="89" name="Left Brace 88">
                    <a:extLst>
                      <a:ext uri="{FF2B5EF4-FFF2-40B4-BE49-F238E27FC236}">
                        <a16:creationId xmlns:a16="http://schemas.microsoft.com/office/drawing/2014/main" id="{0680F04E-1B3D-4B0F-A4F8-C10D8DE59E34}"/>
                      </a:ext>
                    </a:extLst>
                  </p:cNvPr>
                  <p:cNvSpPr/>
                  <p:nvPr/>
                </p:nvSpPr>
                <p:spPr>
                  <a:xfrm>
                    <a:off x="5142312" y="2359828"/>
                    <a:ext cx="555833" cy="3692260"/>
                  </a:xfrm>
                  <a:prstGeom prst="leftBrace">
                    <a:avLst>
                      <a:gd name="adj1" fmla="val 17112"/>
                      <a:gd name="adj2"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81" name="TextBox 30">
              <a:extLst>
                <a:ext uri="{FF2B5EF4-FFF2-40B4-BE49-F238E27FC236}">
                  <a16:creationId xmlns:a16="http://schemas.microsoft.com/office/drawing/2014/main" id="{5DCBF133-55DF-4FDA-B4B6-A50F50CAE591}"/>
                </a:ext>
              </a:extLst>
            </p:cNvPr>
            <p:cNvSpPr txBox="1"/>
            <p:nvPr/>
          </p:nvSpPr>
          <p:spPr>
            <a:xfrm>
              <a:off x="9660648" y="2834198"/>
              <a:ext cx="1765739" cy="31085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Better </a:t>
              </a:r>
              <a:r>
                <a:rPr kumimoji="0" lang="en-US" sz="1400" b="1" i="0" u="none" strike="noStrike" kern="1200" cap="none" spc="0" normalizeH="0" baseline="0" noProof="0" dirty="0">
                  <a:ln>
                    <a:noFill/>
                  </a:ln>
                  <a:solidFill>
                    <a:srgbClr val="C00000"/>
                  </a:solidFill>
                  <a:effectLst/>
                  <a:uLnTx/>
                  <a:uFillTx/>
                  <a:latin typeface="Calibri" panose="020F0502020204030204"/>
                  <a:ea typeface="+mn-ea"/>
                  <a:cs typeface="+mn-cs"/>
                </a:rPr>
                <a:t>coordination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across systems</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Stronger and more </a:t>
              </a:r>
              <a:r>
                <a:rPr kumimoji="0" lang="en-US" sz="1400" b="1" i="0" u="none" strike="noStrike" kern="1200" cap="none" spc="0" normalizeH="0" baseline="0" noProof="0" dirty="0">
                  <a:ln>
                    <a:noFill/>
                  </a:ln>
                  <a:solidFill>
                    <a:srgbClr val="C00000"/>
                  </a:solidFill>
                  <a:effectLst/>
                  <a:uLnTx/>
                  <a:uFillTx/>
                  <a:latin typeface="Calibri" panose="020F0502020204030204"/>
                  <a:ea typeface="+mn-ea"/>
                  <a:cs typeface="+mn-cs"/>
                </a:rPr>
                <a:t>effective networks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to address SDoH</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Stronger</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dirty="0">
                  <a:ln>
                    <a:noFill/>
                  </a:ln>
                  <a:solidFill>
                    <a:srgbClr val="C00000"/>
                  </a:solidFill>
                  <a:effectLst/>
                  <a:uLnTx/>
                  <a:uFillTx/>
                  <a:latin typeface="Calibri" panose="020F0502020204030204"/>
                  <a:ea typeface="+mn-ea"/>
                  <a:cs typeface="+mn-cs"/>
                </a:rPr>
                <a:t>social capital</a:t>
              </a:r>
            </a:p>
            <a:p>
              <a:pPr marL="285744" marR="0" lvl="0" indent="-285744"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C00000"/>
                  </a:solidFill>
                  <a:effectLst/>
                  <a:uLnTx/>
                  <a:uFillTx/>
                  <a:latin typeface="Calibri" panose="020F0502020204030204"/>
                  <a:ea typeface="+mn-ea"/>
                  <a:cs typeface="+mn-cs"/>
                </a:rPr>
                <a:t>Healthier population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lower coats, happier patients and providers</a:t>
              </a:r>
            </a:p>
          </p:txBody>
        </p:sp>
      </p:grpSp>
    </p:spTree>
    <p:extLst>
      <p:ext uri="{BB962C8B-B14F-4D97-AF65-F5344CB8AC3E}">
        <p14:creationId xmlns:p14="http://schemas.microsoft.com/office/powerpoint/2010/main" val="1945221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7802C8-0C47-4B8A-B11F-36E1D13FFEE5}" type="slidenum">
              <a:rPr lang="en-US">
                <a:solidFill>
                  <a:prstClr val="black">
                    <a:tint val="75000"/>
                  </a:prstClr>
                </a:solidFill>
                <a:latin typeface="Calibri" panose="020F0502020204030204"/>
              </a:rPr>
              <a:pPr>
                <a:defRPr/>
              </a:pPr>
              <a:t>13</a:t>
            </a:fld>
            <a:endParaRPr lang="en-US">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id="{FEF5CD9F-8FF2-430A-AC55-04BE147D4F77}"/>
              </a:ext>
            </a:extLst>
          </p:cNvPr>
          <p:cNvPicPr>
            <a:picLocks noChangeAspect="1"/>
          </p:cNvPicPr>
          <p:nvPr/>
        </p:nvPicPr>
        <p:blipFill rotWithShape="1">
          <a:blip r:embed="rId3">
            <a:extLst>
              <a:ext uri="{28A0092B-C50C-407E-A947-70E740481C1C}">
                <a14:useLocalDpi xmlns:a14="http://schemas.microsoft.com/office/drawing/2010/main" val="0"/>
              </a:ext>
            </a:extLst>
          </a:blip>
          <a:srcRect l="13056" t="13781" b="9553"/>
          <a:stretch/>
        </p:blipFill>
        <p:spPr>
          <a:xfrm>
            <a:off x="872218" y="1135566"/>
            <a:ext cx="7716353" cy="5257800"/>
          </a:xfrm>
          <a:prstGeom prst="rect">
            <a:avLst/>
          </a:prstGeom>
        </p:spPr>
      </p:pic>
      <p:sp>
        <p:nvSpPr>
          <p:cNvPr id="7" name="TextBox 6">
            <a:extLst>
              <a:ext uri="{FF2B5EF4-FFF2-40B4-BE49-F238E27FC236}">
                <a16:creationId xmlns:a16="http://schemas.microsoft.com/office/drawing/2014/main" id="{CAE36D17-7D1F-46B6-B7F3-4AB190E1886E}"/>
              </a:ext>
            </a:extLst>
          </p:cNvPr>
          <p:cNvSpPr txBox="1"/>
          <p:nvPr/>
        </p:nvSpPr>
        <p:spPr>
          <a:xfrm>
            <a:off x="7741920" y="4557673"/>
            <a:ext cx="2468880" cy="365760"/>
          </a:xfrm>
          <a:prstGeom prst="rect">
            <a:avLst/>
          </a:prstGeom>
          <a:noFill/>
        </p:spPr>
        <p:txBody>
          <a:bodyPr wrap="square" rtlCol="0">
            <a:spAutoFit/>
          </a:bodyPr>
          <a:lstStyle/>
          <a:p>
            <a:pPr algn="r"/>
            <a:r>
              <a:rPr lang="en-US" b="1" dirty="0">
                <a:solidFill>
                  <a:srgbClr val="3B6E8F"/>
                </a:solidFill>
                <a:latin typeface="Calibri" panose="020F0502020204030204"/>
              </a:rPr>
              <a:t>PF </a:t>
            </a:r>
            <a:r>
              <a:rPr lang="en-US" dirty="0">
                <a:solidFill>
                  <a:srgbClr val="3B6E8F"/>
                </a:solidFill>
                <a:latin typeface="Calibri" panose="020F0502020204030204"/>
              </a:rPr>
              <a:t>– Practice Facilitator</a:t>
            </a:r>
          </a:p>
        </p:txBody>
      </p:sp>
      <p:sp>
        <p:nvSpPr>
          <p:cNvPr id="8" name="TextBox 7">
            <a:extLst>
              <a:ext uri="{FF2B5EF4-FFF2-40B4-BE49-F238E27FC236}">
                <a16:creationId xmlns:a16="http://schemas.microsoft.com/office/drawing/2014/main" id="{C92B427E-EAD5-42AD-B4A3-1526F8243E0C}"/>
              </a:ext>
            </a:extLst>
          </p:cNvPr>
          <p:cNvSpPr txBox="1"/>
          <p:nvPr/>
        </p:nvSpPr>
        <p:spPr>
          <a:xfrm>
            <a:off x="7741920" y="4956886"/>
            <a:ext cx="2468880" cy="923330"/>
          </a:xfrm>
          <a:prstGeom prst="rect">
            <a:avLst/>
          </a:prstGeom>
          <a:noFill/>
        </p:spPr>
        <p:txBody>
          <a:bodyPr wrap="square" rtlCol="0">
            <a:spAutoFit/>
          </a:bodyPr>
          <a:lstStyle/>
          <a:p>
            <a:pPr algn="r"/>
            <a:r>
              <a:rPr lang="en-US" b="1" dirty="0">
                <a:solidFill>
                  <a:srgbClr val="3B6E8F"/>
                </a:solidFill>
                <a:latin typeface="Calibri" panose="020F0502020204030204"/>
              </a:rPr>
              <a:t>CHITA </a:t>
            </a:r>
            <a:r>
              <a:rPr lang="en-US" dirty="0">
                <a:solidFill>
                  <a:srgbClr val="3B6E8F"/>
                </a:solidFill>
                <a:latin typeface="Calibri" panose="020F0502020204030204"/>
              </a:rPr>
              <a:t>– Clinical Health Information Technology Advisor</a:t>
            </a:r>
          </a:p>
        </p:txBody>
      </p:sp>
      <p:sp>
        <p:nvSpPr>
          <p:cNvPr id="9" name="Rectangle 8"/>
          <p:cNvSpPr/>
          <p:nvPr/>
        </p:nvSpPr>
        <p:spPr>
          <a:xfrm>
            <a:off x="546295" y="550791"/>
            <a:ext cx="8064305" cy="584775"/>
          </a:xfrm>
          <a:prstGeom prst="rect">
            <a:avLst/>
          </a:prstGeom>
        </p:spPr>
        <p:txBody>
          <a:bodyPr wrap="square">
            <a:spAutoFit/>
          </a:bodyPr>
          <a:lstStyle/>
          <a:p>
            <a:r>
              <a:rPr lang="en-US" sz="3200" b="1" dirty="0">
                <a:solidFill>
                  <a:prstClr val="black">
                    <a:lumMod val="85000"/>
                    <a:lumOff val="15000"/>
                  </a:prstClr>
                </a:solidFill>
                <a:ea typeface="+mj-ea"/>
                <a:cs typeface="+mj-cs"/>
              </a:rPr>
              <a:t>RHCs work across systems</a:t>
            </a:r>
            <a:endParaRPr lang="en-US" dirty="0"/>
          </a:p>
        </p:txBody>
      </p:sp>
    </p:spTree>
    <p:extLst>
      <p:ext uri="{BB962C8B-B14F-4D97-AF65-F5344CB8AC3E}">
        <p14:creationId xmlns:p14="http://schemas.microsoft.com/office/powerpoint/2010/main" val="9230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907012" y="6356350"/>
            <a:ext cx="489857" cy="365125"/>
          </a:xfrm>
        </p:spPr>
        <p:txBody>
          <a:bodyPr/>
          <a:lstStyle/>
          <a:p>
            <a:fld id="{3E7802C8-0C47-4B8A-B11F-36E1D13FFEE5}" type="slidenum">
              <a:rPr lang="en-US">
                <a:solidFill>
                  <a:prstClr val="black">
                    <a:tint val="75000"/>
                  </a:prstClr>
                </a:solidFill>
                <a:latin typeface="Calibri" panose="020F0502020204030204"/>
              </a:rPr>
              <a:pPr/>
              <a:t>14</a:t>
            </a:fld>
            <a:endParaRPr lang="en-US">
              <a:solidFill>
                <a:prstClr val="black">
                  <a:tint val="75000"/>
                </a:prstClr>
              </a:solidFill>
              <a:latin typeface="Calibri" panose="020F0502020204030204"/>
            </a:endParaRPr>
          </a:p>
        </p:txBody>
      </p:sp>
      <p:pic>
        <p:nvPicPr>
          <p:cNvPr id="6" name="Picture 5"/>
          <p:cNvPicPr>
            <a:picLocks noChangeAspect="1"/>
          </p:cNvPicPr>
          <p:nvPr/>
        </p:nvPicPr>
        <p:blipFill rotWithShape="1">
          <a:blip r:embed="rId3">
            <a:duotone>
              <a:prstClr val="black"/>
              <a:srgbClr val="0E77A9">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2746" t="2515" r="68900" b="83267"/>
          <a:stretch/>
        </p:blipFill>
        <p:spPr>
          <a:xfrm>
            <a:off x="2501987" y="555123"/>
            <a:ext cx="1097280" cy="849986"/>
          </a:xfrm>
          <a:prstGeom prst="rect">
            <a:avLst/>
          </a:prstGeom>
        </p:spPr>
      </p:pic>
      <p:sp>
        <p:nvSpPr>
          <p:cNvPr id="7" name="Rectangle 6"/>
          <p:cNvSpPr/>
          <p:nvPr/>
        </p:nvSpPr>
        <p:spPr>
          <a:xfrm>
            <a:off x="1038947" y="1336326"/>
            <a:ext cx="4114800" cy="2369880"/>
          </a:xfrm>
          <a:prstGeom prst="rect">
            <a:avLst/>
          </a:prstGeom>
        </p:spPr>
        <p:txBody>
          <a:bodyPr wrap="square">
            <a:spAutoFit/>
          </a:bodyPr>
          <a:lstStyle/>
          <a:p>
            <a:pPr algn="ctr"/>
            <a:r>
              <a:rPr lang="en-US" sz="2000" b="1" dirty="0">
                <a:solidFill>
                  <a:prstClr val="black"/>
                </a:solidFill>
                <a:latin typeface="Calibri" panose="020F0502020204030204"/>
              </a:rPr>
              <a:t>Practice Facilitators</a:t>
            </a:r>
          </a:p>
          <a:p>
            <a:pPr algn="ctr"/>
            <a:r>
              <a:rPr lang="en-US" sz="1600" i="1" dirty="0">
                <a:solidFill>
                  <a:prstClr val="black"/>
                </a:solidFill>
                <a:latin typeface="Calibri" panose="020F0502020204030204"/>
              </a:rPr>
              <a:t>Quality Improvement Coaches</a:t>
            </a:r>
          </a:p>
          <a:p>
            <a:pPr marL="285750" indent="-285750">
              <a:buFont typeface="Arial" panose="020B0604020202020204" pitchFamily="34" charset="0"/>
              <a:buChar char="•"/>
            </a:pPr>
            <a:endParaRPr lang="en-US" sz="1600" dirty="0">
              <a:solidFill>
                <a:prstClr val="black"/>
              </a:solidFill>
              <a:latin typeface="Calibri" panose="020F0502020204030204"/>
            </a:endParaRPr>
          </a:p>
          <a:p>
            <a:pPr marL="231775" indent="-231775">
              <a:buFont typeface="Arial" panose="020B0604020202020204" pitchFamily="34" charset="0"/>
              <a:buChar char="•"/>
            </a:pPr>
            <a:r>
              <a:rPr lang="en-US" sz="1600" dirty="0">
                <a:solidFill>
                  <a:prstClr val="black"/>
                </a:solidFill>
                <a:latin typeface="Calibri" panose="020F0502020204030204"/>
              </a:rPr>
              <a:t>Develop practice leaders that support a culture of improvement</a:t>
            </a:r>
          </a:p>
          <a:p>
            <a:pPr marL="231775" indent="-231775">
              <a:buFont typeface="Arial" panose="020B0604020202020204" pitchFamily="34" charset="0"/>
              <a:buChar char="•"/>
            </a:pPr>
            <a:r>
              <a:rPr lang="en-US" sz="1600" dirty="0">
                <a:solidFill>
                  <a:prstClr val="black"/>
                </a:solidFill>
                <a:latin typeface="Calibri" panose="020F0502020204030204"/>
              </a:rPr>
              <a:t>Establish effective quality improvement teams</a:t>
            </a:r>
          </a:p>
          <a:p>
            <a:pPr marL="231775" indent="-231775">
              <a:buFont typeface="Arial" panose="020B0604020202020204" pitchFamily="34" charset="0"/>
              <a:buChar char="•"/>
            </a:pPr>
            <a:r>
              <a:rPr lang="en-US" sz="1600" dirty="0">
                <a:solidFill>
                  <a:prstClr val="black"/>
                </a:solidFill>
                <a:latin typeface="Calibri" panose="020F0502020204030204"/>
              </a:rPr>
              <a:t>Identify and solve problems</a:t>
            </a:r>
          </a:p>
          <a:p>
            <a:pPr marL="231775" indent="-231775">
              <a:buFont typeface="Arial" panose="020B0604020202020204" pitchFamily="34" charset="0"/>
              <a:buChar char="•"/>
            </a:pPr>
            <a:r>
              <a:rPr lang="en-US" sz="1600" dirty="0">
                <a:solidFill>
                  <a:prstClr val="black"/>
                </a:solidFill>
                <a:latin typeface="Calibri" panose="020F0502020204030204"/>
              </a:rPr>
              <a:t>Link to practices to transformation resources</a:t>
            </a:r>
          </a:p>
        </p:txBody>
      </p:sp>
      <p:pic>
        <p:nvPicPr>
          <p:cNvPr id="9" name="Picture 8"/>
          <p:cNvPicPr>
            <a:picLocks noChangeAspect="1"/>
          </p:cNvPicPr>
          <p:nvPr/>
        </p:nvPicPr>
        <p:blipFill rotWithShape="1">
          <a:blip r:embed="rId3">
            <a:duotone>
              <a:prstClr val="black"/>
              <a:srgbClr val="0E77A9">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69294" t="2593" r="11535" b="84165"/>
          <a:stretch/>
        </p:blipFill>
        <p:spPr>
          <a:xfrm>
            <a:off x="6675262" y="547300"/>
            <a:ext cx="1146048" cy="816864"/>
          </a:xfrm>
          <a:prstGeom prst="rect">
            <a:avLst/>
          </a:prstGeom>
        </p:spPr>
      </p:pic>
      <p:pic>
        <p:nvPicPr>
          <p:cNvPr id="10" name="Picture 9"/>
          <p:cNvPicPr>
            <a:picLocks noChangeAspect="1"/>
          </p:cNvPicPr>
          <p:nvPr/>
        </p:nvPicPr>
        <p:blipFill rotWithShape="1">
          <a:blip r:embed="rId3">
            <a:duotone>
              <a:prstClr val="black"/>
              <a:srgbClr val="0E77A9">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5939" t="74054" r="37549" b="15076"/>
          <a:stretch/>
        </p:blipFill>
        <p:spPr>
          <a:xfrm>
            <a:off x="4134661" y="3957147"/>
            <a:ext cx="2008818" cy="823686"/>
          </a:xfrm>
          <a:prstGeom prst="rect">
            <a:avLst/>
          </a:prstGeom>
        </p:spPr>
      </p:pic>
      <p:sp>
        <p:nvSpPr>
          <p:cNvPr id="2" name="Rectangle 1"/>
          <p:cNvSpPr/>
          <p:nvPr/>
        </p:nvSpPr>
        <p:spPr>
          <a:xfrm>
            <a:off x="2304430" y="4763711"/>
            <a:ext cx="5669280" cy="1461939"/>
          </a:xfrm>
          <a:prstGeom prst="rect">
            <a:avLst/>
          </a:prstGeom>
        </p:spPr>
        <p:txBody>
          <a:bodyPr wrap="square">
            <a:spAutoFit/>
          </a:bodyPr>
          <a:lstStyle/>
          <a:p>
            <a:pPr algn="ctr"/>
            <a:r>
              <a:rPr lang="en-US" sz="2000" b="1" dirty="0">
                <a:solidFill>
                  <a:prstClr val="black"/>
                </a:solidFill>
                <a:latin typeface="Calibri" panose="020F0502020204030204"/>
              </a:rPr>
              <a:t>Clinical Health Information Technology Advisors</a:t>
            </a:r>
          </a:p>
          <a:p>
            <a:pPr algn="ctr">
              <a:spcAft>
                <a:spcPts val="600"/>
              </a:spcAft>
            </a:pPr>
            <a:r>
              <a:rPr lang="en-US" sz="1600" i="1" dirty="0">
                <a:solidFill>
                  <a:prstClr val="black"/>
                </a:solidFill>
                <a:latin typeface="Calibri" panose="020F0502020204030204"/>
              </a:rPr>
              <a:t>Technical and Data Processes Support</a:t>
            </a:r>
            <a:endParaRPr lang="en-US" sz="1600" dirty="0">
              <a:solidFill>
                <a:prstClr val="black"/>
              </a:solidFill>
              <a:latin typeface="Calibri" panose="020F0502020204030204"/>
            </a:endParaRPr>
          </a:p>
          <a:p>
            <a:pPr marL="171450" indent="-171450">
              <a:buFont typeface="Arial" panose="020B0604020202020204" pitchFamily="34" charset="0"/>
              <a:buChar char="•"/>
            </a:pPr>
            <a:r>
              <a:rPr lang="en-US" sz="1600" dirty="0">
                <a:solidFill>
                  <a:prstClr val="black"/>
                </a:solidFill>
                <a:latin typeface="Calibri" panose="020F0502020204030204"/>
              </a:rPr>
              <a:t>Support practice data capacity</a:t>
            </a:r>
          </a:p>
          <a:p>
            <a:pPr marL="171450" indent="-171450">
              <a:buFont typeface="Arial" panose="020B0604020202020204" pitchFamily="34" charset="0"/>
              <a:buChar char="•"/>
            </a:pPr>
            <a:r>
              <a:rPr lang="en-US" sz="1600" dirty="0">
                <a:solidFill>
                  <a:prstClr val="black"/>
                </a:solidFill>
                <a:latin typeface="Calibri" panose="020F0502020204030204"/>
              </a:rPr>
              <a:t>Analyze and identify ways to improve practice data systems</a:t>
            </a:r>
          </a:p>
          <a:p>
            <a:pPr marL="171450" indent="-171450">
              <a:buFont typeface="Arial" panose="020B0604020202020204" pitchFamily="34" charset="0"/>
              <a:buChar char="•"/>
            </a:pPr>
            <a:r>
              <a:rPr lang="en-US" sz="1600" dirty="0">
                <a:solidFill>
                  <a:prstClr val="black"/>
                </a:solidFill>
                <a:latin typeface="Calibri" panose="020F0502020204030204"/>
              </a:rPr>
              <a:t>Optimize workflows for data collection, reporting, and analysis</a:t>
            </a:r>
          </a:p>
        </p:txBody>
      </p:sp>
      <p:sp>
        <p:nvSpPr>
          <p:cNvPr id="3" name="Rectangle 2"/>
          <p:cNvSpPr/>
          <p:nvPr/>
        </p:nvSpPr>
        <p:spPr>
          <a:xfrm>
            <a:off x="5236606" y="1336326"/>
            <a:ext cx="4023360" cy="2369880"/>
          </a:xfrm>
          <a:prstGeom prst="rect">
            <a:avLst/>
          </a:prstGeom>
        </p:spPr>
        <p:txBody>
          <a:bodyPr wrap="square">
            <a:spAutoFit/>
          </a:bodyPr>
          <a:lstStyle/>
          <a:p>
            <a:pPr algn="ctr"/>
            <a:r>
              <a:rPr lang="en-US" sz="2000" b="1" dirty="0">
                <a:solidFill>
                  <a:prstClr val="black"/>
                </a:solidFill>
                <a:latin typeface="Calibri" panose="020F0502020204030204"/>
              </a:rPr>
              <a:t>Regional Health Connectors</a:t>
            </a:r>
          </a:p>
          <a:p>
            <a:pPr algn="ctr"/>
            <a:r>
              <a:rPr lang="en-US" sz="1600" i="1" dirty="0">
                <a:solidFill>
                  <a:prstClr val="black"/>
                </a:solidFill>
                <a:latin typeface="Calibri" panose="020F0502020204030204"/>
              </a:rPr>
              <a:t>A Local Trusted Convener</a:t>
            </a:r>
          </a:p>
          <a:p>
            <a:pPr marL="285750" indent="-285750">
              <a:buFont typeface="Arial" panose="020B0604020202020204" pitchFamily="34" charset="0"/>
              <a:buChar char="•"/>
            </a:pPr>
            <a:endParaRPr lang="en-US" sz="1600" dirty="0">
              <a:solidFill>
                <a:prstClr val="black"/>
              </a:solidFill>
              <a:latin typeface="Calibri" panose="020F0502020204030204"/>
            </a:endParaRPr>
          </a:p>
          <a:p>
            <a:pPr marL="231775" indent="-231775">
              <a:buFont typeface="Arial" panose="020B0604020202020204" pitchFamily="34" charset="0"/>
              <a:buChar char="•"/>
            </a:pPr>
            <a:r>
              <a:rPr lang="en-US" sz="1600" dirty="0">
                <a:solidFill>
                  <a:prstClr val="black"/>
                </a:solidFill>
                <a:latin typeface="Calibri" panose="020F0502020204030204"/>
              </a:rPr>
              <a:t>Live in communities</a:t>
            </a:r>
          </a:p>
          <a:p>
            <a:pPr marL="231775" indent="-231775">
              <a:buFont typeface="Arial" panose="020B0604020202020204" pitchFamily="34" charset="0"/>
              <a:buChar char="•"/>
            </a:pPr>
            <a:r>
              <a:rPr lang="en-US" sz="1600" dirty="0">
                <a:solidFill>
                  <a:prstClr val="black"/>
                </a:solidFill>
                <a:latin typeface="Calibri" panose="020F0502020204030204"/>
              </a:rPr>
              <a:t>Link practices to community and statewide resources</a:t>
            </a:r>
          </a:p>
          <a:p>
            <a:pPr marL="231775" indent="-231775">
              <a:buFont typeface="Arial" panose="020B0604020202020204" pitchFamily="34" charset="0"/>
              <a:buChar char="•"/>
            </a:pPr>
            <a:r>
              <a:rPr lang="en-US" sz="1600" dirty="0">
                <a:solidFill>
                  <a:prstClr val="black"/>
                </a:solidFill>
                <a:latin typeface="Calibri" panose="020F0502020204030204"/>
              </a:rPr>
              <a:t>Listen for needs and opportunities</a:t>
            </a:r>
          </a:p>
          <a:p>
            <a:pPr marL="231775" indent="-231775">
              <a:buFont typeface="Arial" panose="020B0604020202020204" pitchFamily="34" charset="0"/>
              <a:buChar char="•"/>
            </a:pPr>
            <a:r>
              <a:rPr lang="en-US" sz="1600" dirty="0">
                <a:solidFill>
                  <a:prstClr val="black"/>
                </a:solidFill>
                <a:latin typeface="Calibri" panose="020F0502020204030204"/>
              </a:rPr>
              <a:t>Strengthen community capacity to address local health problems</a:t>
            </a:r>
          </a:p>
        </p:txBody>
      </p:sp>
    </p:spTree>
    <p:extLst>
      <p:ext uri="{BB962C8B-B14F-4D97-AF65-F5344CB8AC3E}">
        <p14:creationId xmlns:p14="http://schemas.microsoft.com/office/powerpoint/2010/main" val="2827527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5838" t="7885" r="4829" b="7307"/>
          <a:stretch/>
        </p:blipFill>
        <p:spPr>
          <a:xfrm>
            <a:off x="1291606" y="1078139"/>
            <a:ext cx="7342188" cy="5387975"/>
          </a:xfrm>
          <a:prstGeom prst="rect">
            <a:avLst/>
          </a:prstGeom>
        </p:spPr>
      </p:pic>
      <p:sp>
        <p:nvSpPr>
          <p:cNvPr id="2" name="Slide Number Placeholder 1"/>
          <p:cNvSpPr>
            <a:spLocks noGrp="1"/>
          </p:cNvSpPr>
          <p:nvPr>
            <p:ph type="sldNum" sz="quarter" idx="12"/>
          </p:nvPr>
        </p:nvSpPr>
        <p:spPr/>
        <p:txBody>
          <a:bodyPr/>
          <a:lstStyle/>
          <a:p>
            <a:pPr>
              <a:defRPr/>
            </a:pPr>
            <a:fld id="{3E7802C8-0C47-4B8A-B11F-36E1D13FFEE5}" type="slidenum">
              <a:rPr lang="en-US">
                <a:solidFill>
                  <a:prstClr val="black">
                    <a:tint val="75000"/>
                  </a:prstClr>
                </a:solidFill>
                <a:latin typeface="Calibri" panose="020F0502020204030204"/>
              </a:rPr>
              <a:pPr>
                <a:defRPr/>
              </a:pPr>
              <a:t>15</a:t>
            </a:fld>
            <a:endParaRPr lang="en-US">
              <a:solidFill>
                <a:prstClr val="black">
                  <a:tint val="75000"/>
                </a:prstClr>
              </a:solidFill>
              <a:latin typeface="Calibri" panose="020F0502020204030204"/>
            </a:endParaRPr>
          </a:p>
        </p:txBody>
      </p:sp>
      <p:sp>
        <p:nvSpPr>
          <p:cNvPr id="4" name="Title 2"/>
          <p:cNvSpPr txBox="1">
            <a:spLocks/>
          </p:cNvSpPr>
          <p:nvPr/>
        </p:nvSpPr>
        <p:spPr>
          <a:xfrm>
            <a:off x="1448510" y="445630"/>
            <a:ext cx="7886700" cy="7942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n-lt"/>
                <a:ea typeface="+mj-ea"/>
                <a:cs typeface="+mj-cs"/>
              </a:defRPr>
            </a:lvl1pPr>
          </a:lstStyle>
          <a:p>
            <a:r>
              <a:rPr lang="en-US" sz="3200" b="1"/>
              <a:t>RHCs work in 21 regions across Colorado</a:t>
            </a:r>
            <a:endParaRPr lang="en-US" sz="3200" b="1" dirty="0"/>
          </a:p>
        </p:txBody>
      </p:sp>
    </p:spTree>
    <p:extLst>
      <p:ext uri="{BB962C8B-B14F-4D97-AF65-F5344CB8AC3E}">
        <p14:creationId xmlns:p14="http://schemas.microsoft.com/office/powerpoint/2010/main" val="621066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547F-0EB5-4C40-A7E5-0905815105B0}"/>
              </a:ext>
            </a:extLst>
          </p:cNvPr>
          <p:cNvSpPr>
            <a:spLocks noGrp="1"/>
          </p:cNvSpPr>
          <p:nvPr>
            <p:ph type="ctrTitle"/>
          </p:nvPr>
        </p:nvSpPr>
        <p:spPr>
          <a:xfrm>
            <a:off x="774751" y="341852"/>
            <a:ext cx="8915399" cy="2262781"/>
          </a:xfrm>
        </p:spPr>
        <p:txBody>
          <a:bodyPr>
            <a:normAutofit/>
          </a:bodyPr>
          <a:lstStyle/>
          <a:p>
            <a:r>
              <a:rPr lang="en-US" sz="4400" b="1" dirty="0"/>
              <a:t>Regional Health Connector – </a:t>
            </a:r>
            <a:r>
              <a:rPr lang="en-US" sz="2400" b="1" dirty="0"/>
              <a:t>Region 12 (Pitkin, Garfield, Eagle and Summit Counties)</a:t>
            </a:r>
          </a:p>
        </p:txBody>
      </p:sp>
      <p:sp>
        <p:nvSpPr>
          <p:cNvPr id="3" name="Subtitle 2">
            <a:extLst>
              <a:ext uri="{FF2B5EF4-FFF2-40B4-BE49-F238E27FC236}">
                <a16:creationId xmlns:a16="http://schemas.microsoft.com/office/drawing/2014/main" id="{9C72058C-477B-4137-8B9B-905BF7F9A1EB}"/>
              </a:ext>
            </a:extLst>
          </p:cNvPr>
          <p:cNvSpPr>
            <a:spLocks noGrp="1"/>
          </p:cNvSpPr>
          <p:nvPr>
            <p:ph type="subTitle" idx="1"/>
          </p:nvPr>
        </p:nvSpPr>
        <p:spPr>
          <a:xfrm>
            <a:off x="430802" y="3573710"/>
            <a:ext cx="8915399" cy="2329953"/>
          </a:xfrm>
        </p:spPr>
        <p:txBody>
          <a:bodyPr>
            <a:normAutofit fontScale="85000" lnSpcReduction="20000"/>
          </a:bodyPr>
          <a:lstStyle/>
          <a:p>
            <a:r>
              <a:rPr lang="en-US" sz="2600" b="1" dirty="0"/>
              <a:t>                  West Mountain Regional Health Alliance </a:t>
            </a:r>
          </a:p>
          <a:p>
            <a:endParaRPr lang="en-US" dirty="0"/>
          </a:p>
          <a:p>
            <a:r>
              <a:rPr lang="en-US" dirty="0"/>
              <a:t>Cristina Gair                                                         Namrata Shrestha                                                                  </a:t>
            </a:r>
          </a:p>
          <a:p>
            <a:r>
              <a:rPr lang="en-US" dirty="0"/>
              <a:t>Executive Director                                               Senior Regional Health Connector</a:t>
            </a:r>
          </a:p>
          <a:p>
            <a:r>
              <a:rPr lang="en-US" dirty="0">
                <a:hlinkClick r:id="rId2"/>
              </a:rPr>
              <a:t>cgair@mountainfamily.org</a:t>
            </a:r>
            <a:r>
              <a:rPr lang="en-US" dirty="0"/>
              <a:t>                                </a:t>
            </a:r>
            <a:r>
              <a:rPr lang="en-US" dirty="0">
                <a:hlinkClick r:id="rId3"/>
              </a:rPr>
              <a:t>nshrestha@mountainfamily.org</a:t>
            </a:r>
            <a:endParaRPr lang="en-US" dirty="0"/>
          </a:p>
          <a:p>
            <a:r>
              <a:rPr lang="en-US" dirty="0"/>
              <a:t>										  970-618-4646</a:t>
            </a:r>
          </a:p>
        </p:txBody>
      </p:sp>
      <p:pic>
        <p:nvPicPr>
          <p:cNvPr id="5" name="Picture 4">
            <a:extLst>
              <a:ext uri="{FF2B5EF4-FFF2-40B4-BE49-F238E27FC236}">
                <a16:creationId xmlns:a16="http://schemas.microsoft.com/office/drawing/2014/main" id="{389D8272-4174-467A-B2CB-DBDDBC6DBB0F}"/>
              </a:ext>
            </a:extLst>
          </p:cNvPr>
          <p:cNvPicPr>
            <a:picLocks noChangeAspect="1"/>
          </p:cNvPicPr>
          <p:nvPr/>
        </p:nvPicPr>
        <p:blipFill>
          <a:blip r:embed="rId4"/>
          <a:stretch>
            <a:fillRect/>
          </a:stretch>
        </p:blipFill>
        <p:spPr>
          <a:xfrm>
            <a:off x="8544231" y="173541"/>
            <a:ext cx="1347256" cy="780796"/>
          </a:xfrm>
          <a:prstGeom prst="rect">
            <a:avLst/>
          </a:prstGeom>
        </p:spPr>
      </p:pic>
    </p:spTree>
    <p:extLst>
      <p:ext uri="{BB962C8B-B14F-4D97-AF65-F5344CB8AC3E}">
        <p14:creationId xmlns:p14="http://schemas.microsoft.com/office/powerpoint/2010/main" val="2439646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8384-10DE-4CC9-8BE3-6A5A19E9E396}"/>
              </a:ext>
            </a:extLst>
          </p:cNvPr>
          <p:cNvSpPr>
            <a:spLocks noGrp="1"/>
          </p:cNvSpPr>
          <p:nvPr>
            <p:ph type="title"/>
          </p:nvPr>
        </p:nvSpPr>
        <p:spPr/>
        <p:txBody>
          <a:bodyPr/>
          <a:lstStyle/>
          <a:p>
            <a:r>
              <a:rPr lang="en-US" dirty="0"/>
              <a:t>RHC – Innovative Support Program</a:t>
            </a:r>
          </a:p>
        </p:txBody>
      </p:sp>
      <p:sp>
        <p:nvSpPr>
          <p:cNvPr id="3" name="Content Placeholder 2">
            <a:extLst>
              <a:ext uri="{FF2B5EF4-FFF2-40B4-BE49-F238E27FC236}">
                <a16:creationId xmlns:a16="http://schemas.microsoft.com/office/drawing/2014/main" id="{3EB728CD-2B39-4D7A-8373-BA407B71377C}"/>
              </a:ext>
            </a:extLst>
          </p:cNvPr>
          <p:cNvSpPr>
            <a:spLocks noGrp="1"/>
          </p:cNvSpPr>
          <p:nvPr>
            <p:ph idx="1"/>
          </p:nvPr>
        </p:nvSpPr>
        <p:spPr/>
        <p:txBody>
          <a:bodyPr/>
          <a:lstStyle/>
          <a:p>
            <a:r>
              <a:rPr lang="en-US" dirty="0"/>
              <a:t>Supporting Practice Transformation</a:t>
            </a:r>
          </a:p>
          <a:p>
            <a:r>
              <a:rPr lang="en-US" dirty="0"/>
              <a:t>Linking community partners </a:t>
            </a:r>
          </a:p>
          <a:p>
            <a:r>
              <a:rPr lang="en-US" dirty="0"/>
              <a:t>Sharing up-to-date resources </a:t>
            </a:r>
          </a:p>
          <a:p>
            <a:r>
              <a:rPr lang="en-US" dirty="0"/>
              <a:t>Promoting collaboration among clinical, government and community partners.</a:t>
            </a:r>
          </a:p>
          <a:p>
            <a:r>
              <a:rPr lang="en-US" u="sng" dirty="0"/>
              <a:t>RHC support in quality improvement work :</a:t>
            </a:r>
          </a:p>
          <a:p>
            <a:pPr lvl="1"/>
            <a:r>
              <a:rPr lang="en-US" sz="1800" dirty="0"/>
              <a:t>Social determinant of health</a:t>
            </a:r>
          </a:p>
          <a:p>
            <a:pPr lvl="1"/>
            <a:r>
              <a:rPr lang="en-US" sz="1800" dirty="0"/>
              <a:t>Mental health</a:t>
            </a:r>
          </a:p>
          <a:p>
            <a:pPr lvl="1"/>
            <a:r>
              <a:rPr lang="en-US" sz="1800" dirty="0"/>
              <a:t>Substance use disorder</a:t>
            </a:r>
          </a:p>
        </p:txBody>
      </p:sp>
      <p:pic>
        <p:nvPicPr>
          <p:cNvPr id="4" name="Picture 3">
            <a:extLst>
              <a:ext uri="{FF2B5EF4-FFF2-40B4-BE49-F238E27FC236}">
                <a16:creationId xmlns:a16="http://schemas.microsoft.com/office/drawing/2014/main" id="{62A2DF2E-BE5A-43B8-979F-A045B2813162}"/>
              </a:ext>
            </a:extLst>
          </p:cNvPr>
          <p:cNvPicPr>
            <a:picLocks noChangeAspect="1"/>
          </p:cNvPicPr>
          <p:nvPr/>
        </p:nvPicPr>
        <p:blipFill>
          <a:blip r:embed="rId2"/>
          <a:stretch>
            <a:fillRect/>
          </a:stretch>
        </p:blipFill>
        <p:spPr>
          <a:xfrm>
            <a:off x="8860120" y="160326"/>
            <a:ext cx="1347333" cy="786452"/>
          </a:xfrm>
          <a:prstGeom prst="rect">
            <a:avLst/>
          </a:prstGeom>
        </p:spPr>
      </p:pic>
    </p:spTree>
    <p:extLst>
      <p:ext uri="{BB962C8B-B14F-4D97-AF65-F5344CB8AC3E}">
        <p14:creationId xmlns:p14="http://schemas.microsoft.com/office/powerpoint/2010/main" val="1621889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953F-BDAA-4DBF-837F-72C779E88B87}"/>
              </a:ext>
            </a:extLst>
          </p:cNvPr>
          <p:cNvSpPr>
            <a:spLocks noGrp="1"/>
          </p:cNvSpPr>
          <p:nvPr>
            <p:ph type="title"/>
          </p:nvPr>
        </p:nvSpPr>
        <p:spPr/>
        <p:txBody>
          <a:bodyPr/>
          <a:lstStyle/>
          <a:p>
            <a:r>
              <a:rPr lang="en-US" dirty="0"/>
              <a:t>RHC – Local Priority Program</a:t>
            </a:r>
          </a:p>
        </p:txBody>
      </p:sp>
      <p:sp>
        <p:nvSpPr>
          <p:cNvPr id="3" name="Content Placeholder 2">
            <a:extLst>
              <a:ext uri="{FF2B5EF4-FFF2-40B4-BE49-F238E27FC236}">
                <a16:creationId xmlns:a16="http://schemas.microsoft.com/office/drawing/2014/main" id="{8246D3CD-4D3E-4272-A0AE-FD4D20A6FEC8}"/>
              </a:ext>
            </a:extLst>
          </p:cNvPr>
          <p:cNvSpPr>
            <a:spLocks noGrp="1"/>
          </p:cNvSpPr>
          <p:nvPr>
            <p:ph idx="1"/>
          </p:nvPr>
        </p:nvSpPr>
        <p:spPr/>
        <p:txBody>
          <a:bodyPr/>
          <a:lstStyle/>
          <a:p>
            <a:r>
              <a:rPr lang="en-US" sz="2800" dirty="0"/>
              <a:t>Community Resource Network (CRN)</a:t>
            </a:r>
          </a:p>
          <a:p>
            <a:pPr lvl="1"/>
            <a:r>
              <a:rPr lang="en-US" sz="2000" dirty="0"/>
              <a:t>Support CRN team in implementing the program</a:t>
            </a:r>
          </a:p>
          <a:p>
            <a:pPr lvl="1"/>
            <a:r>
              <a:rPr lang="en-US" sz="2000" dirty="0"/>
              <a:t>Share the CRN with clinical,  government and community partners. </a:t>
            </a:r>
          </a:p>
          <a:p>
            <a:pPr lvl="1"/>
            <a:r>
              <a:rPr lang="en-US" sz="2000" dirty="0"/>
              <a:t>Facilitate monthly call</a:t>
            </a:r>
          </a:p>
          <a:p>
            <a:pPr lvl="1"/>
            <a:r>
              <a:rPr lang="en-US" sz="2000" dirty="0"/>
              <a:t>Developing an online care coordination/resource system</a:t>
            </a:r>
          </a:p>
          <a:p>
            <a:pPr lvl="1"/>
            <a:r>
              <a:rPr lang="en-US" sz="2000" dirty="0"/>
              <a:t>Motivating CRN partners' staff on engagement weekly. </a:t>
            </a:r>
          </a:p>
        </p:txBody>
      </p:sp>
      <p:pic>
        <p:nvPicPr>
          <p:cNvPr id="4" name="Picture 3">
            <a:extLst>
              <a:ext uri="{FF2B5EF4-FFF2-40B4-BE49-F238E27FC236}">
                <a16:creationId xmlns:a16="http://schemas.microsoft.com/office/drawing/2014/main" id="{C497430D-50A0-44C2-9BBD-09E7484CA7EB}"/>
              </a:ext>
            </a:extLst>
          </p:cNvPr>
          <p:cNvPicPr>
            <a:picLocks noChangeAspect="1"/>
          </p:cNvPicPr>
          <p:nvPr/>
        </p:nvPicPr>
        <p:blipFill>
          <a:blip r:embed="rId2"/>
          <a:stretch>
            <a:fillRect/>
          </a:stretch>
        </p:blipFill>
        <p:spPr>
          <a:xfrm>
            <a:off x="8639925" y="173541"/>
            <a:ext cx="1347256" cy="780796"/>
          </a:xfrm>
          <a:prstGeom prst="rect">
            <a:avLst/>
          </a:prstGeom>
        </p:spPr>
      </p:pic>
    </p:spTree>
    <p:extLst>
      <p:ext uri="{BB962C8B-B14F-4D97-AF65-F5344CB8AC3E}">
        <p14:creationId xmlns:p14="http://schemas.microsoft.com/office/powerpoint/2010/main" val="1415436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0054-D8FA-4ECC-BE5C-3B2F1F10FE88}"/>
              </a:ext>
            </a:extLst>
          </p:cNvPr>
          <p:cNvSpPr>
            <a:spLocks noGrp="1"/>
          </p:cNvSpPr>
          <p:nvPr>
            <p:ph type="title"/>
          </p:nvPr>
        </p:nvSpPr>
        <p:spPr/>
        <p:txBody>
          <a:bodyPr/>
          <a:lstStyle/>
          <a:p>
            <a:r>
              <a:rPr lang="en-US" dirty="0"/>
              <a:t>RHC – Other programs</a:t>
            </a:r>
          </a:p>
        </p:txBody>
      </p:sp>
      <p:sp>
        <p:nvSpPr>
          <p:cNvPr id="3" name="Content Placeholder 2">
            <a:extLst>
              <a:ext uri="{FF2B5EF4-FFF2-40B4-BE49-F238E27FC236}">
                <a16:creationId xmlns:a16="http://schemas.microsoft.com/office/drawing/2014/main" id="{69180C23-28F4-4CA6-80FF-D1F8E3BE4624}"/>
              </a:ext>
            </a:extLst>
          </p:cNvPr>
          <p:cNvSpPr>
            <a:spLocks noGrp="1"/>
          </p:cNvSpPr>
          <p:nvPr>
            <p:ph idx="1"/>
          </p:nvPr>
        </p:nvSpPr>
        <p:spPr/>
        <p:txBody>
          <a:bodyPr>
            <a:normAutofit/>
          </a:bodyPr>
          <a:lstStyle/>
          <a:p>
            <a:r>
              <a:rPr lang="en-US" sz="2000" b="1" dirty="0"/>
              <a:t>Accountable Health Communities Model.</a:t>
            </a:r>
          </a:p>
          <a:p>
            <a:pPr lvl="1"/>
            <a:r>
              <a:rPr lang="en-US" sz="2000" dirty="0"/>
              <a:t>Social Needs screenings completed  through March 2021: </a:t>
            </a:r>
            <a:r>
              <a:rPr lang="en-US" sz="2000" b="1" dirty="0"/>
              <a:t>10,522</a:t>
            </a:r>
          </a:p>
          <a:p>
            <a:pPr lvl="1"/>
            <a:r>
              <a:rPr lang="en-US" sz="2000" dirty="0"/>
              <a:t>Patients Identified for Navigation – </a:t>
            </a:r>
            <a:r>
              <a:rPr lang="en-US" sz="2000" b="1" dirty="0"/>
              <a:t>681</a:t>
            </a:r>
          </a:p>
          <a:p>
            <a:pPr lvl="1"/>
            <a:r>
              <a:rPr lang="en-US" sz="2000" dirty="0"/>
              <a:t>Support </a:t>
            </a:r>
            <a:r>
              <a:rPr lang="en-US" sz="2000" b="1" dirty="0"/>
              <a:t>24 </a:t>
            </a:r>
            <a:r>
              <a:rPr lang="en-US" sz="2000" dirty="0"/>
              <a:t>Clinics and Hospitals on Implementation, Data, and Resources</a:t>
            </a:r>
          </a:p>
          <a:p>
            <a:pPr marL="457200" lvl="1" indent="0">
              <a:buNone/>
            </a:pPr>
            <a:endParaRPr lang="en-US" sz="2000" dirty="0"/>
          </a:p>
          <a:p>
            <a:r>
              <a:rPr lang="en-US" sz="2000" b="1" dirty="0"/>
              <a:t>RHC – Office of Behavioral Health </a:t>
            </a:r>
            <a:r>
              <a:rPr lang="en-US" sz="2000" dirty="0"/>
              <a:t>– COVID response for  individuals experiencing homelessness</a:t>
            </a:r>
          </a:p>
          <a:p>
            <a:pPr marL="0" indent="0">
              <a:buNone/>
            </a:pPr>
            <a:endParaRPr lang="en-US" sz="2000" dirty="0"/>
          </a:p>
          <a:p>
            <a:r>
              <a:rPr lang="en-US" sz="2000" b="1" dirty="0"/>
              <a:t>RCORP lead for Eagle Valley</a:t>
            </a:r>
          </a:p>
          <a:p>
            <a:pPr lvl="1"/>
            <a:r>
              <a:rPr lang="en-US" sz="2000" dirty="0"/>
              <a:t>Development of a Substance use disorder program for prevention, treatment, recovery and provider education</a:t>
            </a:r>
          </a:p>
        </p:txBody>
      </p:sp>
      <p:pic>
        <p:nvPicPr>
          <p:cNvPr id="4" name="Picture 3">
            <a:extLst>
              <a:ext uri="{FF2B5EF4-FFF2-40B4-BE49-F238E27FC236}">
                <a16:creationId xmlns:a16="http://schemas.microsoft.com/office/drawing/2014/main" id="{27B1839E-C392-4376-B5E7-D9C4D52C564B}"/>
              </a:ext>
            </a:extLst>
          </p:cNvPr>
          <p:cNvPicPr>
            <a:picLocks noChangeAspect="1"/>
          </p:cNvPicPr>
          <p:nvPr/>
        </p:nvPicPr>
        <p:blipFill>
          <a:blip r:embed="rId2"/>
          <a:stretch>
            <a:fillRect/>
          </a:stretch>
        </p:blipFill>
        <p:spPr>
          <a:xfrm>
            <a:off x="8661191" y="173541"/>
            <a:ext cx="1347256" cy="780796"/>
          </a:xfrm>
          <a:prstGeom prst="rect">
            <a:avLst/>
          </a:prstGeom>
        </p:spPr>
      </p:pic>
    </p:spTree>
    <p:extLst>
      <p:ext uri="{BB962C8B-B14F-4D97-AF65-F5344CB8AC3E}">
        <p14:creationId xmlns:p14="http://schemas.microsoft.com/office/powerpoint/2010/main" val="308537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7CF6D-FE69-4D8B-8CE9-20EF1DD3A3D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ED3E762-75C9-473E-8CAB-D45E2B05CE84}"/>
              </a:ext>
            </a:extLst>
          </p:cNvPr>
          <p:cNvSpPr>
            <a:spLocks noGrp="1"/>
          </p:cNvSpPr>
          <p:nvPr>
            <p:ph type="body" idx="1"/>
          </p:nvPr>
        </p:nvSpPr>
        <p:spPr/>
        <p:txBody>
          <a:bodyPr/>
          <a:lstStyle/>
          <a:p>
            <a:endParaRPr lang="en-US"/>
          </a:p>
        </p:txBody>
      </p:sp>
      <p:pic>
        <p:nvPicPr>
          <p:cNvPr id="5" name="Picture 4" descr="A picture containing drawing&#10;&#10;Description automatically generated">
            <a:extLst>
              <a:ext uri="{FF2B5EF4-FFF2-40B4-BE49-F238E27FC236}">
                <a16:creationId xmlns:a16="http://schemas.microsoft.com/office/drawing/2014/main" id="{CE977F1D-0442-4CDD-BE40-A3BAA38A8ECC}"/>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5EFD3573-60B5-4908-B0F0-8F588CCAE60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195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2B07D-FAB4-4F35-8D38-A02C42B99117}"/>
              </a:ext>
            </a:extLst>
          </p:cNvPr>
          <p:cNvSpPr>
            <a:spLocks noGrp="1"/>
          </p:cNvSpPr>
          <p:nvPr>
            <p:ph type="title"/>
          </p:nvPr>
        </p:nvSpPr>
        <p:spPr/>
        <p:txBody>
          <a:bodyPr/>
          <a:lstStyle/>
          <a:p>
            <a:r>
              <a:rPr lang="en-US" dirty="0"/>
              <a:t>How can RHC support you</a:t>
            </a:r>
          </a:p>
        </p:txBody>
      </p:sp>
      <p:sp>
        <p:nvSpPr>
          <p:cNvPr id="3" name="Content Placeholder 2">
            <a:extLst>
              <a:ext uri="{FF2B5EF4-FFF2-40B4-BE49-F238E27FC236}">
                <a16:creationId xmlns:a16="http://schemas.microsoft.com/office/drawing/2014/main" id="{54816023-57A0-4C94-B643-AFBD1D16B113}"/>
              </a:ext>
            </a:extLst>
          </p:cNvPr>
          <p:cNvSpPr>
            <a:spLocks noGrp="1"/>
          </p:cNvSpPr>
          <p:nvPr>
            <p:ph idx="1"/>
          </p:nvPr>
        </p:nvSpPr>
        <p:spPr>
          <a:xfrm>
            <a:off x="2217737" y="1785906"/>
            <a:ext cx="8915400" cy="4828984"/>
          </a:xfrm>
        </p:spPr>
        <p:txBody>
          <a:bodyPr>
            <a:normAutofit/>
          </a:bodyPr>
          <a:lstStyle/>
          <a:p>
            <a:r>
              <a:rPr lang="en-US" sz="2000" dirty="0"/>
              <a:t>Overarching goal of the Regional Health Connector workforce is to promote and support health system change for transformation.</a:t>
            </a:r>
          </a:p>
          <a:p>
            <a:r>
              <a:rPr lang="en-US" sz="2000" dirty="0"/>
              <a:t>RHCs can offer support in the following ways:</a:t>
            </a:r>
          </a:p>
          <a:p>
            <a:pPr lvl="1"/>
            <a:r>
              <a:rPr lang="en-US" sz="2000" dirty="0"/>
              <a:t>Collaboration</a:t>
            </a:r>
          </a:p>
          <a:p>
            <a:pPr lvl="1"/>
            <a:r>
              <a:rPr lang="en-US" sz="2000" dirty="0"/>
              <a:t>Connection</a:t>
            </a:r>
          </a:p>
          <a:p>
            <a:pPr lvl="1"/>
            <a:r>
              <a:rPr lang="en-US" sz="2000" dirty="0"/>
              <a:t>Resources</a:t>
            </a:r>
          </a:p>
          <a:p>
            <a:pPr lvl="1"/>
            <a:r>
              <a:rPr lang="en-US" sz="2000" dirty="0"/>
              <a:t>Data</a:t>
            </a:r>
          </a:p>
          <a:p>
            <a:pPr lvl="1"/>
            <a:r>
              <a:rPr lang="en-US" sz="2000" dirty="0"/>
              <a:t>Facilitation/Convening</a:t>
            </a:r>
          </a:p>
          <a:p>
            <a:pPr lvl="1"/>
            <a:r>
              <a:rPr lang="en-US" sz="2000" dirty="0"/>
              <a:t>Strategic planning</a:t>
            </a:r>
          </a:p>
          <a:p>
            <a:pPr lvl="1"/>
            <a:r>
              <a:rPr lang="en-US" sz="2000" dirty="0"/>
              <a:t>Training. </a:t>
            </a:r>
          </a:p>
          <a:p>
            <a:pPr lvl="1"/>
            <a:endParaRPr lang="en-US" dirty="0"/>
          </a:p>
          <a:p>
            <a:pPr lvl="1"/>
            <a:endParaRPr lang="en-US" dirty="0"/>
          </a:p>
        </p:txBody>
      </p:sp>
      <p:pic>
        <p:nvPicPr>
          <p:cNvPr id="4" name="Picture 3">
            <a:extLst>
              <a:ext uri="{FF2B5EF4-FFF2-40B4-BE49-F238E27FC236}">
                <a16:creationId xmlns:a16="http://schemas.microsoft.com/office/drawing/2014/main" id="{007D87C0-031D-4650-8441-AFC172684ED2}"/>
              </a:ext>
            </a:extLst>
          </p:cNvPr>
          <p:cNvPicPr>
            <a:picLocks noChangeAspect="1"/>
          </p:cNvPicPr>
          <p:nvPr/>
        </p:nvPicPr>
        <p:blipFill>
          <a:blip r:embed="rId2"/>
          <a:stretch>
            <a:fillRect/>
          </a:stretch>
        </p:blipFill>
        <p:spPr>
          <a:xfrm>
            <a:off x="8714353" y="173541"/>
            <a:ext cx="1347256" cy="780796"/>
          </a:xfrm>
          <a:prstGeom prst="rect">
            <a:avLst/>
          </a:prstGeom>
        </p:spPr>
      </p:pic>
    </p:spTree>
    <p:extLst>
      <p:ext uri="{BB962C8B-B14F-4D97-AF65-F5344CB8AC3E}">
        <p14:creationId xmlns:p14="http://schemas.microsoft.com/office/powerpoint/2010/main" val="287566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D1CC-9BE0-472B-AD98-80971DFFFB6D}"/>
              </a:ext>
            </a:extLst>
          </p:cNvPr>
          <p:cNvSpPr>
            <a:spLocks noGrp="1"/>
          </p:cNvSpPr>
          <p:nvPr>
            <p:ph type="title"/>
          </p:nvPr>
        </p:nvSpPr>
        <p:spPr/>
        <p:txBody>
          <a:bodyPr/>
          <a:lstStyle/>
          <a:p>
            <a:r>
              <a:rPr lang="en-US" dirty="0"/>
              <a:t>Q &amp; A</a:t>
            </a:r>
          </a:p>
        </p:txBody>
      </p:sp>
      <p:sp>
        <p:nvSpPr>
          <p:cNvPr id="3" name="Content Placeholder 2">
            <a:extLst>
              <a:ext uri="{FF2B5EF4-FFF2-40B4-BE49-F238E27FC236}">
                <a16:creationId xmlns:a16="http://schemas.microsoft.com/office/drawing/2014/main" id="{D39F9A63-C7AE-4167-8F9E-F4148F992C4A}"/>
              </a:ext>
            </a:extLst>
          </p:cNvPr>
          <p:cNvSpPr>
            <a:spLocks noGrp="1"/>
          </p:cNvSpPr>
          <p:nvPr>
            <p:ph idx="1"/>
          </p:nvPr>
        </p:nvSpPr>
        <p:spPr>
          <a:xfrm>
            <a:off x="317205" y="2116385"/>
            <a:ext cx="10515600" cy="3869192"/>
          </a:xfrm>
        </p:spPr>
        <p:txBody>
          <a:bodyPr>
            <a:normAutofit fontScale="92500"/>
          </a:bodyPr>
          <a:lstStyle/>
          <a:p>
            <a:pPr marL="0" indent="0">
              <a:buNone/>
            </a:pPr>
            <a:r>
              <a:rPr lang="en-US" dirty="0"/>
              <a:t>                   </a:t>
            </a:r>
            <a:r>
              <a:rPr lang="en-US" sz="2000" b="1" dirty="0"/>
              <a:t>         Thank you  for your time and energy!</a:t>
            </a:r>
          </a:p>
          <a:p>
            <a:pPr marL="0" indent="0">
              <a:buNone/>
            </a:pPr>
            <a:endParaRPr lang="en-US" dirty="0"/>
          </a:p>
          <a:p>
            <a:pPr marL="0" indent="0">
              <a:buNone/>
            </a:pPr>
            <a:endParaRPr lang="en-US" dirty="0"/>
          </a:p>
          <a:p>
            <a:r>
              <a:rPr lang="en-US" dirty="0"/>
              <a:t>Cristina Gair                                                  Namrata Shrestha                                                                  </a:t>
            </a:r>
          </a:p>
          <a:p>
            <a:r>
              <a:rPr lang="en-US" dirty="0"/>
              <a:t>Executive Director                                        Senior Regional Health Connector</a:t>
            </a:r>
          </a:p>
          <a:p>
            <a:r>
              <a:rPr lang="en-US" dirty="0">
                <a:hlinkClick r:id="rId2"/>
              </a:rPr>
              <a:t>cgair@mountainfamily.org</a:t>
            </a:r>
            <a:r>
              <a:rPr lang="en-US" dirty="0"/>
              <a:t>                         </a:t>
            </a:r>
            <a:r>
              <a:rPr lang="en-US" dirty="0">
                <a:hlinkClick r:id="rId3"/>
              </a:rPr>
              <a:t>nshrestha@mountainfamily.org</a:t>
            </a:r>
            <a:endParaRPr lang="en-US" dirty="0"/>
          </a:p>
          <a:p>
            <a:r>
              <a:rPr lang="en-US" dirty="0"/>
              <a:t>970-618-9723							    970-618-4646</a:t>
            </a:r>
          </a:p>
        </p:txBody>
      </p:sp>
      <p:pic>
        <p:nvPicPr>
          <p:cNvPr id="4" name="Picture 3">
            <a:extLst>
              <a:ext uri="{FF2B5EF4-FFF2-40B4-BE49-F238E27FC236}">
                <a16:creationId xmlns:a16="http://schemas.microsoft.com/office/drawing/2014/main" id="{83EAACDA-6FF3-4840-B553-84FA32EC0ECB}"/>
              </a:ext>
            </a:extLst>
          </p:cNvPr>
          <p:cNvPicPr>
            <a:picLocks noChangeAspect="1"/>
          </p:cNvPicPr>
          <p:nvPr/>
        </p:nvPicPr>
        <p:blipFill>
          <a:blip r:embed="rId4"/>
          <a:stretch>
            <a:fillRect/>
          </a:stretch>
        </p:blipFill>
        <p:spPr>
          <a:xfrm>
            <a:off x="8608028" y="173541"/>
            <a:ext cx="1347256" cy="780796"/>
          </a:xfrm>
          <a:prstGeom prst="rect">
            <a:avLst/>
          </a:prstGeom>
        </p:spPr>
      </p:pic>
    </p:spTree>
    <p:extLst>
      <p:ext uri="{BB962C8B-B14F-4D97-AF65-F5344CB8AC3E}">
        <p14:creationId xmlns:p14="http://schemas.microsoft.com/office/powerpoint/2010/main" val="3350969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CA4127-8084-4B39-A606-1DABC520BA28}"/>
              </a:ext>
            </a:extLst>
          </p:cNvPr>
          <p:cNvSpPr txBox="1"/>
          <p:nvPr/>
        </p:nvSpPr>
        <p:spPr>
          <a:xfrm>
            <a:off x="1590204" y="753725"/>
            <a:ext cx="7631368" cy="1354217"/>
          </a:xfrm>
          <a:prstGeom prst="rect">
            <a:avLst/>
          </a:prstGeom>
          <a:noFill/>
        </p:spPr>
        <p:txBody>
          <a:bodyPr wrap="square" lIns="91440" tIns="45720" rIns="91440" bIns="45720" rtlCol="0" anchor="t">
            <a:spAutoFit/>
          </a:bodyPr>
          <a:lstStyle/>
          <a:p>
            <a:pPr algn="ctr"/>
            <a:r>
              <a:rPr lang="en-US" sz="3600" dirty="0">
                <a:solidFill>
                  <a:schemeClr val="bg2">
                    <a:lumMod val="50000"/>
                  </a:schemeClr>
                </a:solidFill>
                <a:latin typeface="Arial Nova"/>
                <a:cs typeface="Times New Roman"/>
              </a:rPr>
              <a:t>Mary Burt </a:t>
            </a:r>
          </a:p>
          <a:p>
            <a:pPr algn="ctr"/>
            <a:endParaRPr lang="en-US" sz="1000" dirty="0">
              <a:solidFill>
                <a:schemeClr val="bg2">
                  <a:lumMod val="50000"/>
                </a:schemeClr>
              </a:solidFill>
              <a:latin typeface="Arial Nova"/>
              <a:cs typeface="Times New Roman"/>
            </a:endParaRPr>
          </a:p>
          <a:p>
            <a:pPr algn="ctr"/>
            <a:r>
              <a:rPr lang="en-US" sz="3600" dirty="0">
                <a:solidFill>
                  <a:schemeClr val="bg2">
                    <a:lumMod val="50000"/>
                  </a:schemeClr>
                </a:solidFill>
                <a:latin typeface="Arial Nova"/>
                <a:cs typeface="Times New Roman"/>
              </a:rPr>
              <a:t> </a:t>
            </a:r>
            <a:r>
              <a:rPr lang="en-US" sz="3600" b="1" dirty="0">
                <a:cs typeface="Times New Roman"/>
              </a:rPr>
              <a:t>REGIONAL HEALTH CONNECTOR </a:t>
            </a:r>
            <a:endParaRPr lang="en-US" sz="3600" b="1" dirty="0">
              <a:cs typeface="Times New Roman" panose="02020603050405020304" pitchFamily="18" charset="0"/>
            </a:endParaRPr>
          </a:p>
        </p:txBody>
      </p:sp>
      <p:sp>
        <p:nvSpPr>
          <p:cNvPr id="4" name="TextBox 3">
            <a:extLst>
              <a:ext uri="{FF2B5EF4-FFF2-40B4-BE49-F238E27FC236}">
                <a16:creationId xmlns:a16="http://schemas.microsoft.com/office/drawing/2014/main" id="{3A17DBA5-0FDC-453F-8AA5-B62DF3612130}"/>
              </a:ext>
            </a:extLst>
          </p:cNvPr>
          <p:cNvSpPr txBox="1"/>
          <p:nvPr/>
        </p:nvSpPr>
        <p:spPr>
          <a:xfrm>
            <a:off x="258102" y="2507851"/>
            <a:ext cx="9975273" cy="523220"/>
          </a:xfrm>
          <a:prstGeom prst="rect">
            <a:avLst/>
          </a:prstGeom>
          <a:noFill/>
        </p:spPr>
        <p:txBody>
          <a:bodyPr wrap="square" lIns="91440" tIns="45720" rIns="91440" bIns="45720" rtlCol="0" anchor="t">
            <a:spAutoFit/>
          </a:bodyPr>
          <a:lstStyle/>
          <a:p>
            <a:pPr algn="ctr"/>
            <a:r>
              <a:rPr lang="en-US" sz="2800" dirty="0">
                <a:cs typeface="Times New Roman"/>
              </a:rPr>
              <a:t>Delta, Montrose, Gunnison, San Miguel, Ouray Counties </a:t>
            </a:r>
            <a:endParaRPr lang="en-US" sz="2800" dirty="0">
              <a:cs typeface="Times New Roman" panose="02020603050405020304" pitchFamily="18" charset="0"/>
            </a:endParaRPr>
          </a:p>
        </p:txBody>
      </p:sp>
      <p:pic>
        <p:nvPicPr>
          <p:cNvPr id="5" name="Picture 4">
            <a:extLst>
              <a:ext uri="{FF2B5EF4-FFF2-40B4-BE49-F238E27FC236}">
                <a16:creationId xmlns:a16="http://schemas.microsoft.com/office/drawing/2014/main" id="{656E03DF-9256-485B-B104-F968432621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252" y="3692590"/>
            <a:ext cx="4260460" cy="1311882"/>
          </a:xfrm>
          <a:prstGeom prst="rect">
            <a:avLst/>
          </a:prstGeom>
        </p:spPr>
      </p:pic>
      <p:sp>
        <p:nvSpPr>
          <p:cNvPr id="9" name="TextBox 8">
            <a:extLst>
              <a:ext uri="{FF2B5EF4-FFF2-40B4-BE49-F238E27FC236}">
                <a16:creationId xmlns:a16="http://schemas.microsoft.com/office/drawing/2014/main" id="{F12D3D85-1E5F-4470-ABE5-775EA84989AD}"/>
              </a:ext>
            </a:extLst>
          </p:cNvPr>
          <p:cNvSpPr txBox="1"/>
          <p:nvPr/>
        </p:nvSpPr>
        <p:spPr>
          <a:xfrm>
            <a:off x="117318" y="5722503"/>
            <a:ext cx="10828538" cy="646331"/>
          </a:xfrm>
          <a:prstGeom prst="rect">
            <a:avLst/>
          </a:prstGeom>
          <a:noFill/>
        </p:spPr>
        <p:txBody>
          <a:bodyPr wrap="square">
            <a:spAutoFit/>
          </a:bodyPr>
          <a:lstStyle/>
          <a:p>
            <a:pPr algn="ctr"/>
            <a:r>
              <a:rPr lang="en-US" dirty="0"/>
              <a:t>Tri-County Health Network is committed to collaborating with our communities </a:t>
            </a:r>
            <a:br>
              <a:rPr lang="en-US" dirty="0"/>
            </a:br>
            <a:r>
              <a:rPr lang="en-US" dirty="0"/>
              <a:t>to improve health for everyone.</a:t>
            </a:r>
          </a:p>
        </p:txBody>
      </p:sp>
      <p:pic>
        <p:nvPicPr>
          <p:cNvPr id="6" name="Picture 7" descr="Logo&#10;&#10;Description automatically generated">
            <a:extLst>
              <a:ext uri="{FF2B5EF4-FFF2-40B4-BE49-F238E27FC236}">
                <a16:creationId xmlns:a16="http://schemas.microsoft.com/office/drawing/2014/main" id="{FF6C1B86-4C35-4D9E-BB71-0CB29DB7A851}"/>
              </a:ext>
            </a:extLst>
          </p:cNvPr>
          <p:cNvPicPr>
            <a:picLocks noChangeAspect="1"/>
          </p:cNvPicPr>
          <p:nvPr/>
        </p:nvPicPr>
        <p:blipFill>
          <a:blip r:embed="rId4"/>
          <a:stretch>
            <a:fillRect/>
          </a:stretch>
        </p:blipFill>
        <p:spPr>
          <a:xfrm>
            <a:off x="6186705" y="3692590"/>
            <a:ext cx="2537717" cy="1304954"/>
          </a:xfrm>
          <a:prstGeom prst="rect">
            <a:avLst/>
          </a:prstGeom>
        </p:spPr>
      </p:pic>
    </p:spTree>
    <p:extLst>
      <p:ext uri="{BB962C8B-B14F-4D97-AF65-F5344CB8AC3E}">
        <p14:creationId xmlns:p14="http://schemas.microsoft.com/office/powerpoint/2010/main" val="4038230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5E06E5-AEEB-4571-8FD2-E24D0F74E2DB}"/>
              </a:ext>
            </a:extLst>
          </p:cNvPr>
          <p:cNvPicPr>
            <a:picLocks noChangeAspect="1"/>
          </p:cNvPicPr>
          <p:nvPr/>
        </p:nvPicPr>
        <p:blipFill>
          <a:blip r:embed="rId2"/>
          <a:stretch>
            <a:fillRect/>
          </a:stretch>
        </p:blipFill>
        <p:spPr>
          <a:xfrm>
            <a:off x="2268822" y="393503"/>
            <a:ext cx="6858000" cy="5492496"/>
          </a:xfrm>
          <a:prstGeom prst="rect">
            <a:avLst/>
          </a:prstGeom>
        </p:spPr>
      </p:pic>
    </p:spTree>
    <p:extLst>
      <p:ext uri="{BB962C8B-B14F-4D97-AF65-F5344CB8AC3E}">
        <p14:creationId xmlns:p14="http://schemas.microsoft.com/office/powerpoint/2010/main" val="3336024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4047A8-C4CA-431D-8391-66697D677606}"/>
              </a:ext>
            </a:extLst>
          </p:cNvPr>
          <p:cNvPicPr>
            <a:picLocks noChangeAspect="1"/>
          </p:cNvPicPr>
          <p:nvPr/>
        </p:nvPicPr>
        <p:blipFill rotWithShape="1">
          <a:blip r:embed="rId3"/>
          <a:srcRect r="444"/>
          <a:stretch/>
        </p:blipFill>
        <p:spPr>
          <a:xfrm>
            <a:off x="20" y="10"/>
            <a:ext cx="12191980" cy="6857990"/>
          </a:xfrm>
          <a:prstGeom prst="rect">
            <a:avLst/>
          </a:prstGeom>
        </p:spPr>
      </p:pic>
      <p:sp>
        <p:nvSpPr>
          <p:cNvPr id="8" name="Text Placeholder 7">
            <a:extLst>
              <a:ext uri="{FF2B5EF4-FFF2-40B4-BE49-F238E27FC236}">
                <a16:creationId xmlns:a16="http://schemas.microsoft.com/office/drawing/2014/main" id="{BADF5040-BB33-7E48-BEDF-68192ADA3CC5}"/>
              </a:ext>
            </a:extLst>
          </p:cNvPr>
          <p:cNvSpPr>
            <a:spLocks noGrp="1"/>
          </p:cNvSpPr>
          <p:nvPr>
            <p:ph type="body" idx="1"/>
          </p:nvPr>
        </p:nvSpPr>
        <p:spPr>
          <a:xfrm>
            <a:off x="3778898" y="777381"/>
            <a:ext cx="7765107" cy="683284"/>
          </a:xfrm>
        </p:spPr>
        <p:txBody>
          <a:bodyPr vert="horz" lIns="91440" tIns="45720" rIns="91440" bIns="45720" rtlCol="0">
            <a:normAutofit/>
          </a:bodyPr>
          <a:lstStyle/>
          <a:p>
            <a:pPr algn="ctr"/>
            <a:r>
              <a:rPr lang="en-US" sz="2000" dirty="0">
                <a:solidFill>
                  <a:schemeClr val="tx1"/>
                </a:solidFill>
                <a:hlinkClick r:id="rId4"/>
              </a:rPr>
              <a:t>https://app.box.com/s/npueap14693yxnm6zb699aznrncfr4q0</a:t>
            </a:r>
            <a:r>
              <a:rPr lang="en-US" sz="2000" dirty="0">
                <a:solidFill>
                  <a:schemeClr val="tx1"/>
                </a:solidFill>
              </a:rPr>
              <a:t> </a:t>
            </a:r>
          </a:p>
        </p:txBody>
      </p:sp>
    </p:spTree>
    <p:extLst>
      <p:ext uri="{BB962C8B-B14F-4D97-AF65-F5344CB8AC3E}">
        <p14:creationId xmlns:p14="http://schemas.microsoft.com/office/powerpoint/2010/main" val="2103218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9625B9-BF48-43AA-9E85-CF01BD6EFD86}"/>
              </a:ext>
            </a:extLst>
          </p:cNvPr>
          <p:cNvGraphicFramePr>
            <a:graphicFrameLocks noGrp="1"/>
          </p:cNvGraphicFramePr>
          <p:nvPr>
            <p:extLst>
              <p:ext uri="{D42A27DB-BD31-4B8C-83A1-F6EECF244321}">
                <p14:modId xmlns:p14="http://schemas.microsoft.com/office/powerpoint/2010/main" val="1422830262"/>
              </p:ext>
            </p:extLst>
          </p:nvPr>
        </p:nvGraphicFramePr>
        <p:xfrm>
          <a:off x="372563" y="891098"/>
          <a:ext cx="9728368" cy="2286000"/>
        </p:xfrm>
        <a:graphic>
          <a:graphicData uri="http://schemas.openxmlformats.org/drawingml/2006/table">
            <a:tbl>
              <a:tblPr firstRow="1" bandRow="1">
                <a:tableStyleId>{5C22544A-7EE6-4342-B048-85BDC9FD1C3A}</a:tableStyleId>
              </a:tblPr>
              <a:tblGrid>
                <a:gridCol w="2372980">
                  <a:extLst>
                    <a:ext uri="{9D8B030D-6E8A-4147-A177-3AD203B41FA5}">
                      <a16:colId xmlns:a16="http://schemas.microsoft.com/office/drawing/2014/main" val="1000210746"/>
                    </a:ext>
                  </a:extLst>
                </a:gridCol>
                <a:gridCol w="2506983">
                  <a:extLst>
                    <a:ext uri="{9D8B030D-6E8A-4147-A177-3AD203B41FA5}">
                      <a16:colId xmlns:a16="http://schemas.microsoft.com/office/drawing/2014/main" val="3882587201"/>
                    </a:ext>
                  </a:extLst>
                </a:gridCol>
                <a:gridCol w="2356229">
                  <a:extLst>
                    <a:ext uri="{9D8B030D-6E8A-4147-A177-3AD203B41FA5}">
                      <a16:colId xmlns:a16="http://schemas.microsoft.com/office/drawing/2014/main" val="743304557"/>
                    </a:ext>
                  </a:extLst>
                </a:gridCol>
                <a:gridCol w="2492176">
                  <a:extLst>
                    <a:ext uri="{9D8B030D-6E8A-4147-A177-3AD203B41FA5}">
                      <a16:colId xmlns:a16="http://schemas.microsoft.com/office/drawing/2014/main" val="3071346156"/>
                    </a:ext>
                  </a:extLst>
                </a:gridCol>
              </a:tblGrid>
              <a:tr h="1561565">
                <a:tc>
                  <a:txBody>
                    <a:bodyPr/>
                    <a:lstStyle/>
                    <a:p>
                      <a:pPr marL="0" indent="0" algn="ctr">
                        <a:buNone/>
                      </a:pPr>
                      <a:r>
                        <a:rPr lang="en-US" sz="1600" b="0" dirty="0">
                          <a:solidFill>
                            <a:schemeClr val="tx1"/>
                          </a:solidFill>
                          <a:latin typeface="Calibri"/>
                          <a:cs typeface="Times New Roman"/>
                        </a:rPr>
                        <a:t>Amy Rowan </a:t>
                      </a:r>
                    </a:p>
                    <a:p>
                      <a:pPr algn="ctr"/>
                      <a:r>
                        <a:rPr lang="en-US" sz="1600" b="0" dirty="0">
                          <a:solidFill>
                            <a:schemeClr val="tx1"/>
                          </a:solidFill>
                          <a:latin typeface="Calibri"/>
                          <a:cs typeface="Times New Roman"/>
                        </a:rPr>
                        <a:t>Care Coordination Manager</a:t>
                      </a:r>
                    </a:p>
                    <a:p>
                      <a:pPr algn="ctr"/>
                      <a:r>
                        <a:rPr lang="en-US" sz="1600" b="0" dirty="0">
                          <a:solidFill>
                            <a:schemeClr val="tx1"/>
                          </a:solidFill>
                          <a:latin typeface="Calibri"/>
                          <a:cs typeface="Times New Roman"/>
                        </a:rPr>
                        <a:t>AHCM Lead </a:t>
                      </a:r>
                    </a:p>
                    <a:p>
                      <a:pPr marL="0" indent="0" algn="ctr">
                        <a:buNone/>
                      </a:pPr>
                      <a:r>
                        <a:rPr lang="en-US" sz="1600" b="0" dirty="0">
                          <a:solidFill>
                            <a:schemeClr val="tx1"/>
                          </a:solidFill>
                          <a:latin typeface="Calibri"/>
                          <a:cs typeface="Times New Roman"/>
                        </a:rPr>
                        <a:t>970.614.7311</a:t>
                      </a:r>
                    </a:p>
                    <a:p>
                      <a:pPr marL="0" indent="0" algn="ctr">
                        <a:buNone/>
                      </a:pPr>
                      <a:r>
                        <a:rPr lang="en-US" sz="1600" b="0" u="sng" dirty="0">
                          <a:solidFill>
                            <a:schemeClr val="accent1">
                              <a:lumMod val="75000"/>
                            </a:schemeClr>
                          </a:solidFill>
                          <a:latin typeface="Calibri"/>
                          <a:cs typeface="Times New Roman"/>
                        </a:rPr>
                        <a:t>oc-montrose@tchnetwork.org</a:t>
                      </a:r>
                    </a:p>
                    <a:p>
                      <a:pPr algn="ctr"/>
                      <a:endParaRPr lang="en-US" sz="1600" b="0">
                        <a:solidFill>
                          <a:schemeClr val="tx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noFill/>
                  </a:tcPr>
                </a:tc>
                <a:tc>
                  <a:txBody>
                    <a:bodyPr/>
                    <a:lstStyle/>
                    <a:p>
                      <a:pPr algn="ctr"/>
                      <a:r>
                        <a:rPr lang="en-US" sz="1600" b="0" dirty="0">
                          <a:solidFill>
                            <a:schemeClr val="tx1"/>
                          </a:solidFill>
                          <a:latin typeface="Calibri"/>
                          <a:cs typeface="Times New Roman"/>
                        </a:rPr>
                        <a:t> Amber Kancilia</a:t>
                      </a:r>
                    </a:p>
                    <a:p>
                      <a:pPr algn="ctr"/>
                      <a:r>
                        <a:rPr lang="en-US" sz="1600" b="0" dirty="0">
                          <a:solidFill>
                            <a:schemeClr val="tx1"/>
                          </a:solidFill>
                          <a:latin typeface="Calibri"/>
                          <a:cs typeface="Times New Roman"/>
                        </a:rPr>
                        <a:t>Care Coordinator </a:t>
                      </a:r>
                    </a:p>
                    <a:p>
                      <a:pPr algn="ctr"/>
                      <a:r>
                        <a:rPr lang="en-US" sz="1600" b="0" dirty="0">
                          <a:solidFill>
                            <a:schemeClr val="tx1"/>
                          </a:solidFill>
                          <a:latin typeface="Calibri"/>
                          <a:cs typeface="Times New Roman"/>
                        </a:rPr>
                        <a:t>Ouray / Montrose Counties </a:t>
                      </a:r>
                    </a:p>
                    <a:p>
                      <a:pPr algn="ctr"/>
                      <a:r>
                        <a:rPr lang="en-US" sz="1600" b="0" dirty="0">
                          <a:solidFill>
                            <a:schemeClr val="tx1"/>
                          </a:solidFill>
                          <a:latin typeface="Calibri"/>
                          <a:cs typeface="Times New Roman"/>
                        </a:rPr>
                        <a:t>970.369.9255</a:t>
                      </a:r>
                    </a:p>
                    <a:p>
                      <a:pPr algn="ctr"/>
                      <a:r>
                        <a:rPr lang="en-US" sz="1600" b="0" u="sng" dirty="0">
                          <a:solidFill>
                            <a:schemeClr val="accent1">
                              <a:lumMod val="75000"/>
                            </a:schemeClr>
                          </a:solidFill>
                          <a:latin typeface="Calibri"/>
                          <a:cs typeface="Times New Roman"/>
                        </a:rPr>
                        <a:t>cc-montrose@tchnetwork.org </a:t>
                      </a:r>
                    </a:p>
                    <a:p>
                      <a:pPr algn="ctr"/>
                      <a:endParaRPr lang="en-US" sz="16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lvl="0" indent="0" algn="ctr">
                        <a:buNone/>
                      </a:pPr>
                      <a:r>
                        <a:rPr lang="en-US" sz="1600" b="0" i="0" u="none" strike="noStrike" noProof="0" dirty="0">
                          <a:solidFill>
                            <a:schemeClr val="tx1">
                              <a:lumMod val="95000"/>
                              <a:lumOff val="5000"/>
                            </a:schemeClr>
                          </a:solidFill>
                          <a:latin typeface="Calibri"/>
                        </a:rPr>
                        <a:t>Amy Efurd</a:t>
                      </a:r>
                      <a:endParaRPr lang="en-US" sz="1600" b="0" i="0" u="none" strike="noStrike" noProof="0" dirty="0">
                        <a:latin typeface="Calibri"/>
                      </a:endParaRPr>
                    </a:p>
                    <a:p>
                      <a:pPr marL="0" marR="0" lvl="0" indent="0" algn="ctr">
                        <a:lnSpc>
                          <a:spcPct val="100000"/>
                        </a:lnSpc>
                        <a:spcBef>
                          <a:spcPts val="0"/>
                        </a:spcBef>
                        <a:spcAft>
                          <a:spcPts val="0"/>
                        </a:spcAft>
                        <a:buNone/>
                      </a:pPr>
                      <a:r>
                        <a:rPr lang="en-US" sz="1600" b="0" i="0" u="none" strike="noStrike" noProof="0" dirty="0">
                          <a:solidFill>
                            <a:schemeClr val="tx1">
                              <a:lumMod val="95000"/>
                              <a:lumOff val="5000"/>
                            </a:schemeClr>
                          </a:solidFill>
                          <a:latin typeface="Calibri"/>
                        </a:rPr>
                        <a:t>Medicaid Care Coordinator</a:t>
                      </a:r>
                      <a:endParaRPr lang="en-US" sz="1600" b="0" i="0" u="none" strike="noStrike" noProof="0" dirty="0">
                        <a:latin typeface="Calibri"/>
                      </a:endParaRPr>
                    </a:p>
                    <a:p>
                      <a:pPr marL="0" marR="0" lvl="0" indent="0" algn="ctr">
                        <a:lnSpc>
                          <a:spcPct val="100000"/>
                        </a:lnSpc>
                        <a:spcBef>
                          <a:spcPts val="0"/>
                        </a:spcBef>
                        <a:spcAft>
                          <a:spcPts val="0"/>
                        </a:spcAft>
                        <a:buNone/>
                      </a:pPr>
                      <a:r>
                        <a:rPr lang="en-US" sz="1600" b="0" i="0" u="none" strike="noStrike" noProof="0" dirty="0">
                          <a:solidFill>
                            <a:schemeClr val="tx1">
                              <a:lumMod val="95000"/>
                              <a:lumOff val="5000"/>
                            </a:schemeClr>
                          </a:solidFill>
                          <a:latin typeface="Calibri"/>
                        </a:rPr>
                        <a:t>Non-Medicaid Wrap Around </a:t>
                      </a:r>
                      <a:endParaRPr lang="en-US" sz="1600" b="0" i="0" u="none" strike="noStrike" noProof="0" dirty="0">
                        <a:latin typeface="Calibri"/>
                      </a:endParaRPr>
                    </a:p>
                    <a:p>
                      <a:pPr marL="0" marR="0" lvl="0" indent="0" algn="ctr">
                        <a:lnSpc>
                          <a:spcPct val="100000"/>
                        </a:lnSpc>
                        <a:spcBef>
                          <a:spcPts val="0"/>
                        </a:spcBef>
                        <a:spcAft>
                          <a:spcPts val="0"/>
                        </a:spcAft>
                        <a:buNone/>
                      </a:pPr>
                      <a:r>
                        <a:rPr lang="en-US" sz="1600" b="0" i="0" u="none" strike="noStrike" noProof="0" dirty="0">
                          <a:solidFill>
                            <a:schemeClr val="tx1">
                              <a:lumMod val="95000"/>
                              <a:lumOff val="5000"/>
                            </a:schemeClr>
                          </a:solidFill>
                          <a:latin typeface="Calibri"/>
                        </a:rPr>
                        <a:t>West End</a:t>
                      </a:r>
                      <a:endParaRPr lang="en-US" sz="1600" b="0" i="0" u="none" strike="noStrike" noProof="0" dirty="0">
                        <a:latin typeface="Calibri"/>
                      </a:endParaRPr>
                    </a:p>
                    <a:p>
                      <a:pPr marL="0" marR="0" lvl="0" indent="0" algn="ctr">
                        <a:lnSpc>
                          <a:spcPct val="100000"/>
                        </a:lnSpc>
                        <a:spcBef>
                          <a:spcPts val="0"/>
                        </a:spcBef>
                        <a:spcAft>
                          <a:spcPts val="0"/>
                        </a:spcAft>
                        <a:buNone/>
                      </a:pPr>
                      <a:r>
                        <a:rPr lang="en-US" sz="1600" b="0" i="0" u="none" strike="noStrike" noProof="0" dirty="0">
                          <a:solidFill>
                            <a:schemeClr val="tx1">
                              <a:lumMod val="95000"/>
                              <a:lumOff val="5000"/>
                            </a:schemeClr>
                          </a:solidFill>
                          <a:latin typeface="Calibri"/>
                        </a:rPr>
                        <a:t>970-765-8336</a:t>
                      </a:r>
                      <a:endParaRPr lang="en-US" sz="1600" b="0" i="0" u="none" strike="noStrike" noProof="0" dirty="0">
                        <a:latin typeface="Calibri"/>
                      </a:endParaRPr>
                    </a:p>
                    <a:p>
                      <a:pPr marL="0" marR="0" lvl="0" indent="0" algn="ctr">
                        <a:lnSpc>
                          <a:spcPct val="100000"/>
                        </a:lnSpc>
                        <a:spcBef>
                          <a:spcPts val="0"/>
                        </a:spcBef>
                        <a:spcAft>
                          <a:spcPts val="0"/>
                        </a:spcAft>
                        <a:buNone/>
                      </a:pPr>
                      <a:r>
                        <a:rPr lang="en-US" sz="1600" b="0" i="0" u="none" strike="noStrike" noProof="0" dirty="0">
                          <a:latin typeface="Calibri"/>
                          <a:hlinkClick r:id="rId2"/>
                        </a:rPr>
                        <a:t>cc-we@tchnetwork.org</a:t>
                      </a:r>
                      <a:endParaRPr lang="en-US" dirty="0"/>
                    </a:p>
                  </a:txBody>
                  <a:tcPr>
                    <a:lnL w="12700">
                      <a:solidFill>
                        <a:schemeClr val="tx1"/>
                      </a:solidFill>
                    </a:lnL>
                    <a:lnR w="12700">
                      <a:solidFill>
                        <a:schemeClr val="tx1"/>
                      </a:solidFill>
                    </a:lnR>
                    <a:lnTlToBr w="12700" cmpd="sng">
                      <a:noFill/>
                      <a:prstDash val="solid"/>
                    </a:lnTlToBr>
                    <a:lnBlToTr w="12700" cmpd="sng">
                      <a:noFill/>
                      <a:prstDash val="solid"/>
                    </a:lnBlToTr>
                    <a:noFill/>
                  </a:tcPr>
                </a:tc>
                <a:tc>
                  <a:txBody>
                    <a:bodyPr/>
                    <a:lstStyle/>
                    <a:p>
                      <a:pPr marL="0" lvl="0" indent="0" algn="ctr">
                        <a:buNone/>
                      </a:pPr>
                      <a:r>
                        <a:rPr lang="en-US" sz="1600" b="0" i="0" u="none" strike="noStrike" noProof="0" dirty="0">
                          <a:solidFill>
                            <a:schemeClr val="tx1">
                              <a:lumMod val="95000"/>
                              <a:lumOff val="5000"/>
                            </a:schemeClr>
                          </a:solidFill>
                          <a:latin typeface="Calibri"/>
                        </a:rPr>
                        <a:t>Mary Burt</a:t>
                      </a:r>
                      <a:endParaRPr lang="en-US" sz="1600" b="1" i="0" u="none" strike="noStrike" noProof="0" dirty="0"/>
                    </a:p>
                    <a:p>
                      <a:pPr marL="0" marR="0" lvl="0" indent="0" algn="ctr">
                        <a:lnSpc>
                          <a:spcPct val="100000"/>
                        </a:lnSpc>
                        <a:spcBef>
                          <a:spcPts val="0"/>
                        </a:spcBef>
                        <a:spcAft>
                          <a:spcPts val="0"/>
                        </a:spcAft>
                        <a:buNone/>
                      </a:pPr>
                      <a:r>
                        <a:rPr lang="en-US" sz="1600" b="0" i="0" u="none" strike="noStrike" noProof="0" dirty="0">
                          <a:solidFill>
                            <a:schemeClr val="tx1">
                              <a:lumMod val="95000"/>
                              <a:lumOff val="5000"/>
                            </a:schemeClr>
                          </a:solidFill>
                          <a:latin typeface="Calibri"/>
                        </a:rPr>
                        <a:t>Regional Health Connector</a:t>
                      </a:r>
                      <a:endParaRPr lang="en-US" sz="1600" b="1" i="0" u="none" strike="noStrike" noProof="0" dirty="0"/>
                    </a:p>
                    <a:p>
                      <a:pPr lvl="0" algn="ctr">
                        <a:buNone/>
                      </a:pPr>
                      <a:r>
                        <a:rPr lang="en-US" sz="1600" b="0" i="0" u="none" strike="noStrike" noProof="0" dirty="0">
                          <a:solidFill>
                            <a:schemeClr val="tx1"/>
                          </a:solidFill>
                          <a:latin typeface="Calibri"/>
                        </a:rPr>
                        <a:t>Gunnison, Hinsdale, Montrose, Delta, Ouray &amp; </a:t>
                      </a:r>
                      <a:endParaRPr lang="en-US" sz="1600" b="1" i="0" u="none" strike="noStrike" noProof="0" dirty="0"/>
                    </a:p>
                    <a:p>
                      <a:pPr lvl="0" algn="ctr">
                        <a:buNone/>
                      </a:pPr>
                      <a:r>
                        <a:rPr lang="en-US" sz="1600" b="0" i="0" u="none" strike="noStrike" noProof="0" dirty="0">
                          <a:solidFill>
                            <a:schemeClr val="tx1"/>
                          </a:solidFill>
                          <a:latin typeface="Calibri"/>
                        </a:rPr>
                        <a:t>San Miguel Counties</a:t>
                      </a:r>
                      <a:endParaRPr lang="en-US" sz="1600" b="1" i="0" u="none" strike="noStrike" noProof="0" dirty="0"/>
                    </a:p>
                    <a:p>
                      <a:pPr marL="0" marR="0" lvl="0" indent="0" algn="ctr">
                        <a:lnSpc>
                          <a:spcPct val="100000"/>
                        </a:lnSpc>
                        <a:spcBef>
                          <a:spcPts val="0"/>
                        </a:spcBef>
                        <a:spcAft>
                          <a:spcPts val="0"/>
                        </a:spcAft>
                        <a:buNone/>
                      </a:pPr>
                      <a:r>
                        <a:rPr lang="en-US" sz="1600" b="0" i="0" u="none" strike="noStrike" noProof="0" dirty="0">
                          <a:solidFill>
                            <a:schemeClr val="tx1">
                              <a:lumMod val="95000"/>
                              <a:lumOff val="5000"/>
                            </a:schemeClr>
                          </a:solidFill>
                          <a:latin typeface="Calibri"/>
                        </a:rPr>
                        <a:t>970.729.8373</a:t>
                      </a:r>
                      <a:endParaRPr lang="en-US" sz="1600" b="1" i="0" u="none" strike="noStrike" noProof="0" dirty="0"/>
                    </a:p>
                    <a:p>
                      <a:pPr marL="0" marR="0" lvl="0" indent="0" algn="ctr">
                        <a:lnSpc>
                          <a:spcPct val="100000"/>
                        </a:lnSpc>
                        <a:spcBef>
                          <a:spcPts val="0"/>
                        </a:spcBef>
                        <a:spcAft>
                          <a:spcPts val="0"/>
                        </a:spcAft>
                        <a:buNone/>
                      </a:pPr>
                      <a:r>
                        <a:rPr lang="en-US" sz="1600" b="0" i="0" u="none" strike="noStrike" noProof="0" dirty="0">
                          <a:latin typeface="Calibri"/>
                          <a:hlinkClick r:id="rId3"/>
                        </a:rPr>
                        <a:t>rhc@tchnetwork.org</a:t>
                      </a: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4211018452"/>
                  </a:ext>
                </a:extLst>
              </a:tr>
            </a:tbl>
          </a:graphicData>
        </a:graphic>
      </p:graphicFrame>
      <p:sp>
        <p:nvSpPr>
          <p:cNvPr id="6" name="Title 1">
            <a:extLst>
              <a:ext uri="{FF2B5EF4-FFF2-40B4-BE49-F238E27FC236}">
                <a16:creationId xmlns:a16="http://schemas.microsoft.com/office/drawing/2014/main" id="{203E8CA5-C37D-4720-BB31-201C6BAD60CC}"/>
              </a:ext>
            </a:extLst>
          </p:cNvPr>
          <p:cNvSpPr>
            <a:spLocks noGrp="1"/>
          </p:cNvSpPr>
          <p:nvPr>
            <p:ph type="title"/>
          </p:nvPr>
        </p:nvSpPr>
        <p:spPr>
          <a:xfrm>
            <a:off x="562524" y="198881"/>
            <a:ext cx="11463824" cy="696036"/>
          </a:xfrm>
        </p:spPr>
        <p:txBody>
          <a:bodyPr>
            <a:normAutofit/>
          </a:bodyPr>
          <a:lstStyle/>
          <a:p>
            <a:pPr algn="ctr"/>
            <a:r>
              <a:rPr lang="en-US" sz="2800" b="1">
                <a:latin typeface="Times New Roman" panose="02020603050405020304" pitchFamily="18" charset="0"/>
                <a:cs typeface="Times New Roman" panose="02020603050405020304" pitchFamily="18" charset="0"/>
              </a:rPr>
              <a:t>Tri-County Health Network Team </a:t>
            </a:r>
          </a:p>
        </p:txBody>
      </p:sp>
      <p:sp>
        <p:nvSpPr>
          <p:cNvPr id="7" name="Title 1">
            <a:extLst>
              <a:ext uri="{FF2B5EF4-FFF2-40B4-BE49-F238E27FC236}">
                <a16:creationId xmlns:a16="http://schemas.microsoft.com/office/drawing/2014/main" id="{72C12D67-3F5E-4DCE-8398-8F2995B239EC}"/>
              </a:ext>
            </a:extLst>
          </p:cNvPr>
          <p:cNvSpPr txBox="1">
            <a:spLocks/>
          </p:cNvSpPr>
          <p:nvPr/>
        </p:nvSpPr>
        <p:spPr>
          <a:xfrm>
            <a:off x="2775929" y="4307395"/>
            <a:ext cx="2670241" cy="69603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Times New Roman"/>
                <a:cs typeface="Times New Roman"/>
              </a:rPr>
              <a:t>Regional Care Coordinators  </a:t>
            </a:r>
            <a:endParaRPr lang="en-US" sz="2400" b="1"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0B5503EE-577A-429D-BEA7-301838B36905}"/>
              </a:ext>
            </a:extLst>
          </p:cNvPr>
          <p:cNvGraphicFramePr>
            <a:graphicFrameLocks noGrp="1"/>
          </p:cNvGraphicFramePr>
          <p:nvPr/>
        </p:nvGraphicFramePr>
        <p:xfrm>
          <a:off x="-1619250" y="-742950"/>
          <a:ext cx="1721277" cy="1989320"/>
        </p:xfrm>
        <a:graphic>
          <a:graphicData uri="http://schemas.openxmlformats.org/drawingml/2006/table">
            <a:tbl>
              <a:tblPr firstRow="1" bandRow="1">
                <a:tableStyleId>{5C22544A-7EE6-4342-B048-85BDC9FD1C3A}</a:tableStyleId>
              </a:tblPr>
              <a:tblGrid>
                <a:gridCol w="1721277">
                  <a:extLst>
                    <a:ext uri="{9D8B030D-6E8A-4147-A177-3AD203B41FA5}">
                      <a16:colId xmlns:a16="http://schemas.microsoft.com/office/drawing/2014/main" val="1000210746"/>
                    </a:ext>
                  </a:extLst>
                </a:gridCol>
              </a:tblGrid>
              <a:tr h="1989320">
                <a:tc>
                  <a:txBody>
                    <a:bodyPr/>
                    <a:lstStyle/>
                    <a:p>
                      <a:pPr lvl="0" algn="ctr">
                        <a:buNone/>
                      </a:pPr>
                      <a:endParaRPr lang="en-US" sz="1600" b="0" i="0" u="none" strike="noStrike" noProof="0">
                        <a:solidFill>
                          <a:schemeClr val="tx1">
                            <a:lumMod val="95000"/>
                            <a:lumOff val="5000"/>
                          </a:schemeClr>
                        </a:solidFill>
                      </a:endParaRPr>
                    </a:p>
                    <a:p>
                      <a:pPr marL="0" marR="0" lvl="0" indent="0" algn="ctr">
                        <a:lnSpc>
                          <a:spcPct val="100000"/>
                        </a:lnSpc>
                        <a:spcBef>
                          <a:spcPts val="0"/>
                        </a:spcBef>
                        <a:spcAft>
                          <a:spcPts val="0"/>
                        </a:spcAft>
                        <a:buNone/>
                      </a:pPr>
                      <a:endParaRPr lang="en-US" sz="1600" b="0" i="0" u="none" strike="noStrike" noProof="0"/>
                    </a:p>
                    <a:p>
                      <a:pPr marL="0" lvl="0" indent="0" algn="ctr">
                        <a:buNone/>
                      </a:pPr>
                      <a:endParaRPr lang="en-US" sz="1600" b="0" i="0" u="none" strike="noStrike" noProof="0">
                        <a:solidFill>
                          <a:schemeClr val="tx1"/>
                        </a:solidFill>
                        <a:latin typeface="Times New Roman"/>
                      </a:endParaRPr>
                    </a:p>
                    <a:p>
                      <a:pPr marL="0" lvl="0" indent="0" algn="ctr">
                        <a:buNone/>
                      </a:pPr>
                      <a:endParaRPr lang="en-US"/>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11018452"/>
                  </a:ext>
                </a:extLst>
              </a:tr>
            </a:tbl>
          </a:graphicData>
        </a:graphic>
      </p:graphicFrame>
      <p:sp>
        <p:nvSpPr>
          <p:cNvPr id="3" name="Rectangle 2">
            <a:extLst>
              <a:ext uri="{FF2B5EF4-FFF2-40B4-BE49-F238E27FC236}">
                <a16:creationId xmlns:a16="http://schemas.microsoft.com/office/drawing/2014/main" id="{97B9E577-0C34-4691-9A53-43CEAD2A4249}"/>
              </a:ext>
            </a:extLst>
          </p:cNvPr>
          <p:cNvSpPr/>
          <p:nvPr/>
        </p:nvSpPr>
        <p:spPr>
          <a:xfrm>
            <a:off x="5992858" y="4307395"/>
            <a:ext cx="4888677" cy="861774"/>
          </a:xfrm>
          <a:prstGeom prst="rect">
            <a:avLst/>
          </a:prstGeom>
        </p:spPr>
        <p:txBody>
          <a:bodyPr wrap="square" lIns="91440" tIns="45720" rIns="91440" bIns="45720" anchor="t">
            <a:spAutoFit/>
          </a:bodyPr>
          <a:lstStyle/>
          <a:p>
            <a:pPr algn="ctr"/>
            <a:endParaRPr lang="en-US" sz="1600">
              <a:latin typeface="Calibri"/>
              <a:cs typeface="Times New Roman"/>
            </a:endParaRPr>
          </a:p>
          <a:p>
            <a:pPr algn="ctr"/>
            <a:endParaRPr lang="en-US" sz="1600">
              <a:latin typeface="Calibri"/>
              <a:cs typeface="Times New Roman"/>
            </a:endParaRPr>
          </a:p>
          <a:p>
            <a:pPr algn="ctr"/>
            <a:endParaRPr lang="en-US">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939E471-7C3E-4A6F-991F-03E300007B86}"/>
              </a:ext>
            </a:extLst>
          </p:cNvPr>
          <p:cNvSpPr txBox="1"/>
          <p:nvPr/>
        </p:nvSpPr>
        <p:spPr>
          <a:xfrm>
            <a:off x="6096000" y="5966902"/>
            <a:ext cx="5133696" cy="369332"/>
          </a:xfrm>
          <a:prstGeom prst="rect">
            <a:avLst/>
          </a:prstGeom>
          <a:noFill/>
        </p:spPr>
        <p:txBody>
          <a:bodyPr wrap="square">
            <a:spAutoFit/>
          </a:bodyPr>
          <a:lstStyle/>
          <a:p>
            <a:r>
              <a:rPr lang="en-US" sz="1800" dirty="0">
                <a:solidFill>
                  <a:srgbClr val="201F1E"/>
                </a:solidFill>
                <a:effectLst/>
                <a:latin typeface="Calibri" panose="020F0502020204030204" pitchFamily="34" charset="0"/>
                <a:ea typeface="Calibri" panose="020F0502020204030204" pitchFamily="34" charset="0"/>
              </a:rPr>
              <a:t>We fight for diversity, equity, and inclusion</a:t>
            </a:r>
            <a:endParaRPr lang="en-US" dirty="0"/>
          </a:p>
        </p:txBody>
      </p:sp>
      <p:graphicFrame>
        <p:nvGraphicFramePr>
          <p:cNvPr id="11" name="Table 10">
            <a:extLst>
              <a:ext uri="{FF2B5EF4-FFF2-40B4-BE49-F238E27FC236}">
                <a16:creationId xmlns:a16="http://schemas.microsoft.com/office/drawing/2014/main" id="{9E85C2E6-923F-4003-8DDD-DF1227D62FEA}"/>
              </a:ext>
            </a:extLst>
          </p:cNvPr>
          <p:cNvGraphicFramePr>
            <a:graphicFrameLocks noGrp="1"/>
          </p:cNvGraphicFramePr>
          <p:nvPr>
            <p:extLst>
              <p:ext uri="{D42A27DB-BD31-4B8C-83A1-F6EECF244321}">
                <p14:modId xmlns:p14="http://schemas.microsoft.com/office/powerpoint/2010/main" val="778007099"/>
              </p:ext>
            </p:extLst>
          </p:nvPr>
        </p:nvGraphicFramePr>
        <p:xfrm>
          <a:off x="627745" y="3512413"/>
          <a:ext cx="9473186" cy="2286000"/>
        </p:xfrm>
        <a:graphic>
          <a:graphicData uri="http://schemas.openxmlformats.org/drawingml/2006/table">
            <a:tbl>
              <a:tblPr firstRow="1" bandRow="1">
                <a:tableStyleId>{5C22544A-7EE6-4342-B048-85BDC9FD1C3A}</a:tableStyleId>
              </a:tblPr>
              <a:tblGrid>
                <a:gridCol w="2110761">
                  <a:extLst>
                    <a:ext uri="{9D8B030D-6E8A-4147-A177-3AD203B41FA5}">
                      <a16:colId xmlns:a16="http://schemas.microsoft.com/office/drawing/2014/main" val="1000210746"/>
                    </a:ext>
                  </a:extLst>
                </a:gridCol>
                <a:gridCol w="2329792">
                  <a:extLst>
                    <a:ext uri="{9D8B030D-6E8A-4147-A177-3AD203B41FA5}">
                      <a16:colId xmlns:a16="http://schemas.microsoft.com/office/drawing/2014/main" val="3882587201"/>
                    </a:ext>
                  </a:extLst>
                </a:gridCol>
                <a:gridCol w="2808255">
                  <a:extLst>
                    <a:ext uri="{9D8B030D-6E8A-4147-A177-3AD203B41FA5}">
                      <a16:colId xmlns:a16="http://schemas.microsoft.com/office/drawing/2014/main" val="743304557"/>
                    </a:ext>
                  </a:extLst>
                </a:gridCol>
                <a:gridCol w="2224378">
                  <a:extLst>
                    <a:ext uri="{9D8B030D-6E8A-4147-A177-3AD203B41FA5}">
                      <a16:colId xmlns:a16="http://schemas.microsoft.com/office/drawing/2014/main" val="3071346156"/>
                    </a:ext>
                  </a:extLst>
                </a:gridCol>
              </a:tblGrid>
              <a:tr h="2193301">
                <a:tc>
                  <a:txBody>
                    <a:bodyPr/>
                    <a:lstStyle/>
                    <a:p>
                      <a:pPr marL="0" marR="0" lvl="0" indent="0" algn="ctr">
                        <a:lnSpc>
                          <a:spcPct val="100000"/>
                        </a:lnSpc>
                        <a:spcBef>
                          <a:spcPts val="0"/>
                        </a:spcBef>
                        <a:spcAft>
                          <a:spcPts val="0"/>
                        </a:spcAft>
                        <a:buNone/>
                      </a:pPr>
                      <a:endParaRPr lang="en-US" sz="1600" b="0" i="0" u="none" strike="noStrike" noProof="0" dirty="0"/>
                    </a:p>
                    <a:p>
                      <a:pPr marL="0" marR="0" lvl="0" indent="0" algn="ctr">
                        <a:lnSpc>
                          <a:spcPct val="100000"/>
                        </a:lnSpc>
                        <a:spcBef>
                          <a:spcPts val="0"/>
                        </a:spcBef>
                        <a:spcAft>
                          <a:spcPts val="0"/>
                        </a:spcAft>
                        <a:buNone/>
                      </a:pPr>
                      <a:endParaRPr lang="en-US" sz="1600" b="0" i="0" u="none" strike="noStrike" noProof="0" dirty="0"/>
                    </a:p>
                    <a:p>
                      <a:pPr marL="0" marR="0" lvl="0" indent="0" algn="ctr">
                        <a:lnSpc>
                          <a:spcPct val="100000"/>
                        </a:lnSpc>
                        <a:spcBef>
                          <a:spcPts val="0"/>
                        </a:spcBef>
                        <a:spcAft>
                          <a:spcPts val="0"/>
                        </a:spcAft>
                        <a:buNone/>
                      </a:pPr>
                      <a:endParaRPr lang="en-US" sz="1600" b="0" i="0" u="none" strike="noStrike" noProof="0" dirty="0"/>
                    </a:p>
                    <a:p>
                      <a:pPr marL="0" marR="0" lvl="0" indent="0" algn="ctr">
                        <a:lnSpc>
                          <a:spcPct val="100000"/>
                        </a:lnSpc>
                        <a:spcBef>
                          <a:spcPts val="0"/>
                        </a:spcBef>
                        <a:spcAft>
                          <a:spcPts val="0"/>
                        </a:spcAft>
                        <a:buNone/>
                      </a:pPr>
                      <a:r>
                        <a:rPr lang="en-US" sz="1600" b="0" i="0" u="none" strike="noStrike" noProof="0" dirty="0">
                          <a:solidFill>
                            <a:schemeClr val="tx1"/>
                          </a:solidFill>
                        </a:rPr>
                        <a:t>Rocky Mountain Health Plans Care Coordination Line 888.282.8801</a:t>
                      </a:r>
                      <a:endParaRPr lang="en-US" sz="1600" b="0" i="0" u="none" strike="noStrike" noProof="0" dirty="0"/>
                    </a:p>
                    <a:p>
                      <a:pPr lvl="0" algn="ctr">
                        <a:buNone/>
                      </a:pPr>
                      <a:endParaRPr lang="en-US" sz="1600" b="0" i="0" u="none" strike="noStrike" noProof="0" dirty="0"/>
                    </a:p>
                    <a:p>
                      <a:pPr marL="0" marR="0" lvl="0" indent="0" algn="ctr">
                        <a:lnSpc>
                          <a:spcPct val="100000"/>
                        </a:lnSpc>
                        <a:spcBef>
                          <a:spcPts val="0"/>
                        </a:spcBef>
                        <a:spcAft>
                          <a:spcPts val="0"/>
                        </a:spcAft>
                        <a:buNone/>
                      </a:pPr>
                      <a:endParaRPr lang="en-US" sz="1600" b="0" i="0" u="none" strike="noStrike" noProof="0" dirty="0">
                        <a:solidFill>
                          <a:schemeClr val="tx1">
                            <a:lumMod val="95000"/>
                            <a:lumOff val="5000"/>
                          </a:schemeClr>
                        </a:solidFill>
                        <a:latin typeface="+mn-lt"/>
                      </a:endParaRPr>
                    </a:p>
                  </a:txBody>
                  <a:tcPr>
                    <a:lnR w="12700" cap="flat" cmpd="sng" algn="ctr">
                      <a:solidFill>
                        <a:schemeClr val="tx1"/>
                      </a:solidFill>
                      <a:prstDash val="solid"/>
                      <a:round/>
                      <a:headEnd type="none" w="med" len="med"/>
                      <a:tailEnd type="none" w="med" len="med"/>
                    </a:lnR>
                    <a:noFill/>
                  </a:tcPr>
                </a:tc>
                <a:tc>
                  <a:txBody>
                    <a:bodyPr/>
                    <a:lstStyle/>
                    <a:p>
                      <a:pPr marL="0" marR="0" lvl="0" indent="0" algn="ctr" rtl="0" eaLnBrk="1" fontAlgn="auto" latinLnBrk="0" hangingPunct="1">
                        <a:lnSpc>
                          <a:spcPct val="100000"/>
                        </a:lnSpc>
                        <a:spcBef>
                          <a:spcPts val="0"/>
                        </a:spcBef>
                        <a:spcAft>
                          <a:spcPts val="0"/>
                        </a:spcAft>
                        <a:buClrTx/>
                        <a:buSzTx/>
                        <a:buFontTx/>
                        <a:buNone/>
                      </a:pPr>
                      <a:endParaRPr lang="en-US" sz="16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lvl="0" algn="ctr">
                        <a:buNone/>
                      </a:pPr>
                      <a:endParaRPr lang="en-US" sz="1600" b="0" i="0" u="none" strike="noStrike" noProof="0" dirty="0">
                        <a:solidFill>
                          <a:schemeClr val="tx1"/>
                        </a:solidFill>
                        <a:latin typeface="Calibri"/>
                      </a:endParaRPr>
                    </a:p>
                    <a:p>
                      <a:pPr lvl="0" algn="ctr">
                        <a:buNone/>
                      </a:pPr>
                      <a:r>
                        <a:rPr lang="en-US" sz="1600" b="0" i="0" u="none" strike="noStrike" noProof="0" dirty="0">
                          <a:solidFill>
                            <a:schemeClr val="tx1"/>
                          </a:solidFill>
                          <a:latin typeface="Calibri"/>
                        </a:rPr>
                        <a:t>Shelley Tucker</a:t>
                      </a:r>
                      <a:endParaRPr lang="en-US" sz="1600" b="1" i="0" u="none" strike="noStrike" noProof="0" dirty="0"/>
                    </a:p>
                    <a:p>
                      <a:pPr lvl="0" algn="ctr">
                        <a:buNone/>
                      </a:pPr>
                      <a:r>
                        <a:rPr lang="en-US" sz="1600" b="0" i="0" u="none" strike="noStrike" noProof="0" dirty="0">
                          <a:solidFill>
                            <a:schemeClr val="tx1"/>
                          </a:solidFill>
                          <a:latin typeface="Calibri"/>
                        </a:rPr>
                        <a:t>Care Coordinator </a:t>
                      </a:r>
                      <a:endParaRPr lang="en-US" sz="1600" b="1" i="0" u="none" strike="noStrike" noProof="0" dirty="0"/>
                    </a:p>
                    <a:p>
                      <a:pPr lvl="0" algn="ctr">
                        <a:buNone/>
                      </a:pPr>
                      <a:r>
                        <a:rPr lang="en-US" sz="1600" b="0" i="0" u="none" strike="noStrike" noProof="0" dirty="0">
                          <a:solidFill>
                            <a:schemeClr val="tx1"/>
                          </a:solidFill>
                          <a:latin typeface="Calibri"/>
                        </a:rPr>
                        <a:t>Gunnison </a:t>
                      </a:r>
                      <a:endParaRPr lang="en-US" sz="1600" b="1" i="0" u="none" strike="noStrike" noProof="0" dirty="0"/>
                    </a:p>
                    <a:p>
                      <a:pPr lvl="0" algn="ctr">
                        <a:buNone/>
                      </a:pPr>
                      <a:r>
                        <a:rPr lang="en-US" sz="1600" b="0" i="0" u="none" strike="noStrike" noProof="0" dirty="0">
                          <a:solidFill>
                            <a:schemeClr val="tx1"/>
                          </a:solidFill>
                          <a:latin typeface="Calibri"/>
                        </a:rPr>
                        <a:t>970.641.7922</a:t>
                      </a:r>
                      <a:endParaRPr lang="en-US" sz="1600" b="1" i="0" u="none" strike="noStrike" noProof="0" dirty="0"/>
                    </a:p>
                    <a:p>
                      <a:pPr marL="0" lvl="0" indent="0" algn="ctr">
                        <a:buNone/>
                      </a:pPr>
                      <a:r>
                        <a:rPr lang="en-US" sz="1600" b="0" i="0" u="none" strike="noStrike" noProof="0" dirty="0">
                          <a:solidFill>
                            <a:schemeClr val="tx1"/>
                          </a:solidFill>
                          <a:latin typeface="Calibri"/>
                          <a:hlinkClick r:id="rId4"/>
                        </a:rPr>
                        <a:t>Shelley.Tucker@state.co.us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lvl="0" algn="ctr">
                        <a:buNone/>
                      </a:pPr>
                      <a:endParaRPr lang="en-US" sz="1600" b="0" i="0" u="none" strike="noStrike" noProof="0" dirty="0">
                        <a:solidFill>
                          <a:schemeClr val="tx1">
                            <a:lumMod val="95000"/>
                            <a:lumOff val="5000"/>
                          </a:schemeClr>
                        </a:solidFill>
                        <a:latin typeface="+mn-lt"/>
                      </a:endParaRPr>
                    </a:p>
                    <a:p>
                      <a:pPr lvl="0" algn="ctr">
                        <a:buNone/>
                      </a:pPr>
                      <a:r>
                        <a:rPr lang="en-US" sz="1600" b="0" i="0" u="none" strike="noStrike" noProof="0" dirty="0">
                          <a:solidFill>
                            <a:schemeClr val="tx1">
                              <a:lumMod val="95000"/>
                              <a:lumOff val="5000"/>
                            </a:schemeClr>
                          </a:solidFill>
                          <a:latin typeface="+mn-lt"/>
                        </a:rPr>
                        <a:t>Jamie Hughes </a:t>
                      </a:r>
                      <a:endParaRPr lang="en-US" sz="1600" dirty="0">
                        <a:solidFill>
                          <a:schemeClr val="tx1">
                            <a:lumMod val="95000"/>
                            <a:lumOff val="5000"/>
                          </a:schemeClr>
                        </a:solidFill>
                        <a:latin typeface="+mn-lt"/>
                      </a:endParaRPr>
                    </a:p>
                    <a:p>
                      <a:pPr lvl="0" algn="ctr">
                        <a:buNone/>
                      </a:pPr>
                      <a:r>
                        <a:rPr lang="en-US" sz="1600" b="0" i="0" u="none" strike="noStrike" noProof="0" dirty="0">
                          <a:solidFill>
                            <a:schemeClr val="tx1"/>
                          </a:solidFill>
                          <a:latin typeface="+mn-lt"/>
                        </a:rPr>
                        <a:t>Care Coordinator </a:t>
                      </a:r>
                      <a:endParaRPr lang="en-US" sz="1600" b="1" i="0" u="none" strike="noStrike" noProof="0" dirty="0">
                        <a:latin typeface="+mn-lt"/>
                      </a:endParaRPr>
                    </a:p>
                    <a:p>
                      <a:pPr lvl="0" algn="ctr">
                        <a:buNone/>
                      </a:pPr>
                      <a:r>
                        <a:rPr lang="en-US" sz="1600" b="0" i="0" u="none" strike="noStrike" noProof="0" dirty="0">
                          <a:solidFill>
                            <a:schemeClr val="tx1"/>
                          </a:solidFill>
                          <a:latin typeface="+mn-lt"/>
                        </a:rPr>
                        <a:t>Delta</a:t>
                      </a:r>
                      <a:endParaRPr lang="en-US" sz="1600" b="1" i="0" u="none" strike="noStrike" noProof="0" dirty="0">
                        <a:latin typeface="+mn-lt"/>
                      </a:endParaRPr>
                    </a:p>
                    <a:p>
                      <a:pPr algn="ctr"/>
                      <a:r>
                        <a:rPr lang="en-US" sz="1600" b="0" i="1" kern="1200" dirty="0">
                          <a:solidFill>
                            <a:schemeClr val="tx1"/>
                          </a:solidFill>
                          <a:effectLst/>
                          <a:latin typeface="+mn-lt"/>
                          <a:ea typeface="+mn-ea"/>
                          <a:cs typeface="+mn-cs"/>
                        </a:rPr>
                        <a:t>970.787.5852</a:t>
                      </a:r>
                      <a:endParaRPr lang="en-US" sz="1600" b="0" i="0" kern="1200" dirty="0">
                        <a:solidFill>
                          <a:schemeClr val="tx1"/>
                        </a:solidFill>
                        <a:effectLst/>
                        <a:latin typeface="+mn-lt"/>
                        <a:ea typeface="+mn-ea"/>
                        <a:cs typeface="+mn-cs"/>
                      </a:endParaRPr>
                    </a:p>
                    <a:p>
                      <a:pPr algn="ctr"/>
                      <a:r>
                        <a:rPr lang="en-US" sz="1600" b="0" i="1" u="sng" kern="1200" dirty="0">
                          <a:solidFill>
                            <a:schemeClr val="lt1"/>
                          </a:solidFill>
                          <a:effectLst/>
                          <a:latin typeface="+mn-lt"/>
                          <a:ea typeface="+mn-ea"/>
                          <a:cs typeface="+mn-cs"/>
                          <a:hlinkClick r:id="rId5"/>
                        </a:rPr>
                        <a:t>Jamie.Hughes@rmhp.org</a:t>
                      </a:r>
                      <a:endParaRPr lang="en-US" sz="1600" b="0" i="0" kern="1200" dirty="0">
                        <a:solidFill>
                          <a:schemeClr val="lt1"/>
                        </a:solidFill>
                        <a:effectLst/>
                        <a:latin typeface="+mn-lt"/>
                        <a:ea typeface="+mn-ea"/>
                        <a:cs typeface="+mn-cs"/>
                      </a:endParaRPr>
                    </a:p>
                    <a:p>
                      <a:pPr lvl="0" algn="ctr">
                        <a:buNone/>
                      </a:pPr>
                      <a:endParaRPr lang="en-US" sz="1600" b="0" i="0" u="none" strike="noStrike" noProof="0" dirty="0">
                        <a:solidFill>
                          <a:schemeClr val="tx1"/>
                        </a:solidFill>
                        <a:latin typeface="Calibri"/>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4211018452"/>
                  </a:ext>
                </a:extLst>
              </a:tr>
            </a:tbl>
          </a:graphicData>
        </a:graphic>
      </p:graphicFrame>
    </p:spTree>
    <p:extLst>
      <p:ext uri="{BB962C8B-B14F-4D97-AF65-F5344CB8AC3E}">
        <p14:creationId xmlns:p14="http://schemas.microsoft.com/office/powerpoint/2010/main" val="921915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ogo, company name&#10;&#10;Description automatically generated">
            <a:extLst>
              <a:ext uri="{FF2B5EF4-FFF2-40B4-BE49-F238E27FC236}">
                <a16:creationId xmlns:a16="http://schemas.microsoft.com/office/drawing/2014/main" id="{3E50DCD8-C1F9-419E-9B84-6E541EDBF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093" y="785321"/>
            <a:ext cx="3071553" cy="1466009"/>
          </a:xfrm>
          <a:prstGeom prst="rect">
            <a:avLst/>
          </a:prstGeom>
        </p:spPr>
      </p:pic>
      <p:sp>
        <p:nvSpPr>
          <p:cNvPr id="9" name="TextBox 8">
            <a:extLst>
              <a:ext uri="{FF2B5EF4-FFF2-40B4-BE49-F238E27FC236}">
                <a16:creationId xmlns:a16="http://schemas.microsoft.com/office/drawing/2014/main" id="{6EAE124E-5083-422B-B96F-E95106D37775}"/>
              </a:ext>
            </a:extLst>
          </p:cNvPr>
          <p:cNvSpPr txBox="1"/>
          <p:nvPr/>
        </p:nvSpPr>
        <p:spPr>
          <a:xfrm>
            <a:off x="1231112" y="2676585"/>
            <a:ext cx="8604004" cy="2677656"/>
          </a:xfrm>
          <a:prstGeom prst="rect">
            <a:avLst/>
          </a:prstGeom>
          <a:noFill/>
        </p:spPr>
        <p:txBody>
          <a:bodyPr wrap="square" rtlCol="0">
            <a:spAutoFit/>
          </a:bodyPr>
          <a:lstStyle/>
          <a:p>
            <a:r>
              <a:rPr lang="en-US" sz="2000" i="0" u="none" strike="noStrike" baseline="0" dirty="0">
                <a:solidFill>
                  <a:srgbClr val="000000"/>
                </a:solidFill>
                <a:latin typeface="Calibri" panose="020F0502020204030204" pitchFamily="34" charset="0"/>
              </a:rPr>
              <a:t>Practice Transformation Support</a:t>
            </a:r>
            <a:br>
              <a:rPr lang="en-US" sz="2000" b="1" i="0" u="none" strike="noStrike" baseline="0" dirty="0">
                <a:solidFill>
                  <a:srgbClr val="000000"/>
                </a:solidFill>
                <a:latin typeface="Calibri" panose="020F0502020204030204" pitchFamily="34" charset="0"/>
              </a:rPr>
            </a:br>
            <a:r>
              <a:rPr lang="en-US" i="0" u="none" strike="noStrike" baseline="0" dirty="0">
                <a:solidFill>
                  <a:srgbClr val="000000"/>
                </a:solidFill>
                <a:latin typeface="+mj-lt"/>
              </a:rPr>
              <a:t>Provide practice transformation opportunities, and information on the Innovation Support Project to practices in the region.</a:t>
            </a:r>
          </a:p>
          <a:p>
            <a:pPr algn="ctr"/>
            <a:endParaRPr lang="en-US" sz="2000" i="0" u="none" strike="noStrike" baseline="0" dirty="0">
              <a:solidFill>
                <a:srgbClr val="000000"/>
              </a:solidFill>
              <a:latin typeface="Calibri" panose="020F0502020204030204" pitchFamily="34" charset="0"/>
            </a:endParaRPr>
          </a:p>
          <a:p>
            <a:r>
              <a:rPr lang="en-US" sz="2000" i="0" u="none" strike="noStrike" baseline="0" dirty="0">
                <a:solidFill>
                  <a:srgbClr val="000000"/>
                </a:solidFill>
                <a:latin typeface="Calibri" panose="020F0502020204030204" pitchFamily="34" charset="0"/>
              </a:rPr>
              <a:t>Virtual Collaborative Care Team Project </a:t>
            </a:r>
            <a:br>
              <a:rPr lang="en-US" sz="2000" b="0" i="0" u="none" strike="noStrike" baseline="0" dirty="0">
                <a:solidFill>
                  <a:srgbClr val="000000"/>
                </a:solidFill>
                <a:latin typeface="Calibri" panose="020F0502020204030204" pitchFamily="34" charset="0"/>
              </a:rPr>
            </a:br>
            <a:r>
              <a:rPr lang="en-US" dirty="0">
                <a:solidFill>
                  <a:srgbClr val="000000"/>
                </a:solidFill>
                <a:latin typeface="+mj-lt"/>
              </a:rPr>
              <a:t>I</a:t>
            </a:r>
            <a:r>
              <a:rPr lang="en-US" b="0" i="0" u="none" strike="noStrike" baseline="0" dirty="0">
                <a:solidFill>
                  <a:srgbClr val="000000"/>
                </a:solidFill>
                <a:latin typeface="+mj-lt"/>
              </a:rPr>
              <a:t>mprove collaboration between care navigators in our region. The platform will link clinical, behavioral and social service providers to ensure key resource and referral partners can seamlessly care for vulnerable populations.</a:t>
            </a:r>
            <a:br>
              <a:rPr lang="en-US" sz="2000" b="0" i="0" u="none" strike="noStrike" baseline="0" dirty="0">
                <a:solidFill>
                  <a:srgbClr val="000000"/>
                </a:solidFill>
                <a:latin typeface="Calibri" panose="020F0502020204030204" pitchFamily="34" charset="0"/>
              </a:rPr>
            </a:br>
            <a:endParaRPr lang="en-US" dirty="0"/>
          </a:p>
        </p:txBody>
      </p:sp>
      <p:sp>
        <p:nvSpPr>
          <p:cNvPr id="13" name="TextBox 12">
            <a:extLst>
              <a:ext uri="{FF2B5EF4-FFF2-40B4-BE49-F238E27FC236}">
                <a16:creationId xmlns:a16="http://schemas.microsoft.com/office/drawing/2014/main" id="{736CDBAD-B5D0-4EF0-B87C-B3D784C4D757}"/>
              </a:ext>
            </a:extLst>
          </p:cNvPr>
          <p:cNvSpPr txBox="1"/>
          <p:nvPr/>
        </p:nvSpPr>
        <p:spPr>
          <a:xfrm>
            <a:off x="3240245" y="2251330"/>
            <a:ext cx="4187248" cy="538609"/>
          </a:xfrm>
          <a:prstGeom prst="rect">
            <a:avLst/>
          </a:prstGeom>
          <a:noFill/>
        </p:spPr>
        <p:txBody>
          <a:bodyPr wrap="square" rtlCol="0">
            <a:spAutoFit/>
          </a:bodyPr>
          <a:lstStyle/>
          <a:p>
            <a:r>
              <a:rPr lang="en-US" sz="1100" i="1" dirty="0">
                <a:solidFill>
                  <a:srgbClr val="D05C12"/>
                </a:solidFill>
                <a:effectLst/>
                <a:latin typeface="+mj-lt"/>
                <a:ea typeface="Times New Roman" panose="02020603050405020304" pitchFamily="18" charset="0"/>
                <a:cs typeface="Calibri" panose="020F0502020204030204" pitchFamily="34" charset="0"/>
              </a:rPr>
              <a:t>Compassionately connecting people to health and well-being resources</a:t>
            </a:r>
            <a:endParaRPr lang="en-US" sz="1100" dirty="0">
              <a:effectLst/>
              <a:latin typeface="+mj-lt"/>
              <a:ea typeface="Calibri" panose="020F0502020204030204" pitchFamily="34" charset="0"/>
              <a:cs typeface="Times New Roman" panose="02020603050405020304" pitchFamily="18" charset="0"/>
            </a:endParaRPr>
          </a:p>
          <a:p>
            <a:endParaRPr lang="en-US" dirty="0"/>
          </a:p>
        </p:txBody>
      </p:sp>
      <p:sp>
        <p:nvSpPr>
          <p:cNvPr id="14" name="TextBox 13">
            <a:extLst>
              <a:ext uri="{FF2B5EF4-FFF2-40B4-BE49-F238E27FC236}">
                <a16:creationId xmlns:a16="http://schemas.microsoft.com/office/drawing/2014/main" id="{36907630-97B6-4799-ADF9-CE0E2979E881}"/>
              </a:ext>
            </a:extLst>
          </p:cNvPr>
          <p:cNvSpPr txBox="1"/>
          <p:nvPr/>
        </p:nvSpPr>
        <p:spPr>
          <a:xfrm>
            <a:off x="7470664" y="5477351"/>
            <a:ext cx="2364452" cy="830997"/>
          </a:xfrm>
          <a:prstGeom prst="rect">
            <a:avLst/>
          </a:prstGeom>
          <a:noFill/>
        </p:spPr>
        <p:txBody>
          <a:bodyPr wrap="square" rtlCol="0">
            <a:spAutoFit/>
          </a:bodyPr>
          <a:lstStyle/>
          <a:p>
            <a:pPr marL="0" marR="0" algn="l">
              <a:spcBef>
                <a:spcPts val="0"/>
              </a:spcBef>
              <a:spcAft>
                <a:spcPts val="0"/>
              </a:spcAft>
            </a:pPr>
            <a:r>
              <a:rPr lang="en-US" sz="1200" dirty="0">
                <a:effectLst/>
                <a:ea typeface="Times New Roman" panose="02020603050405020304" pitchFamily="18" charset="0"/>
                <a:cs typeface="Times New Roman" panose="02020603050405020304" pitchFamily="18" charset="0"/>
              </a:rPr>
              <a:t>Krystal Baker</a:t>
            </a:r>
            <a:endParaRPr lang="en-US" sz="1200" dirty="0">
              <a:effectLst/>
              <a:ea typeface="Calibri" panose="020F0502020204030204" pitchFamily="34" charset="0"/>
              <a:cs typeface="Times New Roman" panose="02020603050405020304" pitchFamily="18" charset="0"/>
            </a:endParaRPr>
          </a:p>
          <a:p>
            <a:pPr marL="0" marR="0" algn="l">
              <a:spcBef>
                <a:spcPts val="0"/>
              </a:spcBef>
              <a:spcAft>
                <a:spcPts val="0"/>
              </a:spcAft>
            </a:pPr>
            <a:r>
              <a:rPr lang="en-US" sz="1200" dirty="0">
                <a:effectLst/>
                <a:latin typeface="+mj-lt"/>
                <a:ea typeface="Times New Roman" panose="02020603050405020304" pitchFamily="18" charset="0"/>
                <a:cs typeface="Times New Roman" panose="02020603050405020304" pitchFamily="18" charset="0"/>
              </a:rPr>
              <a:t>Regional Health Connector</a:t>
            </a:r>
            <a:endParaRPr lang="en-US" sz="1200" dirty="0">
              <a:effectLst/>
              <a:latin typeface="+mj-lt"/>
              <a:ea typeface="Calibri" panose="020F0502020204030204" pitchFamily="34" charset="0"/>
              <a:cs typeface="Times New Roman" panose="02020603050405020304" pitchFamily="18" charset="0"/>
            </a:endParaRPr>
          </a:p>
          <a:p>
            <a:pPr marL="0" marR="0" algn="l">
              <a:spcBef>
                <a:spcPts val="0"/>
              </a:spcBef>
              <a:spcAft>
                <a:spcPts val="0"/>
              </a:spcAft>
            </a:pPr>
            <a:r>
              <a:rPr lang="en-US" sz="1200" dirty="0">
                <a:effectLst/>
                <a:latin typeface="+mj-lt"/>
                <a:ea typeface="Times New Roman" panose="02020603050405020304" pitchFamily="18" charset="0"/>
                <a:cs typeface="Times New Roman" panose="02020603050405020304" pitchFamily="18" charset="0"/>
              </a:rPr>
              <a:t>The Health Partnership </a:t>
            </a:r>
            <a:endParaRPr lang="en-US" sz="1200" dirty="0">
              <a:effectLst/>
              <a:latin typeface="+mj-lt"/>
              <a:ea typeface="Calibri" panose="020F0502020204030204" pitchFamily="34" charset="0"/>
              <a:cs typeface="Times New Roman" panose="02020603050405020304" pitchFamily="18" charset="0"/>
            </a:endParaRPr>
          </a:p>
          <a:p>
            <a:pPr marL="0" marR="0" algn="l">
              <a:spcBef>
                <a:spcPts val="0"/>
              </a:spcBef>
              <a:spcAft>
                <a:spcPts val="0"/>
              </a:spcAft>
            </a:pPr>
            <a:r>
              <a:rPr lang="en-US" sz="1200" u="sng" dirty="0">
                <a:effectLst/>
                <a:latin typeface="+mj-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kbaker@ncchealthpartnership.org</a:t>
            </a:r>
            <a:endParaRPr lang="en-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470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D20C-3FE4-484B-B4AE-C7C3392EAEFE}"/>
              </a:ext>
            </a:extLst>
          </p:cNvPr>
          <p:cNvSpPr>
            <a:spLocks noGrp="1"/>
          </p:cNvSpPr>
          <p:nvPr>
            <p:ph type="title"/>
          </p:nvPr>
        </p:nvSpPr>
        <p:spPr/>
        <p:txBody>
          <a:bodyPr/>
          <a:lstStyle/>
          <a:p>
            <a:r>
              <a:rPr lang="en-US" dirty="0"/>
              <a:t>QHN and RHC Alignment</a:t>
            </a:r>
          </a:p>
        </p:txBody>
      </p:sp>
      <p:sp>
        <p:nvSpPr>
          <p:cNvPr id="3" name="Content Placeholder 2">
            <a:extLst>
              <a:ext uri="{FF2B5EF4-FFF2-40B4-BE49-F238E27FC236}">
                <a16:creationId xmlns:a16="http://schemas.microsoft.com/office/drawing/2014/main" id="{01C9596B-54B1-4E3C-9E0C-D6403A481F69}"/>
              </a:ext>
            </a:extLst>
          </p:cNvPr>
          <p:cNvSpPr>
            <a:spLocks noGrp="1"/>
          </p:cNvSpPr>
          <p:nvPr>
            <p:ph idx="1"/>
          </p:nvPr>
        </p:nvSpPr>
        <p:spPr>
          <a:xfrm>
            <a:off x="838200" y="2307771"/>
            <a:ext cx="9358423" cy="3869192"/>
          </a:xfrm>
        </p:spPr>
        <p:txBody>
          <a:bodyPr>
            <a:normAutofit/>
          </a:bodyPr>
          <a:lstStyle/>
          <a:p>
            <a:r>
              <a:rPr lang="en-US" dirty="0"/>
              <a:t>The Regional Health Connector program focuses on building cross-sector partnerships and synergies between primary care and community health organizations to improve health outcomes.</a:t>
            </a:r>
          </a:p>
          <a:p>
            <a:r>
              <a:rPr lang="en-US" dirty="0"/>
              <a:t>QHN’s Community Resource Network (CRN) enables Colorado’s medical, social service, and behavioral health providers to better communicate, prioritize actions, collaborate, and improve client outcomes. </a:t>
            </a:r>
          </a:p>
        </p:txBody>
      </p:sp>
    </p:spTree>
    <p:extLst>
      <p:ext uri="{BB962C8B-B14F-4D97-AF65-F5344CB8AC3E}">
        <p14:creationId xmlns:p14="http://schemas.microsoft.com/office/powerpoint/2010/main" val="3633136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QHN’s Priority Project</a:t>
            </a:r>
          </a:p>
        </p:txBody>
      </p:sp>
      <p:sp>
        <p:nvSpPr>
          <p:cNvPr id="3" name="Content Placeholder 2"/>
          <p:cNvSpPr>
            <a:spLocks noGrp="1"/>
          </p:cNvSpPr>
          <p:nvPr>
            <p:ph idx="1"/>
          </p:nvPr>
        </p:nvSpPr>
        <p:spPr>
          <a:xfrm>
            <a:off x="838200" y="2307771"/>
            <a:ext cx="9337158" cy="3869192"/>
          </a:xfrm>
        </p:spPr>
        <p:txBody>
          <a:bodyPr>
            <a:normAutofit/>
          </a:bodyPr>
          <a:lstStyle/>
          <a:p>
            <a:pPr fontAlgn="base"/>
            <a:r>
              <a:rPr lang="en-US" dirty="0"/>
              <a:t>Increase whole-person care coordination across domains</a:t>
            </a:r>
          </a:p>
          <a:p>
            <a:pPr fontAlgn="base"/>
            <a:r>
              <a:rPr lang="en-US" dirty="0"/>
              <a:t>Increase screening, assessment, and referrals between organizations</a:t>
            </a:r>
          </a:p>
          <a:p>
            <a:pPr fontAlgn="base"/>
            <a:r>
              <a:rPr lang="en-US" dirty="0"/>
              <a:t>Ensure clients access resources  </a:t>
            </a:r>
          </a:p>
          <a:p>
            <a:pPr fontAlgn="base"/>
            <a:r>
              <a:rPr lang="en-US" dirty="0"/>
              <a:t>Provide population-level data and outcomes to community leaders and stakeholders</a:t>
            </a:r>
          </a:p>
          <a:p>
            <a:pPr marL="0" indent="0">
              <a:buNone/>
            </a:pPr>
            <a:endParaRPr lang="en-US" dirty="0"/>
          </a:p>
        </p:txBody>
      </p:sp>
    </p:spTree>
    <p:extLst>
      <p:ext uri="{BB962C8B-B14F-4D97-AF65-F5344CB8AC3E}">
        <p14:creationId xmlns:p14="http://schemas.microsoft.com/office/powerpoint/2010/main" val="4243564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DA84-FEB7-4116-9027-0FBEE60BF661}"/>
              </a:ext>
            </a:extLst>
          </p:cNvPr>
          <p:cNvSpPr>
            <a:spLocks noGrp="1"/>
          </p:cNvSpPr>
          <p:nvPr>
            <p:ph type="title"/>
          </p:nvPr>
        </p:nvSpPr>
        <p:spPr/>
        <p:txBody>
          <a:bodyPr/>
          <a:lstStyle/>
          <a:p>
            <a:r>
              <a:rPr lang="en-US" dirty="0"/>
              <a:t>Alignment with NQF</a:t>
            </a:r>
          </a:p>
        </p:txBody>
      </p:sp>
      <p:sp>
        <p:nvSpPr>
          <p:cNvPr id="3" name="Content Placeholder 2">
            <a:extLst>
              <a:ext uri="{FF2B5EF4-FFF2-40B4-BE49-F238E27FC236}">
                <a16:creationId xmlns:a16="http://schemas.microsoft.com/office/drawing/2014/main" id="{0A130EF1-0761-45E9-A169-81923577552B}"/>
              </a:ext>
            </a:extLst>
          </p:cNvPr>
          <p:cNvSpPr>
            <a:spLocks noGrp="1"/>
          </p:cNvSpPr>
          <p:nvPr>
            <p:ph idx="1"/>
          </p:nvPr>
        </p:nvSpPr>
        <p:spPr>
          <a:xfrm>
            <a:off x="838200" y="2307771"/>
            <a:ext cx="9315893" cy="3869192"/>
          </a:xfrm>
        </p:spPr>
        <p:txBody>
          <a:bodyPr>
            <a:normAutofit fontScale="70000" lnSpcReduction="20000"/>
          </a:bodyPr>
          <a:lstStyle/>
          <a:p>
            <a:pPr marL="0" indent="0" fontAlgn="base">
              <a:buNone/>
            </a:pPr>
            <a:r>
              <a:rPr lang="en-US" dirty="0"/>
              <a:t>QHN’s project impacts National Quality Forum (NQF) measures in the following ways:  </a:t>
            </a:r>
          </a:p>
          <a:p>
            <a:pPr marL="0" indent="0" fontAlgn="base">
              <a:buNone/>
            </a:pPr>
            <a:endParaRPr lang="en-US" dirty="0"/>
          </a:p>
          <a:p>
            <a:pPr fontAlgn="base"/>
            <a:r>
              <a:rPr lang="en-US" dirty="0"/>
              <a:t>NQF0418- Depression Screening- </a:t>
            </a:r>
            <a:r>
              <a:rPr lang="en-US" i="1" dirty="0"/>
              <a:t>CRN captures depression screening.  Further, addressing SDoH needs such as basic needs, employment and income, and connection to services is shown to improve the mental wellbeing of people.  </a:t>
            </a:r>
          </a:p>
          <a:p>
            <a:pPr fontAlgn="base"/>
            <a:r>
              <a:rPr lang="en-US" dirty="0"/>
              <a:t>NQF0421- BMI (Adult)- </a:t>
            </a:r>
            <a:r>
              <a:rPr lang="en-US" i="1" dirty="0"/>
              <a:t>Linking patients to services and interventions that improve their environment, patients are more likely to be able to live a healthy lifestyle.</a:t>
            </a:r>
            <a:r>
              <a:rPr lang="en-US" dirty="0"/>
              <a:t> </a:t>
            </a:r>
          </a:p>
          <a:p>
            <a:pPr fontAlgn="base"/>
            <a:r>
              <a:rPr lang="en-US" dirty="0"/>
              <a:t>NQF0004- Alcohol and Other Drug Screening.  </a:t>
            </a:r>
            <a:r>
              <a:rPr lang="en-US" i="1" dirty="0"/>
              <a:t>CRN can provide critical linkages for people struggling with SUD to services that help address those factors. </a:t>
            </a:r>
            <a:endParaRPr lang="en-US" dirty="0"/>
          </a:p>
          <a:p>
            <a:pPr fontAlgn="base"/>
            <a:r>
              <a:rPr lang="en-US" dirty="0"/>
              <a:t>NQF0059- Hemoglobin A1c- </a:t>
            </a:r>
            <a:r>
              <a:rPr lang="en-US" i="1" dirty="0"/>
              <a:t>Diabetic patients need access to refrigeration, healthy food, and need time and support to manage their disease for healthy outcomes and A1c levels. </a:t>
            </a:r>
            <a:endParaRPr lang="en-US" dirty="0"/>
          </a:p>
        </p:txBody>
      </p:sp>
    </p:spTree>
    <p:extLst>
      <p:ext uri="{BB962C8B-B14F-4D97-AF65-F5344CB8AC3E}">
        <p14:creationId xmlns:p14="http://schemas.microsoft.com/office/powerpoint/2010/main" val="56597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7CF6D-FE69-4D8B-8CE9-20EF1DD3A3D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ED3E762-75C9-473E-8CAB-D45E2B05CE84}"/>
              </a:ext>
            </a:extLst>
          </p:cNvPr>
          <p:cNvSpPr>
            <a:spLocks noGrp="1"/>
          </p:cNvSpPr>
          <p:nvPr>
            <p:ph type="body" idx="1"/>
          </p:nvPr>
        </p:nvSpPr>
        <p:spPr/>
        <p:txBody>
          <a:bodyPr/>
          <a:lstStyle/>
          <a:p>
            <a:endParaRPr lang="en-US"/>
          </a:p>
        </p:txBody>
      </p:sp>
      <p:pic>
        <p:nvPicPr>
          <p:cNvPr id="5" name="Picture 4" descr="A picture containing drawing&#10;&#10;Description automatically generated">
            <a:extLst>
              <a:ext uri="{FF2B5EF4-FFF2-40B4-BE49-F238E27FC236}">
                <a16:creationId xmlns:a16="http://schemas.microsoft.com/office/drawing/2014/main" id="{CE977F1D-0442-4CDD-BE40-A3BAA38A8ECC}"/>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5EFD3573-60B5-4908-B0F0-8F588CCAE601}"/>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A76E3D2C-C773-4912-B036-AFF5329630E3}"/>
              </a:ext>
            </a:extLst>
          </p:cNvPr>
          <p:cNvPicPr>
            <a:picLocks noChangeAspect="1"/>
          </p:cNvPicPr>
          <p:nvPr/>
        </p:nvPicPr>
        <p:blipFill>
          <a:blip r:embed="rId4"/>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05C4C5F-2A4E-4276-B9A1-988ACD0B9B5B}"/>
              </a:ext>
            </a:extLst>
          </p:cNvPr>
          <p:cNvSpPr/>
          <p:nvPr/>
        </p:nvSpPr>
        <p:spPr>
          <a:xfrm>
            <a:off x="7563678" y="5357191"/>
            <a:ext cx="1302026" cy="2087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524CD66-1529-4073-914E-A046D6DD30D0}"/>
              </a:ext>
            </a:extLst>
          </p:cNvPr>
          <p:cNvSpPr txBox="1"/>
          <p:nvPr/>
        </p:nvSpPr>
        <p:spPr>
          <a:xfrm>
            <a:off x="7444410" y="5277678"/>
            <a:ext cx="2295939" cy="353943"/>
          </a:xfrm>
          <a:prstGeom prst="rect">
            <a:avLst/>
          </a:prstGeom>
          <a:noFill/>
        </p:spPr>
        <p:txBody>
          <a:bodyPr wrap="square" rtlCol="0">
            <a:spAutoFit/>
          </a:bodyPr>
          <a:lstStyle/>
          <a:p>
            <a:r>
              <a:rPr lang="en-US" sz="1700" dirty="0">
                <a:solidFill>
                  <a:srgbClr val="FF0000"/>
                </a:solidFill>
              </a:rPr>
              <a:t>h others, ask a</a:t>
            </a:r>
          </a:p>
        </p:txBody>
      </p:sp>
    </p:spTree>
    <p:extLst>
      <p:ext uri="{BB962C8B-B14F-4D97-AF65-F5344CB8AC3E}">
        <p14:creationId xmlns:p14="http://schemas.microsoft.com/office/powerpoint/2010/main" val="554294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AB0E3-B9C8-41F9-B4C6-DFD643CD3B2C}"/>
              </a:ext>
            </a:extLst>
          </p:cNvPr>
          <p:cNvSpPr>
            <a:spLocks noGrp="1"/>
          </p:cNvSpPr>
          <p:nvPr>
            <p:ph type="title"/>
          </p:nvPr>
        </p:nvSpPr>
        <p:spPr/>
        <p:txBody>
          <a:bodyPr/>
          <a:lstStyle/>
          <a:p>
            <a:r>
              <a:rPr lang="en-US" dirty="0"/>
              <a:t>Our Activities</a:t>
            </a:r>
          </a:p>
        </p:txBody>
      </p:sp>
      <p:sp>
        <p:nvSpPr>
          <p:cNvPr id="3" name="Content Placeholder 2">
            <a:extLst>
              <a:ext uri="{FF2B5EF4-FFF2-40B4-BE49-F238E27FC236}">
                <a16:creationId xmlns:a16="http://schemas.microsoft.com/office/drawing/2014/main" id="{300F0BEA-87E2-4642-AEF5-EDAB7E52A46D}"/>
              </a:ext>
            </a:extLst>
          </p:cNvPr>
          <p:cNvSpPr>
            <a:spLocks noGrp="1"/>
          </p:cNvSpPr>
          <p:nvPr>
            <p:ph idx="1"/>
          </p:nvPr>
        </p:nvSpPr>
        <p:spPr>
          <a:xfrm>
            <a:off x="838200" y="2307771"/>
            <a:ext cx="9050079" cy="3869192"/>
          </a:xfrm>
        </p:spPr>
        <p:txBody>
          <a:bodyPr/>
          <a:lstStyle/>
          <a:p>
            <a:r>
              <a:rPr lang="en-US" dirty="0"/>
              <a:t>Engage with the RHC network and participate in statewide and regional trainings and dialogues</a:t>
            </a:r>
          </a:p>
          <a:p>
            <a:r>
              <a:rPr lang="en-US" dirty="0"/>
              <a:t>Provide information and resources to area providers to meet SDoH needs</a:t>
            </a:r>
          </a:p>
          <a:p>
            <a:r>
              <a:rPr lang="en-US" dirty="0"/>
              <a:t>Education, support, and problem-solving at a deeper level with practices around SDoH screening and intervention</a:t>
            </a:r>
          </a:p>
        </p:txBody>
      </p:sp>
    </p:spTree>
    <p:extLst>
      <p:ext uri="{BB962C8B-B14F-4D97-AF65-F5344CB8AC3E}">
        <p14:creationId xmlns:p14="http://schemas.microsoft.com/office/powerpoint/2010/main" val="2735298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AB0E3-B9C8-41F9-B4C6-DFD643CD3B2C}"/>
              </a:ext>
            </a:extLst>
          </p:cNvPr>
          <p:cNvSpPr>
            <a:spLocks noGrp="1"/>
          </p:cNvSpPr>
          <p:nvPr>
            <p:ph type="title"/>
          </p:nvPr>
        </p:nvSpPr>
        <p:spPr/>
        <p:txBody>
          <a:bodyPr/>
          <a:lstStyle/>
          <a:p>
            <a:r>
              <a:rPr lang="en-US" dirty="0"/>
              <a:t>Next Hot Topics- Save the Dates!</a:t>
            </a:r>
          </a:p>
        </p:txBody>
      </p:sp>
      <p:sp>
        <p:nvSpPr>
          <p:cNvPr id="3" name="Content Placeholder 2">
            <a:extLst>
              <a:ext uri="{FF2B5EF4-FFF2-40B4-BE49-F238E27FC236}">
                <a16:creationId xmlns:a16="http://schemas.microsoft.com/office/drawing/2014/main" id="{300F0BEA-87E2-4642-AEF5-EDAB7E52A46D}"/>
              </a:ext>
            </a:extLst>
          </p:cNvPr>
          <p:cNvSpPr>
            <a:spLocks noGrp="1"/>
          </p:cNvSpPr>
          <p:nvPr>
            <p:ph idx="1"/>
          </p:nvPr>
        </p:nvSpPr>
        <p:spPr>
          <a:xfrm>
            <a:off x="838200" y="2307771"/>
            <a:ext cx="9050079" cy="3869192"/>
          </a:xfrm>
        </p:spPr>
        <p:txBody>
          <a:bodyPr/>
          <a:lstStyle/>
          <a:p>
            <a:r>
              <a:rPr lang="en-US" dirty="0"/>
              <a:t>May 19</a:t>
            </a:r>
            <a:r>
              <a:rPr lang="en-US" baseline="30000" dirty="0"/>
              <a:t>th</a:t>
            </a:r>
            <a:r>
              <a:rPr lang="en-US" dirty="0"/>
              <a:t>- QHN’s </a:t>
            </a:r>
            <a:r>
              <a:rPr lang="en-US" dirty="0" err="1"/>
              <a:t>eCQM</a:t>
            </a:r>
            <a:r>
              <a:rPr lang="en-US"/>
              <a:t> Solution</a:t>
            </a:r>
            <a:endParaRPr lang="en-US" dirty="0"/>
          </a:p>
          <a:p>
            <a:r>
              <a:rPr lang="en-US" dirty="0"/>
              <a:t>June 16</a:t>
            </a:r>
            <a:r>
              <a:rPr lang="en-US" baseline="30000" dirty="0"/>
              <a:t>th</a:t>
            </a:r>
            <a:r>
              <a:rPr lang="en-US" dirty="0"/>
              <a:t>- Advanced Care Planning</a:t>
            </a:r>
          </a:p>
          <a:p>
            <a:r>
              <a:rPr lang="en-US" dirty="0"/>
              <a:t>July 21</a:t>
            </a:r>
            <a:r>
              <a:rPr lang="en-US" baseline="30000" dirty="0"/>
              <a:t>st</a:t>
            </a:r>
            <a:r>
              <a:rPr lang="en-US" dirty="0"/>
              <a:t>- CRN Update- New Features and Insights</a:t>
            </a:r>
          </a:p>
        </p:txBody>
      </p:sp>
    </p:spTree>
    <p:extLst>
      <p:ext uri="{BB962C8B-B14F-4D97-AF65-F5344CB8AC3E}">
        <p14:creationId xmlns:p14="http://schemas.microsoft.com/office/powerpoint/2010/main" val="4190503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C12A768-F199-494C-92A3-777E46AA82BA}"/>
              </a:ext>
            </a:extLst>
          </p:cNvPr>
          <p:cNvSpPr txBox="1">
            <a:spLocks/>
          </p:cNvSpPr>
          <p:nvPr/>
        </p:nvSpPr>
        <p:spPr bwMode="auto">
          <a:xfrm>
            <a:off x="2971800" y="3594073"/>
            <a:ext cx="8610600" cy="5565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a:lnSpc>
                <a:spcPct val="85000"/>
              </a:lnSpc>
            </a:pPr>
            <a:r>
              <a:rPr lang="en-US" sz="3200" b="1" dirty="0">
                <a:latin typeface="Calibri Light" panose="020F0302020204030204" pitchFamily="34" charset="0"/>
                <a:cs typeface="Calibri Light" panose="020F0302020204030204" pitchFamily="34" charset="0"/>
              </a:rPr>
              <a:t>Thank you!</a:t>
            </a:r>
            <a:endParaRPr lang="en-US" sz="3200" i="1" dirty="0">
              <a:latin typeface="Calibri Light" panose="020F0302020204030204" pitchFamily="34" charset="0"/>
              <a:cs typeface="Calibri Light" panose="020F0302020204030204" pitchFamily="34" charset="0"/>
            </a:endParaRPr>
          </a:p>
        </p:txBody>
      </p:sp>
      <p:grpSp>
        <p:nvGrpSpPr>
          <p:cNvPr id="11" name="Group 10">
            <a:extLst>
              <a:ext uri="{FF2B5EF4-FFF2-40B4-BE49-F238E27FC236}">
                <a16:creationId xmlns:a16="http://schemas.microsoft.com/office/drawing/2014/main" id="{4B874604-20D8-4561-A6CA-D3E72C4C3E2B}"/>
              </a:ext>
            </a:extLst>
          </p:cNvPr>
          <p:cNvGrpSpPr/>
          <p:nvPr/>
        </p:nvGrpSpPr>
        <p:grpSpPr>
          <a:xfrm>
            <a:off x="4943520" y="2473920"/>
            <a:ext cx="4848375" cy="875866"/>
            <a:chOff x="4611756" y="1063488"/>
            <a:chExt cx="4848375" cy="875866"/>
          </a:xfrm>
        </p:grpSpPr>
        <p:sp>
          <p:nvSpPr>
            <p:cNvPr id="12" name="Rectangle 11">
              <a:extLst>
                <a:ext uri="{FF2B5EF4-FFF2-40B4-BE49-F238E27FC236}">
                  <a16:creationId xmlns:a16="http://schemas.microsoft.com/office/drawing/2014/main" id="{D81C7757-1E00-46BB-8437-18FBF55780C6}"/>
                </a:ext>
              </a:extLst>
            </p:cNvPr>
            <p:cNvSpPr/>
            <p:nvPr/>
          </p:nvSpPr>
          <p:spPr>
            <a:xfrm>
              <a:off x="4611756" y="1063488"/>
              <a:ext cx="4848375" cy="752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icon&#10;&#10;Description automatically generated">
              <a:extLst>
                <a:ext uri="{FF2B5EF4-FFF2-40B4-BE49-F238E27FC236}">
                  <a16:creationId xmlns:a16="http://schemas.microsoft.com/office/drawing/2014/main" id="{EE8E535A-D8E2-4121-8BE4-AF0467A9A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694" y="1073647"/>
              <a:ext cx="4621169" cy="865707"/>
            </a:xfrm>
            <a:prstGeom prst="rect">
              <a:avLst/>
            </a:prstGeom>
          </p:spPr>
        </p:pic>
      </p:grpSp>
    </p:spTree>
    <p:extLst>
      <p:ext uri="{BB962C8B-B14F-4D97-AF65-F5344CB8AC3E}">
        <p14:creationId xmlns:p14="http://schemas.microsoft.com/office/powerpoint/2010/main" val="3938691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9208-EF11-4706-B4B1-DF82ED2CBD5E}"/>
              </a:ext>
            </a:extLst>
          </p:cNvPr>
          <p:cNvSpPr>
            <a:spLocks noGrp="1"/>
          </p:cNvSpPr>
          <p:nvPr>
            <p:ph type="title"/>
          </p:nvPr>
        </p:nvSpPr>
        <p:spPr/>
        <p:txBody>
          <a:bodyPr>
            <a:normAutofit/>
          </a:bodyPr>
          <a:lstStyle/>
          <a:p>
            <a:r>
              <a:rPr lang="en-US" sz="4000" dirty="0"/>
              <a:t>Agenda</a:t>
            </a:r>
          </a:p>
        </p:txBody>
      </p:sp>
      <p:sp>
        <p:nvSpPr>
          <p:cNvPr id="3" name="Content Placeholder 2">
            <a:extLst>
              <a:ext uri="{FF2B5EF4-FFF2-40B4-BE49-F238E27FC236}">
                <a16:creationId xmlns:a16="http://schemas.microsoft.com/office/drawing/2014/main" id="{1275C4E4-0B26-4429-83AB-EF588617DAF2}"/>
              </a:ext>
            </a:extLst>
          </p:cNvPr>
          <p:cNvSpPr>
            <a:spLocks noGrp="1"/>
          </p:cNvSpPr>
          <p:nvPr>
            <p:ph idx="1"/>
          </p:nvPr>
        </p:nvSpPr>
        <p:spPr>
          <a:xfrm>
            <a:off x="838200" y="1593297"/>
            <a:ext cx="8763000" cy="3869192"/>
          </a:xfrm>
        </p:spPr>
        <p:txBody>
          <a:bodyPr>
            <a:noAutofit/>
          </a:bodyPr>
          <a:lstStyle/>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Welcome – Introductions</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RHC Background</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RHC updates</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Questions</a:t>
            </a:r>
            <a:endParaRPr lang="en-US"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5610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9208-EF11-4706-B4B1-DF82ED2CBD5E}"/>
              </a:ext>
            </a:extLst>
          </p:cNvPr>
          <p:cNvSpPr>
            <a:spLocks noGrp="1"/>
          </p:cNvSpPr>
          <p:nvPr>
            <p:ph type="title"/>
          </p:nvPr>
        </p:nvSpPr>
        <p:spPr/>
        <p:txBody>
          <a:bodyPr>
            <a:normAutofit/>
          </a:bodyPr>
          <a:lstStyle/>
          <a:p>
            <a:r>
              <a:rPr lang="en-US" sz="4000" dirty="0"/>
              <a:t>Bio- Gillian Grant</a:t>
            </a:r>
          </a:p>
        </p:txBody>
      </p:sp>
      <p:sp>
        <p:nvSpPr>
          <p:cNvPr id="3" name="Content Placeholder 2">
            <a:extLst>
              <a:ext uri="{FF2B5EF4-FFF2-40B4-BE49-F238E27FC236}">
                <a16:creationId xmlns:a16="http://schemas.microsoft.com/office/drawing/2014/main" id="{1275C4E4-0B26-4429-83AB-EF588617DAF2}"/>
              </a:ext>
            </a:extLst>
          </p:cNvPr>
          <p:cNvSpPr>
            <a:spLocks noGrp="1"/>
          </p:cNvSpPr>
          <p:nvPr>
            <p:ph idx="1"/>
          </p:nvPr>
        </p:nvSpPr>
        <p:spPr>
          <a:xfrm>
            <a:off x="838200" y="1593297"/>
            <a:ext cx="8763000" cy="4899578"/>
          </a:xfrm>
        </p:spPr>
        <p:txBody>
          <a:bodyPr>
            <a:noAutofit/>
          </a:bodyPr>
          <a:lstStyle/>
          <a:p>
            <a:pPr marL="0" marR="0" indent="0">
              <a:spcBef>
                <a:spcPts val="0"/>
              </a:spcBef>
              <a:spcAft>
                <a:spcPts val="0"/>
              </a:spcAft>
              <a:buNone/>
            </a:pPr>
            <a:r>
              <a:rPr lang="en-US" sz="1800" i="1" dirty="0">
                <a:solidFill>
                  <a:srgbClr val="000000"/>
                </a:solidFill>
                <a:effectLst/>
                <a:latin typeface="Calibri" panose="020F0502020204030204" pitchFamily="34" charset="0"/>
                <a:ea typeface="Calibri" panose="020F0502020204030204" pitchFamily="34" charset="0"/>
              </a:rPr>
              <a:t>Cross Sector Workforce Manager, Trailhead</a:t>
            </a:r>
            <a:endParaRPr lang="en-US" sz="1800" dirty="0">
              <a:solidFill>
                <a:srgbClr val="0000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b="1" dirty="0">
              <a:solidFill>
                <a:srgbClr val="000000"/>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rPr>
              <a:t>Gillian Grant, M.P.H., is a program manager for the Regional Health Connectors (RHCs). Working with a variety of partners in public health, she contributes to the implementation, coordination and evaluation of the program. Gillian provides technical assistance for the RHCs through monthly trainings, annual retreats, weekly newsletters, and 1:1 calls, tailored to the RHCs’ needs. In addition to maintaining regular connection to the RHCs and their host organizations, Gillian builds and sustains relationships with many partners in the RHC program including Colorado Health Institute, University of Colorado Department of Family Medicine, Area Health Education Centers, the Regional Accountable Entities (RAEs), and public health agencies. Gillian has more than 10 years of public health experience in health education, training, program and budget management. She is a natural connector and strongly values relationships across individuals and organizations, as well as is invested in health equity for all to thrive in the environments where they live, work, and play. She loves hiking with her golden retriever, her family, coffee, French fries, hugs, and texting with emojis or gifs.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0466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9208-EF11-4706-B4B1-DF82ED2CBD5E}"/>
              </a:ext>
            </a:extLst>
          </p:cNvPr>
          <p:cNvSpPr>
            <a:spLocks noGrp="1"/>
          </p:cNvSpPr>
          <p:nvPr>
            <p:ph type="title"/>
          </p:nvPr>
        </p:nvSpPr>
        <p:spPr/>
        <p:txBody>
          <a:bodyPr>
            <a:normAutofit/>
          </a:bodyPr>
          <a:lstStyle/>
          <a:p>
            <a:r>
              <a:rPr lang="en-US" sz="4000" dirty="0"/>
              <a:t>Bio- Namrata Shrestha</a:t>
            </a:r>
          </a:p>
        </p:txBody>
      </p:sp>
      <p:sp>
        <p:nvSpPr>
          <p:cNvPr id="3" name="Content Placeholder 2">
            <a:extLst>
              <a:ext uri="{FF2B5EF4-FFF2-40B4-BE49-F238E27FC236}">
                <a16:creationId xmlns:a16="http://schemas.microsoft.com/office/drawing/2014/main" id="{1275C4E4-0B26-4429-83AB-EF588617DAF2}"/>
              </a:ext>
            </a:extLst>
          </p:cNvPr>
          <p:cNvSpPr>
            <a:spLocks noGrp="1"/>
          </p:cNvSpPr>
          <p:nvPr>
            <p:ph idx="1"/>
          </p:nvPr>
        </p:nvSpPr>
        <p:spPr>
          <a:xfrm>
            <a:off x="838200" y="1593297"/>
            <a:ext cx="8763000" cy="4899578"/>
          </a:xfrm>
        </p:spPr>
        <p:txBody>
          <a:bodyPr>
            <a:noAutofit/>
          </a:bodyPr>
          <a:lstStyle/>
          <a:p>
            <a:pPr marL="0" indent="0">
              <a:buNone/>
            </a:pPr>
            <a:r>
              <a:rPr lang="en-US" sz="1800" b="0" i="1" u="none" strike="noStrike" baseline="0" dirty="0">
                <a:solidFill>
                  <a:srgbClr val="242424"/>
                </a:solidFill>
                <a:cs typeface="Arial" panose="020B0604020202020204" pitchFamily="34" charset="0"/>
              </a:rPr>
              <a:t>Regional Health Connector, Region 12 </a:t>
            </a:r>
            <a:endParaRPr lang="en-US" sz="1800" b="0" i="0" u="none" strike="noStrike" baseline="0" dirty="0">
              <a:solidFill>
                <a:srgbClr val="242424"/>
              </a:solidFill>
              <a:cs typeface="Arial" panose="020B0604020202020204" pitchFamily="34" charset="0"/>
            </a:endParaRPr>
          </a:p>
          <a:p>
            <a:pPr marL="0" indent="0">
              <a:buNone/>
            </a:pPr>
            <a:r>
              <a:rPr lang="en-US" sz="1800" b="0" i="0" u="none" strike="noStrike" baseline="0" dirty="0">
                <a:solidFill>
                  <a:srgbClr val="242424"/>
                </a:solidFill>
                <a:cs typeface="Arial" panose="020B0604020202020204" pitchFamily="34" charset="0"/>
              </a:rPr>
              <a:t>Namrata joined WMRHA as the regional health connector for Region 12 (Eagle, Garfield, Pitkin, and Summit counties) in 2017 to identify the priority physical and behavioral issues facing the region, create connections with healthcare providers and other community organizations, and finally develop projects to address these issues and the region’s social determinants of health. Namrata has a Bachelor of Science in Biology from Wichita State in Kansas. Namrata is a native of Nepal, and she worked with Water, Sanitation, and Hygiene (WASH) in the international platform with a variety of partners including Governments, INGO ( UNICEF, World bank, WSSCC), and NGO (Red Cross Nepal, CODEF). </a:t>
            </a:r>
            <a:endParaRPr lang="en-US"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901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9208-EF11-4706-B4B1-DF82ED2CBD5E}"/>
              </a:ext>
            </a:extLst>
          </p:cNvPr>
          <p:cNvSpPr>
            <a:spLocks noGrp="1"/>
          </p:cNvSpPr>
          <p:nvPr>
            <p:ph type="title"/>
          </p:nvPr>
        </p:nvSpPr>
        <p:spPr/>
        <p:txBody>
          <a:bodyPr>
            <a:normAutofit/>
          </a:bodyPr>
          <a:lstStyle/>
          <a:p>
            <a:r>
              <a:rPr lang="en-US" sz="4000" dirty="0"/>
              <a:t>Bio- Cristina Gair</a:t>
            </a:r>
          </a:p>
        </p:txBody>
      </p:sp>
      <p:sp>
        <p:nvSpPr>
          <p:cNvPr id="3" name="Content Placeholder 2">
            <a:extLst>
              <a:ext uri="{FF2B5EF4-FFF2-40B4-BE49-F238E27FC236}">
                <a16:creationId xmlns:a16="http://schemas.microsoft.com/office/drawing/2014/main" id="{1275C4E4-0B26-4429-83AB-EF588617DAF2}"/>
              </a:ext>
            </a:extLst>
          </p:cNvPr>
          <p:cNvSpPr>
            <a:spLocks noGrp="1"/>
          </p:cNvSpPr>
          <p:nvPr>
            <p:ph idx="1"/>
          </p:nvPr>
        </p:nvSpPr>
        <p:spPr>
          <a:xfrm>
            <a:off x="838200" y="1593297"/>
            <a:ext cx="8763000" cy="4899578"/>
          </a:xfrm>
        </p:spPr>
        <p:txBody>
          <a:bodyPr>
            <a:noAutofit/>
          </a:bodyPr>
          <a:lstStyle/>
          <a:p>
            <a:pPr marL="0" indent="0">
              <a:buNone/>
            </a:pPr>
            <a:r>
              <a:rPr lang="en-US" sz="1800" b="0" i="1" u="none" strike="noStrike" baseline="0" dirty="0">
                <a:solidFill>
                  <a:srgbClr val="242424"/>
                </a:solidFill>
                <a:cs typeface="Arial" panose="020B0604020202020204" pitchFamily="34" charset="0"/>
              </a:rPr>
              <a:t>Executive Director </a:t>
            </a:r>
            <a:endParaRPr lang="en-US" sz="1800" b="0" i="0" u="none" strike="noStrike" baseline="0" dirty="0">
              <a:solidFill>
                <a:srgbClr val="242424"/>
              </a:solidFill>
              <a:cs typeface="Arial" panose="020B0604020202020204" pitchFamily="34" charset="0"/>
            </a:endParaRPr>
          </a:p>
          <a:p>
            <a:pPr marL="0" indent="0">
              <a:buNone/>
            </a:pPr>
            <a:r>
              <a:rPr lang="en-US" sz="1800" b="0" i="0" u="none" strike="noStrike" baseline="0" dirty="0">
                <a:solidFill>
                  <a:srgbClr val="242424"/>
                </a:solidFill>
                <a:cs typeface="Arial" panose="020B0604020202020204" pitchFamily="34" charset="0"/>
              </a:rPr>
              <a:t>Cristina joined WMRHA as the Alliance's first executive director in 2017 with a focus on developing organizational leadership, strategy, innovation and sustainability. Cristina brings more than 16 years’ experience working with health and human service non-profit organizations in the West Mountain region. Cristina has a Master of Science in Organizational Leadership from Colorado State University and a Bachelor of Journalism from the University of Missouri. Cristina is passionate about creating a community healthcare system that serves all people and believes that this requires a focus on health equity and determinants of health </a:t>
            </a:r>
            <a:endParaRPr lang="en-US"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5748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9208-EF11-4706-B4B1-DF82ED2CBD5E}"/>
              </a:ext>
            </a:extLst>
          </p:cNvPr>
          <p:cNvSpPr>
            <a:spLocks noGrp="1"/>
          </p:cNvSpPr>
          <p:nvPr>
            <p:ph type="title"/>
          </p:nvPr>
        </p:nvSpPr>
        <p:spPr/>
        <p:txBody>
          <a:bodyPr>
            <a:normAutofit/>
          </a:bodyPr>
          <a:lstStyle/>
          <a:p>
            <a:r>
              <a:rPr lang="en-US" sz="4000" dirty="0"/>
              <a:t>Bio- Mary Burt</a:t>
            </a:r>
          </a:p>
        </p:txBody>
      </p:sp>
      <p:sp>
        <p:nvSpPr>
          <p:cNvPr id="3" name="Content Placeholder 2">
            <a:extLst>
              <a:ext uri="{FF2B5EF4-FFF2-40B4-BE49-F238E27FC236}">
                <a16:creationId xmlns:a16="http://schemas.microsoft.com/office/drawing/2014/main" id="{1275C4E4-0B26-4429-83AB-EF588617DAF2}"/>
              </a:ext>
            </a:extLst>
          </p:cNvPr>
          <p:cNvSpPr>
            <a:spLocks noGrp="1"/>
          </p:cNvSpPr>
          <p:nvPr>
            <p:ph idx="1"/>
          </p:nvPr>
        </p:nvSpPr>
        <p:spPr>
          <a:xfrm>
            <a:off x="838200" y="1593297"/>
            <a:ext cx="8763000" cy="4899578"/>
          </a:xfrm>
        </p:spPr>
        <p:txBody>
          <a:bodyPr>
            <a:noAutofit/>
          </a:bodyPr>
          <a:lstStyle/>
          <a:p>
            <a:pPr marL="0" indent="0">
              <a:buNone/>
            </a:pPr>
            <a:r>
              <a:rPr lang="en-US" sz="1800" b="0" i="1" u="none" strike="noStrike" baseline="0" dirty="0">
                <a:solidFill>
                  <a:srgbClr val="242424"/>
                </a:solidFill>
                <a:cs typeface="Arial" panose="020B0604020202020204" pitchFamily="34" charset="0"/>
              </a:rPr>
              <a:t>Regional Health Connector</a:t>
            </a:r>
            <a:endParaRPr lang="en-US" sz="1800" b="0" i="0" u="none" strike="noStrike" baseline="0" dirty="0">
              <a:solidFill>
                <a:srgbClr val="242424"/>
              </a:solidFill>
              <a:cs typeface="Arial" panose="020B0604020202020204" pitchFamily="34" charset="0"/>
            </a:endParaRPr>
          </a:p>
          <a:p>
            <a:pPr marL="0" indent="0">
              <a:buNone/>
            </a:pPr>
            <a:r>
              <a:rPr lang="en-US" sz="1800" b="0" i="0" u="none" strike="noStrike" baseline="0" dirty="0">
                <a:solidFill>
                  <a:srgbClr val="242424"/>
                </a:solidFill>
                <a:cs typeface="Arial" panose="020B0604020202020204" pitchFamily="34" charset="0"/>
              </a:rPr>
              <a:t>Mary joined Tri-County Health Network in 2020 as the RHC for Gunnison, Hinsdale, Montrose, Delta, Ouray and San Miguel Counties.  She supports local community health improvement efforts by building linkages among the various components of the healthcare system, including primary care, behavioral health, governmental agencies, and organizations that build health equity.  Before taking this position, Mary worked for 20 years with organizations in Western Colorado develop and sustain programming for food security, immigrant integration, adult and family literacy, health policy, and transportation. Originally from the San Luis Valley, Mary was raised in Gunnison and has a BA in Spanish from Western Colorado University.  For Mary, Gunnison never lost its allure, and it is where she currently resides with her husband and teenage son. </a:t>
            </a:r>
            <a:endParaRPr lang="en-US"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9669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9208-EF11-4706-B4B1-DF82ED2CBD5E}"/>
              </a:ext>
            </a:extLst>
          </p:cNvPr>
          <p:cNvSpPr>
            <a:spLocks noGrp="1"/>
          </p:cNvSpPr>
          <p:nvPr>
            <p:ph type="title"/>
          </p:nvPr>
        </p:nvSpPr>
        <p:spPr/>
        <p:txBody>
          <a:bodyPr>
            <a:normAutofit/>
          </a:bodyPr>
          <a:lstStyle/>
          <a:p>
            <a:r>
              <a:rPr lang="en-US" sz="4000" dirty="0"/>
              <a:t>Bio- Krystal Baker</a:t>
            </a:r>
          </a:p>
        </p:txBody>
      </p:sp>
      <p:sp>
        <p:nvSpPr>
          <p:cNvPr id="3" name="Content Placeholder 2">
            <a:extLst>
              <a:ext uri="{FF2B5EF4-FFF2-40B4-BE49-F238E27FC236}">
                <a16:creationId xmlns:a16="http://schemas.microsoft.com/office/drawing/2014/main" id="{1275C4E4-0B26-4429-83AB-EF588617DAF2}"/>
              </a:ext>
            </a:extLst>
          </p:cNvPr>
          <p:cNvSpPr>
            <a:spLocks noGrp="1"/>
          </p:cNvSpPr>
          <p:nvPr>
            <p:ph idx="1"/>
          </p:nvPr>
        </p:nvSpPr>
        <p:spPr>
          <a:xfrm>
            <a:off x="838200" y="1593297"/>
            <a:ext cx="8763000" cy="4899578"/>
          </a:xfrm>
        </p:spPr>
        <p:txBody>
          <a:bodyPr>
            <a:noAutofit/>
          </a:bodyPr>
          <a:lstStyle/>
          <a:p>
            <a:pPr marL="0" indent="0">
              <a:buNone/>
            </a:pPr>
            <a:r>
              <a:rPr lang="en-US" sz="1800" b="0" i="1" u="none" strike="noStrike" baseline="0" dirty="0">
                <a:solidFill>
                  <a:srgbClr val="242424"/>
                </a:solidFill>
                <a:cs typeface="Arial" panose="020B0604020202020204" pitchFamily="34" charset="0"/>
              </a:rPr>
              <a:t>Regional Health Connector</a:t>
            </a:r>
          </a:p>
          <a:p>
            <a:pPr marL="0" indent="0">
              <a:buNone/>
            </a:pPr>
            <a:r>
              <a:rPr lang="en-US" sz="1800" b="0" i="0" u="none" strike="noStrike" baseline="0" dirty="0">
                <a:solidFill>
                  <a:srgbClr val="242424"/>
                </a:solidFill>
                <a:cs typeface="Arial" panose="020B0604020202020204" pitchFamily="34" charset="0"/>
              </a:rPr>
              <a:t>Krystal has worked throughout the region building relationships for several years. She recently began work at The Health Partnership working to build and strengthen coordination between primary care, public health, human services, and community organizations in Grand, Jackson, Moffat, Rio Blanco, and Routt counties. </a:t>
            </a:r>
            <a:endParaRPr lang="en-US"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5614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2801</TotalTime>
  <Words>2078</Words>
  <Application>Microsoft Office PowerPoint</Application>
  <PresentationFormat>Widescreen</PresentationFormat>
  <Paragraphs>239</Paragraphs>
  <Slides>32</Slides>
  <Notes>14</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Arial Nova</vt:lpstr>
      <vt:lpstr>Calibri</vt:lpstr>
      <vt:lpstr>Calibri Light</vt:lpstr>
      <vt:lpstr>Roboto</vt:lpstr>
      <vt:lpstr>Symbol</vt:lpstr>
      <vt:lpstr>Times New Roman</vt:lpstr>
      <vt:lpstr>Office Theme</vt:lpstr>
      <vt:lpstr>Custom Design</vt:lpstr>
      <vt:lpstr>PowerPoint Presentation</vt:lpstr>
      <vt:lpstr>PowerPoint Presentation</vt:lpstr>
      <vt:lpstr>PowerPoint Presentation</vt:lpstr>
      <vt:lpstr>Agenda</vt:lpstr>
      <vt:lpstr>Bio- Gillian Grant</vt:lpstr>
      <vt:lpstr>Bio- Namrata Shrestha</vt:lpstr>
      <vt:lpstr>Bio- Cristina Gair</vt:lpstr>
      <vt:lpstr>Bio- Mary Burt</vt:lpstr>
      <vt:lpstr>Bio- Krystal Baker</vt:lpstr>
      <vt:lpstr>Bio- Jackie Sievers</vt:lpstr>
      <vt:lpstr>PowerPoint Presentation</vt:lpstr>
      <vt:lpstr>Our Working Definition of Clinical Community Linkages</vt:lpstr>
      <vt:lpstr>PowerPoint Presentation</vt:lpstr>
      <vt:lpstr>PowerPoint Presentation</vt:lpstr>
      <vt:lpstr>PowerPoint Presentation</vt:lpstr>
      <vt:lpstr>Regional Health Connector – Region 12 (Pitkin, Garfield, Eagle and Summit Counties)</vt:lpstr>
      <vt:lpstr>RHC – Innovative Support Program</vt:lpstr>
      <vt:lpstr>RHC – Local Priority Program</vt:lpstr>
      <vt:lpstr>RHC – Other programs</vt:lpstr>
      <vt:lpstr>How can RHC support you</vt:lpstr>
      <vt:lpstr>Q &amp; A</vt:lpstr>
      <vt:lpstr>PowerPoint Presentation</vt:lpstr>
      <vt:lpstr>PowerPoint Presentation</vt:lpstr>
      <vt:lpstr>PowerPoint Presentation</vt:lpstr>
      <vt:lpstr>Tri-County Health Network Team </vt:lpstr>
      <vt:lpstr>PowerPoint Presentation</vt:lpstr>
      <vt:lpstr>QHN and RHC Alignment</vt:lpstr>
      <vt:lpstr>QHN’s Priority Project</vt:lpstr>
      <vt:lpstr>Alignment with NQF</vt:lpstr>
      <vt:lpstr>Our Activities</vt:lpstr>
      <vt:lpstr>Next Hot Topics- Save the Dates!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Charity Meinhart</dc:creator>
  <cp:lastModifiedBy>Charity Meinhart</cp:lastModifiedBy>
  <cp:revision>36</cp:revision>
  <cp:lastPrinted>2021-02-17T15:43:05Z</cp:lastPrinted>
  <dcterms:created xsi:type="dcterms:W3CDTF">2019-11-25T15:31:35Z</dcterms:created>
  <dcterms:modified xsi:type="dcterms:W3CDTF">2021-04-21T15:30:40Z</dcterms:modified>
</cp:coreProperties>
</file>