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345" r:id="rId6"/>
    <p:sldId id="359" r:id="rId7"/>
    <p:sldId id="346" r:id="rId8"/>
    <p:sldId id="347" r:id="rId9"/>
    <p:sldId id="335" r:id="rId10"/>
    <p:sldId id="358" r:id="rId11"/>
    <p:sldId id="334" r:id="rId12"/>
    <p:sldId id="336" r:id="rId13"/>
    <p:sldId id="337" r:id="rId14"/>
    <p:sldId id="338" r:id="rId15"/>
    <p:sldId id="339" r:id="rId16"/>
    <p:sldId id="340" r:id="rId17"/>
    <p:sldId id="343" r:id="rId18"/>
    <p:sldId id="350" r:id="rId19"/>
    <p:sldId id="344" r:id="rId20"/>
    <p:sldId id="348" r:id="rId21"/>
    <p:sldId id="349" r:id="rId22"/>
    <p:sldId id="351" r:id="rId23"/>
    <p:sldId id="352" r:id="rId24"/>
    <p:sldId id="353" r:id="rId25"/>
    <p:sldId id="354" r:id="rId26"/>
    <p:sldId id="355" r:id="rId27"/>
    <p:sldId id="356" r:id="rId28"/>
    <p:sldId id="357" r:id="rId29"/>
    <p:sldId id="360" r:id="rId30"/>
    <p:sldId id="27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2B61"/>
    <a:srgbClr val="E7BE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657" autoAdjust="0"/>
    <p:restoredTop sz="94660" autoAdjust="0"/>
  </p:normalViewPr>
  <p:slideViewPr>
    <p:cSldViewPr snapToGrid="0">
      <p:cViewPr varScale="1">
        <p:scale>
          <a:sx n="152" d="100"/>
          <a:sy n="152" d="100"/>
        </p:scale>
        <p:origin x="156" y="3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74"/>
    </p:cViewPr>
  </p:sorterViewPr>
  <p:notesViewPr>
    <p:cSldViewPr snapToGrid="0">
      <p:cViewPr varScale="1">
        <p:scale>
          <a:sx n="78" d="100"/>
          <a:sy n="78" d="100"/>
        </p:scale>
        <p:origin x="282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1E0E6D-5198-49FD-A505-159065B40753}" type="doc">
      <dgm:prSet loTypeId="urn:microsoft.com/office/officeart/2005/8/layout/hList2" loCatId="list" qsTypeId="urn:microsoft.com/office/officeart/2005/8/quickstyle/simple5" qsCatId="simple" csTypeId="urn:microsoft.com/office/officeart/2005/8/colors/accent1_4" csCatId="accent1" phldr="1"/>
      <dgm:spPr/>
      <dgm:t>
        <a:bodyPr/>
        <a:lstStyle/>
        <a:p>
          <a:endParaRPr lang="en-US"/>
        </a:p>
      </dgm:t>
    </dgm:pt>
    <dgm:pt modelId="{A541B6BE-E0A5-4121-A7D0-E02BF439315E}">
      <dgm:prSet phldrT="[Text]"/>
      <dgm:spPr/>
      <dgm:t>
        <a:bodyPr/>
        <a:lstStyle/>
        <a:p>
          <a:r>
            <a:rPr lang="en-US" dirty="0"/>
            <a:t>Collect</a:t>
          </a:r>
        </a:p>
      </dgm:t>
    </dgm:pt>
    <dgm:pt modelId="{2AFE7512-A004-4FF2-B1C6-E0FA4BEFE5A2}" type="parTrans" cxnId="{B17448F6-0852-4491-9019-561D17028CCD}">
      <dgm:prSet/>
      <dgm:spPr/>
      <dgm:t>
        <a:bodyPr/>
        <a:lstStyle/>
        <a:p>
          <a:endParaRPr lang="en-US"/>
        </a:p>
      </dgm:t>
    </dgm:pt>
    <dgm:pt modelId="{D91A9B7C-CBF0-468F-8F54-FD3C89E0196B}" type="sibTrans" cxnId="{B17448F6-0852-4491-9019-561D17028CCD}">
      <dgm:prSet/>
      <dgm:spPr/>
      <dgm:t>
        <a:bodyPr/>
        <a:lstStyle/>
        <a:p>
          <a:endParaRPr lang="en-US"/>
        </a:p>
      </dgm:t>
    </dgm:pt>
    <dgm:pt modelId="{56C44887-E57B-46F7-A1A8-DA3C744FB1D9}">
      <dgm:prSet phldrT="[Text]" custT="1"/>
      <dgm:spPr/>
      <dgm:t>
        <a:bodyPr/>
        <a:lstStyle/>
        <a:p>
          <a:pPr algn="l">
            <a:buNone/>
          </a:pPr>
          <a:r>
            <a:rPr lang="en-US" sz="2000" dirty="0"/>
            <a:t>Avoid manual entry where possible</a:t>
          </a:r>
        </a:p>
      </dgm:t>
    </dgm:pt>
    <dgm:pt modelId="{0D165B6A-5718-4C76-A470-C0958D8A9037}" type="parTrans" cxnId="{8FB8920F-427B-4B9E-B32C-C4E173E963A3}">
      <dgm:prSet/>
      <dgm:spPr/>
      <dgm:t>
        <a:bodyPr/>
        <a:lstStyle/>
        <a:p>
          <a:endParaRPr lang="en-US"/>
        </a:p>
      </dgm:t>
    </dgm:pt>
    <dgm:pt modelId="{640118DB-D5C3-45F9-BF0C-CC7E4B7BE32D}" type="sibTrans" cxnId="{8FB8920F-427B-4B9E-B32C-C4E173E963A3}">
      <dgm:prSet/>
      <dgm:spPr/>
      <dgm:t>
        <a:bodyPr/>
        <a:lstStyle/>
        <a:p>
          <a:endParaRPr lang="en-US"/>
        </a:p>
      </dgm:t>
    </dgm:pt>
    <dgm:pt modelId="{F9030FF1-F9B2-4F3E-A52E-785E1D364168}">
      <dgm:prSet phldrT="[Text]"/>
      <dgm:spPr/>
      <dgm:t>
        <a:bodyPr/>
        <a:lstStyle/>
        <a:p>
          <a:r>
            <a:rPr lang="en-US" dirty="0"/>
            <a:t>Secure</a:t>
          </a:r>
        </a:p>
      </dgm:t>
    </dgm:pt>
    <dgm:pt modelId="{86F8D608-F4D5-460A-9CC5-89CB1AC62B1A}" type="parTrans" cxnId="{A1A72A2E-CBD6-41C2-8015-9BB5647B3888}">
      <dgm:prSet/>
      <dgm:spPr/>
      <dgm:t>
        <a:bodyPr/>
        <a:lstStyle/>
        <a:p>
          <a:endParaRPr lang="en-US"/>
        </a:p>
      </dgm:t>
    </dgm:pt>
    <dgm:pt modelId="{67F06FCA-7793-4927-88AB-10548E5B9310}" type="sibTrans" cxnId="{A1A72A2E-CBD6-41C2-8015-9BB5647B3888}">
      <dgm:prSet/>
      <dgm:spPr/>
      <dgm:t>
        <a:bodyPr/>
        <a:lstStyle/>
        <a:p>
          <a:endParaRPr lang="en-US"/>
        </a:p>
      </dgm:t>
    </dgm:pt>
    <dgm:pt modelId="{D3200E9E-AF4F-4784-ADE9-A62D2335A83F}">
      <dgm:prSet phldrT="[Text]" custT="1"/>
      <dgm:spPr/>
      <dgm:t>
        <a:bodyPr/>
        <a:lstStyle/>
        <a:p>
          <a:pPr>
            <a:buFontTx/>
            <a:buNone/>
          </a:pPr>
          <a:r>
            <a:rPr lang="en-US" sz="2000" dirty="0"/>
            <a:t>Share information appropriately using CRN consent and access frameworks</a:t>
          </a:r>
        </a:p>
      </dgm:t>
    </dgm:pt>
    <dgm:pt modelId="{B09A16A7-4484-4120-A87F-874EB5DEC811}" type="parTrans" cxnId="{9DE4A0C6-53F6-4309-AE15-55F043556F68}">
      <dgm:prSet/>
      <dgm:spPr/>
      <dgm:t>
        <a:bodyPr/>
        <a:lstStyle/>
        <a:p>
          <a:endParaRPr lang="en-US"/>
        </a:p>
      </dgm:t>
    </dgm:pt>
    <dgm:pt modelId="{4F514BF0-889A-4D80-A77F-19063A8CED97}" type="sibTrans" cxnId="{9DE4A0C6-53F6-4309-AE15-55F043556F68}">
      <dgm:prSet/>
      <dgm:spPr/>
      <dgm:t>
        <a:bodyPr/>
        <a:lstStyle/>
        <a:p>
          <a:endParaRPr lang="en-US"/>
        </a:p>
      </dgm:t>
    </dgm:pt>
    <dgm:pt modelId="{9DEFBEA2-1DFE-4195-975A-E8E49A77C870}">
      <dgm:prSet phldrT="[Text]"/>
      <dgm:spPr/>
      <dgm:t>
        <a:bodyPr/>
        <a:lstStyle/>
        <a:p>
          <a:r>
            <a:rPr lang="en-US" dirty="0"/>
            <a:t>Optimize</a:t>
          </a:r>
        </a:p>
      </dgm:t>
    </dgm:pt>
    <dgm:pt modelId="{57A30FC3-18EC-45FA-B716-972E0E43C760}" type="parTrans" cxnId="{C33B6F99-583A-476D-AC45-7B4C3BDCB437}">
      <dgm:prSet/>
      <dgm:spPr/>
      <dgm:t>
        <a:bodyPr/>
        <a:lstStyle/>
        <a:p>
          <a:endParaRPr lang="en-US"/>
        </a:p>
      </dgm:t>
    </dgm:pt>
    <dgm:pt modelId="{811AAD99-21A8-4492-9179-9F38BD17190A}" type="sibTrans" cxnId="{C33B6F99-583A-476D-AC45-7B4C3BDCB437}">
      <dgm:prSet/>
      <dgm:spPr/>
      <dgm:t>
        <a:bodyPr/>
        <a:lstStyle/>
        <a:p>
          <a:endParaRPr lang="en-US"/>
        </a:p>
      </dgm:t>
    </dgm:pt>
    <dgm:pt modelId="{EA8116B3-8A3A-44DC-89A2-30E18436A976}">
      <dgm:prSet phldrT="[Text]" custT="1"/>
      <dgm:spPr/>
      <dgm:t>
        <a:bodyPr/>
        <a:lstStyle/>
        <a:p>
          <a:pPr>
            <a:buNone/>
          </a:pPr>
          <a:r>
            <a:rPr lang="en-US" sz="2000" dirty="0"/>
            <a:t>Use data to create opportunities to improve cross-sector care</a:t>
          </a:r>
        </a:p>
      </dgm:t>
    </dgm:pt>
    <dgm:pt modelId="{8D901C1A-812A-4441-8D31-E0D3DB33C84E}" type="parTrans" cxnId="{CF0A39C3-4FCF-442D-9E82-70A1B9AE3D95}">
      <dgm:prSet/>
      <dgm:spPr/>
      <dgm:t>
        <a:bodyPr/>
        <a:lstStyle/>
        <a:p>
          <a:endParaRPr lang="en-US"/>
        </a:p>
      </dgm:t>
    </dgm:pt>
    <dgm:pt modelId="{49FFBB9A-C61A-4FC1-87BE-174286C50D93}" type="sibTrans" cxnId="{CF0A39C3-4FCF-442D-9E82-70A1B9AE3D95}">
      <dgm:prSet/>
      <dgm:spPr/>
      <dgm:t>
        <a:bodyPr/>
        <a:lstStyle/>
        <a:p>
          <a:endParaRPr lang="en-US"/>
        </a:p>
      </dgm:t>
    </dgm:pt>
    <dgm:pt modelId="{58771E54-8E6D-406B-82C2-3AB6A5291F02}">
      <dgm:prSet phldrT="[Text]" custT="1"/>
      <dgm:spPr/>
      <dgm:t>
        <a:bodyPr/>
        <a:lstStyle/>
        <a:p>
          <a:pPr algn="l">
            <a:buNone/>
          </a:pPr>
          <a:r>
            <a:rPr lang="en-US" sz="2000" dirty="0"/>
            <a:t>Leverage interfaces and data connections</a:t>
          </a:r>
        </a:p>
      </dgm:t>
    </dgm:pt>
    <dgm:pt modelId="{6F2E7751-80A3-4066-8474-1B3C59250F69}" type="parTrans" cxnId="{7513A9E2-37D8-4B7B-B244-02F3F62D37F7}">
      <dgm:prSet/>
      <dgm:spPr/>
      <dgm:t>
        <a:bodyPr/>
        <a:lstStyle/>
        <a:p>
          <a:endParaRPr lang="en-US"/>
        </a:p>
      </dgm:t>
    </dgm:pt>
    <dgm:pt modelId="{6899A2E2-463F-4FAB-B25E-2B9E5BFC059A}" type="sibTrans" cxnId="{7513A9E2-37D8-4B7B-B244-02F3F62D37F7}">
      <dgm:prSet/>
      <dgm:spPr/>
      <dgm:t>
        <a:bodyPr/>
        <a:lstStyle/>
        <a:p>
          <a:endParaRPr lang="en-US"/>
        </a:p>
      </dgm:t>
    </dgm:pt>
    <dgm:pt modelId="{B461799A-3651-495B-9F31-3FEF313D84FF}">
      <dgm:prSet phldrT="[Text]" custT="1"/>
      <dgm:spPr/>
      <dgm:t>
        <a:bodyPr/>
        <a:lstStyle/>
        <a:p>
          <a:pPr algn="l">
            <a:buNone/>
          </a:pPr>
          <a:r>
            <a:rPr lang="en-US" sz="2000" dirty="0"/>
            <a:t>Offer options for custom entry and collection</a:t>
          </a:r>
        </a:p>
      </dgm:t>
    </dgm:pt>
    <dgm:pt modelId="{9DB6259B-DA4B-4DF2-8BE1-C84EB7B03A5A}" type="parTrans" cxnId="{29F407E2-6CDA-4887-8E39-6C63006233E4}">
      <dgm:prSet/>
      <dgm:spPr/>
      <dgm:t>
        <a:bodyPr/>
        <a:lstStyle/>
        <a:p>
          <a:endParaRPr lang="en-US"/>
        </a:p>
      </dgm:t>
    </dgm:pt>
    <dgm:pt modelId="{7FBFB93A-8256-4D02-95FB-28FCC35E06B8}" type="sibTrans" cxnId="{29F407E2-6CDA-4887-8E39-6C63006233E4}">
      <dgm:prSet/>
      <dgm:spPr/>
      <dgm:t>
        <a:bodyPr/>
        <a:lstStyle/>
        <a:p>
          <a:endParaRPr lang="en-US"/>
        </a:p>
      </dgm:t>
    </dgm:pt>
    <dgm:pt modelId="{DA4B0E9B-229F-48EA-BD7B-89BA11EE68E2}">
      <dgm:prSet phldrT="[Text]" custT="1"/>
      <dgm:spPr/>
      <dgm:t>
        <a:bodyPr/>
        <a:lstStyle/>
        <a:p>
          <a:pPr>
            <a:buFontTx/>
            <a:buNone/>
          </a:pPr>
          <a:r>
            <a:rPr lang="en-US" sz="2000" dirty="0"/>
            <a:t>Leverage scores or aggregates to share facts without revealing details</a:t>
          </a:r>
        </a:p>
      </dgm:t>
    </dgm:pt>
    <dgm:pt modelId="{48F1AB57-3688-460A-BB5E-290E5A428789}" type="parTrans" cxnId="{8774F106-D39D-469F-82BD-43D501DDFEEF}">
      <dgm:prSet/>
      <dgm:spPr/>
      <dgm:t>
        <a:bodyPr/>
        <a:lstStyle/>
        <a:p>
          <a:endParaRPr lang="en-US"/>
        </a:p>
      </dgm:t>
    </dgm:pt>
    <dgm:pt modelId="{6EBDA0E8-8A95-4476-BFA2-68EF14BACFAA}" type="sibTrans" cxnId="{8774F106-D39D-469F-82BD-43D501DDFEEF}">
      <dgm:prSet/>
      <dgm:spPr/>
      <dgm:t>
        <a:bodyPr/>
        <a:lstStyle/>
        <a:p>
          <a:endParaRPr lang="en-US"/>
        </a:p>
      </dgm:t>
    </dgm:pt>
    <dgm:pt modelId="{7FEF90D0-1312-4CA8-99EA-4D7C61379BCA}">
      <dgm:prSet phldrT="[Text]" custT="1"/>
      <dgm:spPr/>
      <dgm:t>
        <a:bodyPr/>
        <a:lstStyle/>
        <a:p>
          <a:pPr>
            <a:buNone/>
          </a:pPr>
          <a:r>
            <a:rPr lang="en-US" sz="2000" dirty="0"/>
            <a:t>Help deliver the right intervention at the right time</a:t>
          </a:r>
        </a:p>
      </dgm:t>
    </dgm:pt>
    <dgm:pt modelId="{0D78A73B-1686-4C75-93F5-3D4AA85791AD}" type="parTrans" cxnId="{006BE731-AFB7-44B2-ABC5-867185D4A678}">
      <dgm:prSet/>
      <dgm:spPr/>
      <dgm:t>
        <a:bodyPr/>
        <a:lstStyle/>
        <a:p>
          <a:endParaRPr lang="en-US"/>
        </a:p>
      </dgm:t>
    </dgm:pt>
    <dgm:pt modelId="{3A1E8240-CB2E-4C3B-9959-E9997C60D66F}" type="sibTrans" cxnId="{006BE731-AFB7-44B2-ABC5-867185D4A678}">
      <dgm:prSet/>
      <dgm:spPr/>
      <dgm:t>
        <a:bodyPr/>
        <a:lstStyle/>
        <a:p>
          <a:endParaRPr lang="en-US"/>
        </a:p>
      </dgm:t>
    </dgm:pt>
    <dgm:pt modelId="{5C2D2145-FAF0-4495-AE66-1F49C46EE768}" type="pres">
      <dgm:prSet presAssocID="{F81E0E6D-5198-49FD-A505-159065B40753}" presName="linearFlow" presStyleCnt="0">
        <dgm:presLayoutVars>
          <dgm:dir/>
          <dgm:animLvl val="lvl"/>
          <dgm:resizeHandles/>
        </dgm:presLayoutVars>
      </dgm:prSet>
      <dgm:spPr/>
    </dgm:pt>
    <dgm:pt modelId="{C141716F-DB97-471A-A596-BDF95A48450F}" type="pres">
      <dgm:prSet presAssocID="{A541B6BE-E0A5-4121-A7D0-E02BF439315E}" presName="compositeNode" presStyleCnt="0">
        <dgm:presLayoutVars>
          <dgm:bulletEnabled val="1"/>
        </dgm:presLayoutVars>
      </dgm:prSet>
      <dgm:spPr/>
    </dgm:pt>
    <dgm:pt modelId="{4BFC82F6-F1C7-4129-A104-6FF9B8CC8F5E}" type="pres">
      <dgm:prSet presAssocID="{A541B6BE-E0A5-4121-A7D0-E02BF439315E}"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ilter with solid fill"/>
        </a:ext>
      </dgm:extLst>
    </dgm:pt>
    <dgm:pt modelId="{CD7B4845-3A8E-4257-97DE-2C3F278DE2A6}" type="pres">
      <dgm:prSet presAssocID="{A541B6BE-E0A5-4121-A7D0-E02BF439315E}" presName="childNode" presStyleLbl="node1" presStyleIdx="0" presStyleCnt="3">
        <dgm:presLayoutVars>
          <dgm:bulletEnabled val="1"/>
        </dgm:presLayoutVars>
      </dgm:prSet>
      <dgm:spPr/>
    </dgm:pt>
    <dgm:pt modelId="{576311E9-7153-45BB-90E8-560974013A1C}" type="pres">
      <dgm:prSet presAssocID="{A541B6BE-E0A5-4121-A7D0-E02BF439315E}" presName="parentNode" presStyleLbl="revTx" presStyleIdx="0" presStyleCnt="3">
        <dgm:presLayoutVars>
          <dgm:chMax val="0"/>
          <dgm:bulletEnabled val="1"/>
        </dgm:presLayoutVars>
      </dgm:prSet>
      <dgm:spPr/>
    </dgm:pt>
    <dgm:pt modelId="{201FE7F7-EF53-430E-B9B4-355373B14148}" type="pres">
      <dgm:prSet presAssocID="{D91A9B7C-CBF0-468F-8F54-FD3C89E0196B}" presName="sibTrans" presStyleCnt="0"/>
      <dgm:spPr/>
    </dgm:pt>
    <dgm:pt modelId="{A623699B-1D24-43CA-95B5-7CCE6ADDA486}" type="pres">
      <dgm:prSet presAssocID="{F9030FF1-F9B2-4F3E-A52E-785E1D364168}" presName="compositeNode" presStyleCnt="0">
        <dgm:presLayoutVars>
          <dgm:bulletEnabled val="1"/>
        </dgm:presLayoutVars>
      </dgm:prSet>
      <dgm:spPr/>
    </dgm:pt>
    <dgm:pt modelId="{7BCCACAF-E7A0-4FEA-875C-5C8FAAD18DBA}" type="pres">
      <dgm:prSet presAssocID="{F9030FF1-F9B2-4F3E-A52E-785E1D364168}" presName="imag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Eye Scan with solid fill"/>
        </a:ext>
      </dgm:extLst>
    </dgm:pt>
    <dgm:pt modelId="{6DF68FB7-112A-42F4-BBEE-10481A1C748A}" type="pres">
      <dgm:prSet presAssocID="{F9030FF1-F9B2-4F3E-A52E-785E1D364168}" presName="childNode" presStyleLbl="node1" presStyleIdx="1" presStyleCnt="3">
        <dgm:presLayoutVars>
          <dgm:bulletEnabled val="1"/>
        </dgm:presLayoutVars>
      </dgm:prSet>
      <dgm:spPr/>
    </dgm:pt>
    <dgm:pt modelId="{28EC010B-2A43-4251-83CD-1458EFE724E2}" type="pres">
      <dgm:prSet presAssocID="{F9030FF1-F9B2-4F3E-A52E-785E1D364168}" presName="parentNode" presStyleLbl="revTx" presStyleIdx="1" presStyleCnt="3">
        <dgm:presLayoutVars>
          <dgm:chMax val="0"/>
          <dgm:bulletEnabled val="1"/>
        </dgm:presLayoutVars>
      </dgm:prSet>
      <dgm:spPr/>
    </dgm:pt>
    <dgm:pt modelId="{A04671BC-0877-45E8-9066-07D718DDCFBB}" type="pres">
      <dgm:prSet presAssocID="{67F06FCA-7793-4927-88AB-10548E5B9310}" presName="sibTrans" presStyleCnt="0"/>
      <dgm:spPr/>
    </dgm:pt>
    <dgm:pt modelId="{8A86F35F-FC37-46B0-815B-E9314A3539A2}" type="pres">
      <dgm:prSet presAssocID="{9DEFBEA2-1DFE-4195-975A-E8E49A77C870}" presName="compositeNode" presStyleCnt="0">
        <dgm:presLayoutVars>
          <dgm:bulletEnabled val="1"/>
        </dgm:presLayoutVars>
      </dgm:prSet>
      <dgm:spPr/>
    </dgm:pt>
    <dgm:pt modelId="{9466699C-EF80-4C31-9701-108D48351528}" type="pres">
      <dgm:prSet presAssocID="{9DEFBEA2-1DFE-4195-975A-E8E49A77C870}" presName="imag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onnections with solid fill"/>
        </a:ext>
      </dgm:extLst>
    </dgm:pt>
    <dgm:pt modelId="{49312739-4832-4C87-A55C-CCCA087464AE}" type="pres">
      <dgm:prSet presAssocID="{9DEFBEA2-1DFE-4195-975A-E8E49A77C870}" presName="childNode" presStyleLbl="node1" presStyleIdx="2" presStyleCnt="3">
        <dgm:presLayoutVars>
          <dgm:bulletEnabled val="1"/>
        </dgm:presLayoutVars>
      </dgm:prSet>
      <dgm:spPr/>
    </dgm:pt>
    <dgm:pt modelId="{70F62CCC-BC8F-4FD6-99F7-894F5DA8914C}" type="pres">
      <dgm:prSet presAssocID="{9DEFBEA2-1DFE-4195-975A-E8E49A77C870}" presName="parentNode" presStyleLbl="revTx" presStyleIdx="2" presStyleCnt="3">
        <dgm:presLayoutVars>
          <dgm:chMax val="0"/>
          <dgm:bulletEnabled val="1"/>
        </dgm:presLayoutVars>
      </dgm:prSet>
      <dgm:spPr/>
    </dgm:pt>
  </dgm:ptLst>
  <dgm:cxnLst>
    <dgm:cxn modelId="{8774F106-D39D-469F-82BD-43D501DDFEEF}" srcId="{F9030FF1-F9B2-4F3E-A52E-785E1D364168}" destId="{DA4B0E9B-229F-48EA-BD7B-89BA11EE68E2}" srcOrd="1" destOrd="0" parTransId="{48F1AB57-3688-460A-BB5E-290E5A428789}" sibTransId="{6EBDA0E8-8A95-4476-BFA2-68EF14BACFAA}"/>
    <dgm:cxn modelId="{C1EC9107-0857-4DA4-B270-E828DD2DD817}" type="presOf" srcId="{56C44887-E57B-46F7-A1A8-DA3C744FB1D9}" destId="{CD7B4845-3A8E-4257-97DE-2C3F278DE2A6}" srcOrd="0" destOrd="0" presId="urn:microsoft.com/office/officeart/2005/8/layout/hList2"/>
    <dgm:cxn modelId="{8FB8920F-427B-4B9E-B32C-C4E173E963A3}" srcId="{A541B6BE-E0A5-4121-A7D0-E02BF439315E}" destId="{56C44887-E57B-46F7-A1A8-DA3C744FB1D9}" srcOrd="0" destOrd="0" parTransId="{0D165B6A-5718-4C76-A470-C0958D8A9037}" sibTransId="{640118DB-D5C3-45F9-BF0C-CC7E4B7BE32D}"/>
    <dgm:cxn modelId="{C1E0C221-39B5-4B6C-BCD5-3F4A6ED289BA}" type="presOf" srcId="{9DEFBEA2-1DFE-4195-975A-E8E49A77C870}" destId="{70F62CCC-BC8F-4FD6-99F7-894F5DA8914C}" srcOrd="0" destOrd="0" presId="urn:microsoft.com/office/officeart/2005/8/layout/hList2"/>
    <dgm:cxn modelId="{A1A72A2E-CBD6-41C2-8015-9BB5647B3888}" srcId="{F81E0E6D-5198-49FD-A505-159065B40753}" destId="{F9030FF1-F9B2-4F3E-A52E-785E1D364168}" srcOrd="1" destOrd="0" parTransId="{86F8D608-F4D5-460A-9CC5-89CB1AC62B1A}" sibTransId="{67F06FCA-7793-4927-88AB-10548E5B9310}"/>
    <dgm:cxn modelId="{006BE731-AFB7-44B2-ABC5-867185D4A678}" srcId="{9DEFBEA2-1DFE-4195-975A-E8E49A77C870}" destId="{7FEF90D0-1312-4CA8-99EA-4D7C61379BCA}" srcOrd="1" destOrd="0" parTransId="{0D78A73B-1686-4C75-93F5-3D4AA85791AD}" sibTransId="{3A1E8240-CB2E-4C3B-9959-E9997C60D66F}"/>
    <dgm:cxn modelId="{5CA1E77A-58BC-487B-966D-40FDE3E0F069}" type="presOf" srcId="{D3200E9E-AF4F-4784-ADE9-A62D2335A83F}" destId="{6DF68FB7-112A-42F4-BBEE-10481A1C748A}" srcOrd="0" destOrd="0" presId="urn:microsoft.com/office/officeart/2005/8/layout/hList2"/>
    <dgm:cxn modelId="{85F02480-27FB-48AF-AAE9-A0DF8F13FFAA}" type="presOf" srcId="{B461799A-3651-495B-9F31-3FEF313D84FF}" destId="{CD7B4845-3A8E-4257-97DE-2C3F278DE2A6}" srcOrd="0" destOrd="2" presId="urn:microsoft.com/office/officeart/2005/8/layout/hList2"/>
    <dgm:cxn modelId="{E61F268B-F998-4F7A-9DB4-4CB0215DD8C6}" type="presOf" srcId="{7FEF90D0-1312-4CA8-99EA-4D7C61379BCA}" destId="{49312739-4832-4C87-A55C-CCCA087464AE}" srcOrd="0" destOrd="1" presId="urn:microsoft.com/office/officeart/2005/8/layout/hList2"/>
    <dgm:cxn modelId="{C33B6F99-583A-476D-AC45-7B4C3BDCB437}" srcId="{F81E0E6D-5198-49FD-A505-159065B40753}" destId="{9DEFBEA2-1DFE-4195-975A-E8E49A77C870}" srcOrd="2" destOrd="0" parTransId="{57A30FC3-18EC-45FA-B716-972E0E43C760}" sibTransId="{811AAD99-21A8-4492-9179-9F38BD17190A}"/>
    <dgm:cxn modelId="{E582F7A4-EDCC-49D7-9862-0049DA9D1C87}" type="presOf" srcId="{F9030FF1-F9B2-4F3E-A52E-785E1D364168}" destId="{28EC010B-2A43-4251-83CD-1458EFE724E2}" srcOrd="0" destOrd="0" presId="urn:microsoft.com/office/officeart/2005/8/layout/hList2"/>
    <dgm:cxn modelId="{B2DA9FB8-B8BD-421F-96EB-24CD9F4B518A}" type="presOf" srcId="{F81E0E6D-5198-49FD-A505-159065B40753}" destId="{5C2D2145-FAF0-4495-AE66-1F49C46EE768}" srcOrd="0" destOrd="0" presId="urn:microsoft.com/office/officeart/2005/8/layout/hList2"/>
    <dgm:cxn modelId="{7ACDBEBD-D5C5-484F-9079-F6D6DA6807C7}" type="presOf" srcId="{DA4B0E9B-229F-48EA-BD7B-89BA11EE68E2}" destId="{6DF68FB7-112A-42F4-BBEE-10481A1C748A}" srcOrd="0" destOrd="1" presId="urn:microsoft.com/office/officeart/2005/8/layout/hList2"/>
    <dgm:cxn modelId="{CF0A39C3-4FCF-442D-9E82-70A1B9AE3D95}" srcId="{9DEFBEA2-1DFE-4195-975A-E8E49A77C870}" destId="{EA8116B3-8A3A-44DC-89A2-30E18436A976}" srcOrd="0" destOrd="0" parTransId="{8D901C1A-812A-4441-8D31-E0D3DB33C84E}" sibTransId="{49FFBB9A-C61A-4FC1-87BE-174286C50D93}"/>
    <dgm:cxn modelId="{9DE4A0C6-53F6-4309-AE15-55F043556F68}" srcId="{F9030FF1-F9B2-4F3E-A52E-785E1D364168}" destId="{D3200E9E-AF4F-4784-ADE9-A62D2335A83F}" srcOrd="0" destOrd="0" parTransId="{B09A16A7-4484-4120-A87F-874EB5DEC811}" sibTransId="{4F514BF0-889A-4D80-A77F-19063A8CED97}"/>
    <dgm:cxn modelId="{9F8CCCD6-6993-44F0-A5BF-2F285A7EBD67}" type="presOf" srcId="{A541B6BE-E0A5-4121-A7D0-E02BF439315E}" destId="{576311E9-7153-45BB-90E8-560974013A1C}" srcOrd="0" destOrd="0" presId="urn:microsoft.com/office/officeart/2005/8/layout/hList2"/>
    <dgm:cxn modelId="{C730C0DA-0247-45A0-B06C-C7C90ADAF7C6}" type="presOf" srcId="{58771E54-8E6D-406B-82C2-3AB6A5291F02}" destId="{CD7B4845-3A8E-4257-97DE-2C3F278DE2A6}" srcOrd="0" destOrd="1" presId="urn:microsoft.com/office/officeart/2005/8/layout/hList2"/>
    <dgm:cxn modelId="{29F407E2-6CDA-4887-8E39-6C63006233E4}" srcId="{A541B6BE-E0A5-4121-A7D0-E02BF439315E}" destId="{B461799A-3651-495B-9F31-3FEF313D84FF}" srcOrd="2" destOrd="0" parTransId="{9DB6259B-DA4B-4DF2-8BE1-C84EB7B03A5A}" sibTransId="{7FBFB93A-8256-4D02-95FB-28FCC35E06B8}"/>
    <dgm:cxn modelId="{7513A9E2-37D8-4B7B-B244-02F3F62D37F7}" srcId="{A541B6BE-E0A5-4121-A7D0-E02BF439315E}" destId="{58771E54-8E6D-406B-82C2-3AB6A5291F02}" srcOrd="1" destOrd="0" parTransId="{6F2E7751-80A3-4066-8474-1B3C59250F69}" sibTransId="{6899A2E2-463F-4FAB-B25E-2B9E5BFC059A}"/>
    <dgm:cxn modelId="{B17448F6-0852-4491-9019-561D17028CCD}" srcId="{F81E0E6D-5198-49FD-A505-159065B40753}" destId="{A541B6BE-E0A5-4121-A7D0-E02BF439315E}" srcOrd="0" destOrd="0" parTransId="{2AFE7512-A004-4FF2-B1C6-E0FA4BEFE5A2}" sibTransId="{D91A9B7C-CBF0-468F-8F54-FD3C89E0196B}"/>
    <dgm:cxn modelId="{640DC9FD-7DC5-48DF-89DC-D9CC167C78F8}" type="presOf" srcId="{EA8116B3-8A3A-44DC-89A2-30E18436A976}" destId="{49312739-4832-4C87-A55C-CCCA087464AE}" srcOrd="0" destOrd="0" presId="urn:microsoft.com/office/officeart/2005/8/layout/hList2"/>
    <dgm:cxn modelId="{905A9201-53D5-40E9-A5CD-57E8529B7B5A}" type="presParOf" srcId="{5C2D2145-FAF0-4495-AE66-1F49C46EE768}" destId="{C141716F-DB97-471A-A596-BDF95A48450F}" srcOrd="0" destOrd="0" presId="urn:microsoft.com/office/officeart/2005/8/layout/hList2"/>
    <dgm:cxn modelId="{C46B8768-B8E0-466E-B0FF-881199CBF8DD}" type="presParOf" srcId="{C141716F-DB97-471A-A596-BDF95A48450F}" destId="{4BFC82F6-F1C7-4129-A104-6FF9B8CC8F5E}" srcOrd="0" destOrd="0" presId="urn:microsoft.com/office/officeart/2005/8/layout/hList2"/>
    <dgm:cxn modelId="{FF8DBB5E-9909-4D9B-8A33-2B2339D68239}" type="presParOf" srcId="{C141716F-DB97-471A-A596-BDF95A48450F}" destId="{CD7B4845-3A8E-4257-97DE-2C3F278DE2A6}" srcOrd="1" destOrd="0" presId="urn:microsoft.com/office/officeart/2005/8/layout/hList2"/>
    <dgm:cxn modelId="{0B64EE87-838E-4644-B414-1DC8FEB05882}" type="presParOf" srcId="{C141716F-DB97-471A-A596-BDF95A48450F}" destId="{576311E9-7153-45BB-90E8-560974013A1C}" srcOrd="2" destOrd="0" presId="urn:microsoft.com/office/officeart/2005/8/layout/hList2"/>
    <dgm:cxn modelId="{EEEBDC03-BBBC-4FB1-B0BB-4ABD7192B101}" type="presParOf" srcId="{5C2D2145-FAF0-4495-AE66-1F49C46EE768}" destId="{201FE7F7-EF53-430E-B9B4-355373B14148}" srcOrd="1" destOrd="0" presId="urn:microsoft.com/office/officeart/2005/8/layout/hList2"/>
    <dgm:cxn modelId="{E6F5C221-F8BE-4085-9E50-985BEFD36CFA}" type="presParOf" srcId="{5C2D2145-FAF0-4495-AE66-1F49C46EE768}" destId="{A623699B-1D24-43CA-95B5-7CCE6ADDA486}" srcOrd="2" destOrd="0" presId="urn:microsoft.com/office/officeart/2005/8/layout/hList2"/>
    <dgm:cxn modelId="{0D521C8D-B3B4-4DCA-A4B5-38CD3592A994}" type="presParOf" srcId="{A623699B-1D24-43CA-95B5-7CCE6ADDA486}" destId="{7BCCACAF-E7A0-4FEA-875C-5C8FAAD18DBA}" srcOrd="0" destOrd="0" presId="urn:microsoft.com/office/officeart/2005/8/layout/hList2"/>
    <dgm:cxn modelId="{CC7627E0-DDB7-4156-A8E0-25F0CCC7D831}" type="presParOf" srcId="{A623699B-1D24-43CA-95B5-7CCE6ADDA486}" destId="{6DF68FB7-112A-42F4-BBEE-10481A1C748A}" srcOrd="1" destOrd="0" presId="urn:microsoft.com/office/officeart/2005/8/layout/hList2"/>
    <dgm:cxn modelId="{2CB33E60-D329-462D-A086-6D06A38748F8}" type="presParOf" srcId="{A623699B-1D24-43CA-95B5-7CCE6ADDA486}" destId="{28EC010B-2A43-4251-83CD-1458EFE724E2}" srcOrd="2" destOrd="0" presId="urn:microsoft.com/office/officeart/2005/8/layout/hList2"/>
    <dgm:cxn modelId="{FA8F2E2B-1EE2-4073-93FA-808CB05AE158}" type="presParOf" srcId="{5C2D2145-FAF0-4495-AE66-1F49C46EE768}" destId="{A04671BC-0877-45E8-9066-07D718DDCFBB}" srcOrd="3" destOrd="0" presId="urn:microsoft.com/office/officeart/2005/8/layout/hList2"/>
    <dgm:cxn modelId="{971462B0-D501-4F77-B330-75ED20AD5857}" type="presParOf" srcId="{5C2D2145-FAF0-4495-AE66-1F49C46EE768}" destId="{8A86F35F-FC37-46B0-815B-E9314A3539A2}" srcOrd="4" destOrd="0" presId="urn:microsoft.com/office/officeart/2005/8/layout/hList2"/>
    <dgm:cxn modelId="{51A749E7-F4CB-4080-B747-81A510D227A7}" type="presParOf" srcId="{8A86F35F-FC37-46B0-815B-E9314A3539A2}" destId="{9466699C-EF80-4C31-9701-108D48351528}" srcOrd="0" destOrd="0" presId="urn:microsoft.com/office/officeart/2005/8/layout/hList2"/>
    <dgm:cxn modelId="{75AF33AC-9567-4751-9BFD-D9627C16DD5F}" type="presParOf" srcId="{8A86F35F-FC37-46B0-815B-E9314A3539A2}" destId="{49312739-4832-4C87-A55C-CCCA087464AE}" srcOrd="1" destOrd="0" presId="urn:microsoft.com/office/officeart/2005/8/layout/hList2"/>
    <dgm:cxn modelId="{D909C52F-8D26-4F73-837B-ECBCB03EEC47}" type="presParOf" srcId="{8A86F35F-FC37-46B0-815B-E9314A3539A2}" destId="{70F62CCC-BC8F-4FD6-99F7-894F5DA8914C}"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311E9-7153-45BB-90E8-560974013A1C}">
      <dsp:nvSpPr>
        <dsp:cNvPr id="0" name=""/>
        <dsp:cNvSpPr/>
      </dsp:nvSpPr>
      <dsp:spPr>
        <a:xfrm rot="16200000">
          <a:off x="-1834209" y="2780109"/>
          <a:ext cx="4226560" cy="442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90128" bIns="0" numCol="1" spcCol="1270" anchor="t" anchorCtr="0">
          <a:noAutofit/>
        </a:bodyPr>
        <a:lstStyle/>
        <a:p>
          <a:pPr marL="0" lvl="0" indent="0" algn="r" defTabSz="1377950">
            <a:lnSpc>
              <a:spcPct val="90000"/>
            </a:lnSpc>
            <a:spcBef>
              <a:spcPct val="0"/>
            </a:spcBef>
            <a:spcAft>
              <a:spcPct val="35000"/>
            </a:spcAft>
            <a:buNone/>
          </a:pPr>
          <a:r>
            <a:rPr lang="en-US" sz="3100" kern="1200" dirty="0"/>
            <a:t>Collect</a:t>
          </a:r>
        </a:p>
      </dsp:txBody>
      <dsp:txXfrm>
        <a:off x="-1834209" y="2780109"/>
        <a:ext cx="4226560" cy="442349"/>
      </dsp:txXfrm>
    </dsp:sp>
    <dsp:sp modelId="{CD7B4845-3A8E-4257-97DE-2C3F278DE2A6}">
      <dsp:nvSpPr>
        <dsp:cNvPr id="0" name=""/>
        <dsp:cNvSpPr/>
      </dsp:nvSpPr>
      <dsp:spPr>
        <a:xfrm>
          <a:off x="500245" y="888004"/>
          <a:ext cx="2203371" cy="4226560"/>
        </a:xfrm>
        <a:prstGeom prst="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390128" rIns="142240" bIns="142240" numCol="1" spcCol="1270" anchor="t" anchorCtr="0">
          <a:noAutofit/>
        </a:bodyPr>
        <a:lstStyle/>
        <a:p>
          <a:pPr marL="228600" lvl="1" indent="-228600" algn="l" defTabSz="889000">
            <a:lnSpc>
              <a:spcPct val="90000"/>
            </a:lnSpc>
            <a:spcBef>
              <a:spcPct val="0"/>
            </a:spcBef>
            <a:spcAft>
              <a:spcPct val="15000"/>
            </a:spcAft>
            <a:buNone/>
          </a:pPr>
          <a:r>
            <a:rPr lang="en-US" sz="2000" kern="1200" dirty="0"/>
            <a:t>Avoid manual entry where possible</a:t>
          </a:r>
        </a:p>
        <a:p>
          <a:pPr marL="228600" lvl="1" indent="-228600" algn="l" defTabSz="889000">
            <a:lnSpc>
              <a:spcPct val="90000"/>
            </a:lnSpc>
            <a:spcBef>
              <a:spcPct val="0"/>
            </a:spcBef>
            <a:spcAft>
              <a:spcPct val="15000"/>
            </a:spcAft>
            <a:buNone/>
          </a:pPr>
          <a:r>
            <a:rPr lang="en-US" sz="2000" kern="1200" dirty="0"/>
            <a:t>Leverage interfaces and data connections</a:t>
          </a:r>
        </a:p>
        <a:p>
          <a:pPr marL="228600" lvl="1" indent="-228600" algn="l" defTabSz="889000">
            <a:lnSpc>
              <a:spcPct val="90000"/>
            </a:lnSpc>
            <a:spcBef>
              <a:spcPct val="0"/>
            </a:spcBef>
            <a:spcAft>
              <a:spcPct val="15000"/>
            </a:spcAft>
            <a:buNone/>
          </a:pPr>
          <a:r>
            <a:rPr lang="en-US" sz="2000" kern="1200" dirty="0"/>
            <a:t>Offer options for custom entry and collection</a:t>
          </a:r>
        </a:p>
      </dsp:txBody>
      <dsp:txXfrm>
        <a:off x="500245" y="888004"/>
        <a:ext cx="2203371" cy="4226560"/>
      </dsp:txXfrm>
    </dsp:sp>
    <dsp:sp modelId="{4BFC82F6-F1C7-4129-A104-6FF9B8CC8F5E}">
      <dsp:nvSpPr>
        <dsp:cNvPr id="0" name=""/>
        <dsp:cNvSpPr/>
      </dsp:nvSpPr>
      <dsp:spPr>
        <a:xfrm>
          <a:off x="57896" y="304102"/>
          <a:ext cx="884699" cy="8846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8EC010B-2A43-4251-83CD-1458EFE724E2}">
      <dsp:nvSpPr>
        <dsp:cNvPr id="0" name=""/>
        <dsp:cNvSpPr/>
      </dsp:nvSpPr>
      <dsp:spPr>
        <a:xfrm rot="16200000">
          <a:off x="1377496" y="2780109"/>
          <a:ext cx="4226560" cy="442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90128" bIns="0" numCol="1" spcCol="1270" anchor="t" anchorCtr="0">
          <a:noAutofit/>
        </a:bodyPr>
        <a:lstStyle/>
        <a:p>
          <a:pPr marL="0" lvl="0" indent="0" algn="r" defTabSz="1377950">
            <a:lnSpc>
              <a:spcPct val="90000"/>
            </a:lnSpc>
            <a:spcBef>
              <a:spcPct val="0"/>
            </a:spcBef>
            <a:spcAft>
              <a:spcPct val="35000"/>
            </a:spcAft>
            <a:buNone/>
          </a:pPr>
          <a:r>
            <a:rPr lang="en-US" sz="3100" kern="1200" dirty="0"/>
            <a:t>Secure</a:t>
          </a:r>
        </a:p>
      </dsp:txBody>
      <dsp:txXfrm>
        <a:off x="1377496" y="2780109"/>
        <a:ext cx="4226560" cy="442349"/>
      </dsp:txXfrm>
    </dsp:sp>
    <dsp:sp modelId="{6DF68FB7-112A-42F4-BBEE-10481A1C748A}">
      <dsp:nvSpPr>
        <dsp:cNvPr id="0" name=""/>
        <dsp:cNvSpPr/>
      </dsp:nvSpPr>
      <dsp:spPr>
        <a:xfrm>
          <a:off x="3711951" y="888004"/>
          <a:ext cx="2203371" cy="4226560"/>
        </a:xfrm>
        <a:prstGeom prst="rect">
          <a:avLst/>
        </a:prstGeom>
        <a:gradFill rotWithShape="0">
          <a:gsLst>
            <a:gs pos="0">
              <a:schemeClr val="accent1">
                <a:shade val="50000"/>
                <a:hueOff val="268329"/>
                <a:satOff val="-6535"/>
                <a:lumOff val="28597"/>
                <a:alphaOff val="0"/>
                <a:satMod val="103000"/>
                <a:lumMod val="102000"/>
                <a:tint val="94000"/>
              </a:schemeClr>
            </a:gs>
            <a:gs pos="50000">
              <a:schemeClr val="accent1">
                <a:shade val="50000"/>
                <a:hueOff val="268329"/>
                <a:satOff val="-6535"/>
                <a:lumOff val="28597"/>
                <a:alphaOff val="0"/>
                <a:satMod val="110000"/>
                <a:lumMod val="100000"/>
                <a:shade val="100000"/>
              </a:schemeClr>
            </a:gs>
            <a:gs pos="100000">
              <a:schemeClr val="accent1">
                <a:shade val="50000"/>
                <a:hueOff val="268329"/>
                <a:satOff val="-6535"/>
                <a:lumOff val="2859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390128" rIns="142240" bIns="142240" numCol="1" spcCol="1270" anchor="t" anchorCtr="0">
          <a:noAutofit/>
        </a:bodyPr>
        <a:lstStyle/>
        <a:p>
          <a:pPr marL="228600" lvl="1" indent="-228600" algn="l" defTabSz="889000">
            <a:lnSpc>
              <a:spcPct val="90000"/>
            </a:lnSpc>
            <a:spcBef>
              <a:spcPct val="0"/>
            </a:spcBef>
            <a:spcAft>
              <a:spcPct val="15000"/>
            </a:spcAft>
            <a:buFontTx/>
            <a:buNone/>
          </a:pPr>
          <a:r>
            <a:rPr lang="en-US" sz="2000" kern="1200" dirty="0"/>
            <a:t>Share information appropriately using CRN consent and access frameworks</a:t>
          </a:r>
        </a:p>
        <a:p>
          <a:pPr marL="228600" lvl="1" indent="-228600" algn="l" defTabSz="889000">
            <a:lnSpc>
              <a:spcPct val="90000"/>
            </a:lnSpc>
            <a:spcBef>
              <a:spcPct val="0"/>
            </a:spcBef>
            <a:spcAft>
              <a:spcPct val="15000"/>
            </a:spcAft>
            <a:buFontTx/>
            <a:buNone/>
          </a:pPr>
          <a:r>
            <a:rPr lang="en-US" sz="2000" kern="1200" dirty="0"/>
            <a:t>Leverage scores or aggregates to share facts without revealing details</a:t>
          </a:r>
        </a:p>
      </dsp:txBody>
      <dsp:txXfrm>
        <a:off x="3711951" y="888004"/>
        <a:ext cx="2203371" cy="4226560"/>
      </dsp:txXfrm>
    </dsp:sp>
    <dsp:sp modelId="{7BCCACAF-E7A0-4FEA-875C-5C8FAAD18DBA}">
      <dsp:nvSpPr>
        <dsp:cNvPr id="0" name=""/>
        <dsp:cNvSpPr/>
      </dsp:nvSpPr>
      <dsp:spPr>
        <a:xfrm>
          <a:off x="3269602" y="304102"/>
          <a:ext cx="884699" cy="8846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0F62CCC-BC8F-4FD6-99F7-894F5DA8914C}">
      <dsp:nvSpPr>
        <dsp:cNvPr id="0" name=""/>
        <dsp:cNvSpPr/>
      </dsp:nvSpPr>
      <dsp:spPr>
        <a:xfrm rot="16200000">
          <a:off x="4589202" y="2780109"/>
          <a:ext cx="4226560" cy="442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90128" bIns="0" numCol="1" spcCol="1270" anchor="t" anchorCtr="0">
          <a:noAutofit/>
        </a:bodyPr>
        <a:lstStyle/>
        <a:p>
          <a:pPr marL="0" lvl="0" indent="0" algn="r" defTabSz="1377950">
            <a:lnSpc>
              <a:spcPct val="90000"/>
            </a:lnSpc>
            <a:spcBef>
              <a:spcPct val="0"/>
            </a:spcBef>
            <a:spcAft>
              <a:spcPct val="35000"/>
            </a:spcAft>
            <a:buNone/>
          </a:pPr>
          <a:r>
            <a:rPr lang="en-US" sz="3100" kern="1200" dirty="0"/>
            <a:t>Optimize</a:t>
          </a:r>
        </a:p>
      </dsp:txBody>
      <dsp:txXfrm>
        <a:off x="4589202" y="2780109"/>
        <a:ext cx="4226560" cy="442349"/>
      </dsp:txXfrm>
    </dsp:sp>
    <dsp:sp modelId="{49312739-4832-4C87-A55C-CCCA087464AE}">
      <dsp:nvSpPr>
        <dsp:cNvPr id="0" name=""/>
        <dsp:cNvSpPr/>
      </dsp:nvSpPr>
      <dsp:spPr>
        <a:xfrm>
          <a:off x="6923657" y="888004"/>
          <a:ext cx="2203371" cy="4226560"/>
        </a:xfrm>
        <a:prstGeom prst="rect">
          <a:avLst/>
        </a:prstGeom>
        <a:gradFill rotWithShape="0">
          <a:gsLst>
            <a:gs pos="0">
              <a:schemeClr val="accent1">
                <a:shade val="50000"/>
                <a:hueOff val="268329"/>
                <a:satOff val="-6535"/>
                <a:lumOff val="28597"/>
                <a:alphaOff val="0"/>
                <a:satMod val="103000"/>
                <a:lumMod val="102000"/>
                <a:tint val="94000"/>
              </a:schemeClr>
            </a:gs>
            <a:gs pos="50000">
              <a:schemeClr val="accent1">
                <a:shade val="50000"/>
                <a:hueOff val="268329"/>
                <a:satOff val="-6535"/>
                <a:lumOff val="28597"/>
                <a:alphaOff val="0"/>
                <a:satMod val="110000"/>
                <a:lumMod val="100000"/>
                <a:shade val="100000"/>
              </a:schemeClr>
            </a:gs>
            <a:gs pos="100000">
              <a:schemeClr val="accent1">
                <a:shade val="50000"/>
                <a:hueOff val="268329"/>
                <a:satOff val="-6535"/>
                <a:lumOff val="2859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390128" rIns="142240" bIns="142240" numCol="1" spcCol="1270" anchor="t" anchorCtr="0">
          <a:noAutofit/>
        </a:bodyPr>
        <a:lstStyle/>
        <a:p>
          <a:pPr marL="228600" lvl="1" indent="-228600" algn="l" defTabSz="889000">
            <a:lnSpc>
              <a:spcPct val="90000"/>
            </a:lnSpc>
            <a:spcBef>
              <a:spcPct val="0"/>
            </a:spcBef>
            <a:spcAft>
              <a:spcPct val="15000"/>
            </a:spcAft>
            <a:buNone/>
          </a:pPr>
          <a:r>
            <a:rPr lang="en-US" sz="2000" kern="1200" dirty="0"/>
            <a:t>Use data to create opportunities to improve cross-sector care</a:t>
          </a:r>
        </a:p>
        <a:p>
          <a:pPr marL="228600" lvl="1" indent="-228600" algn="l" defTabSz="889000">
            <a:lnSpc>
              <a:spcPct val="90000"/>
            </a:lnSpc>
            <a:spcBef>
              <a:spcPct val="0"/>
            </a:spcBef>
            <a:spcAft>
              <a:spcPct val="15000"/>
            </a:spcAft>
            <a:buNone/>
          </a:pPr>
          <a:r>
            <a:rPr lang="en-US" sz="2000" kern="1200" dirty="0"/>
            <a:t>Help deliver the right intervention at the right time</a:t>
          </a:r>
        </a:p>
      </dsp:txBody>
      <dsp:txXfrm>
        <a:off x="6923657" y="888004"/>
        <a:ext cx="2203371" cy="4226560"/>
      </dsp:txXfrm>
    </dsp:sp>
    <dsp:sp modelId="{9466699C-EF80-4C31-9701-108D48351528}">
      <dsp:nvSpPr>
        <dsp:cNvPr id="0" name=""/>
        <dsp:cNvSpPr/>
      </dsp:nvSpPr>
      <dsp:spPr>
        <a:xfrm>
          <a:off x="6481308" y="304102"/>
          <a:ext cx="884699" cy="8846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71DC1-D2D8-4209-9609-CEFA75F03D38}" type="datetimeFigureOut">
              <a:rPr lang="en-US" smtClean="0"/>
              <a:t>7/20/2021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E5A86A-33F6-48F5-90B0-727F257BB42A}" type="slidenum">
              <a:rPr lang="en-US" smtClean="0"/>
              <a:t>‹#›</a:t>
            </a:fld>
            <a:endParaRPr lang="en-US"/>
          </a:p>
        </p:txBody>
      </p:sp>
    </p:spTree>
    <p:extLst>
      <p:ext uri="{BB962C8B-B14F-4D97-AF65-F5344CB8AC3E}">
        <p14:creationId xmlns:p14="http://schemas.microsoft.com/office/powerpoint/2010/main" val="1833997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E5A86A-33F6-48F5-90B0-727F257BB42A}" type="slidenum">
              <a:rPr lang="en-US" smtClean="0"/>
              <a:t>1</a:t>
            </a:fld>
            <a:endParaRPr lang="en-US"/>
          </a:p>
        </p:txBody>
      </p:sp>
    </p:spTree>
    <p:extLst>
      <p:ext uri="{BB962C8B-B14F-4D97-AF65-F5344CB8AC3E}">
        <p14:creationId xmlns:p14="http://schemas.microsoft.com/office/powerpoint/2010/main" val="1172559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questions</a:t>
            </a:r>
          </a:p>
          <a:p>
            <a:r>
              <a:rPr lang="en-US"/>
              <a:t>Maybe troy pic, pillars</a:t>
            </a:r>
          </a:p>
        </p:txBody>
      </p:sp>
      <p:sp>
        <p:nvSpPr>
          <p:cNvPr id="4" name="Slide Number Placeholder 3"/>
          <p:cNvSpPr>
            <a:spLocks noGrp="1"/>
          </p:cNvSpPr>
          <p:nvPr>
            <p:ph type="sldNum" sz="quarter" idx="5"/>
          </p:nvPr>
        </p:nvSpPr>
        <p:spPr/>
        <p:txBody>
          <a:bodyPr/>
          <a:lstStyle/>
          <a:p>
            <a:fld id="{372803CA-F945-4F13-8C1D-414334A0B437}" type="slidenum">
              <a:rPr lang="en-US" smtClean="0"/>
              <a:t>27</a:t>
            </a:fld>
            <a:endParaRPr lang="en-US"/>
          </a:p>
        </p:txBody>
      </p:sp>
    </p:spTree>
    <p:extLst>
      <p:ext uri="{BB962C8B-B14F-4D97-AF65-F5344CB8AC3E}">
        <p14:creationId xmlns:p14="http://schemas.microsoft.com/office/powerpoint/2010/main" val="958823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B7EA6-B83E-4F07-AF54-C5D8C3B8C684}"/>
              </a:ext>
            </a:extLst>
          </p:cNvPr>
          <p:cNvSpPr>
            <a:spLocks noGrp="1"/>
          </p:cNvSpPr>
          <p:nvPr>
            <p:ph type="ctrTitle" hasCustomPrompt="1"/>
          </p:nvPr>
        </p:nvSpPr>
        <p:spPr>
          <a:xfrm>
            <a:off x="1524000" y="1851247"/>
            <a:ext cx="9144000" cy="912683"/>
          </a:xfrm>
        </p:spPr>
        <p:txBody>
          <a:bodyPr anchor="b"/>
          <a:lstStyle>
            <a:lvl1pPr algn="ctr">
              <a:defRPr sz="6000">
                <a:solidFill>
                  <a:schemeClr val="bg1"/>
                </a:solidFill>
                <a:latin typeface="+mn-lt"/>
              </a:defRPr>
            </a:lvl1pPr>
          </a:lstStyle>
          <a:p>
            <a:r>
              <a:rPr lang="en-US" dirty="0"/>
              <a:t>This is the title</a:t>
            </a:r>
          </a:p>
        </p:txBody>
      </p:sp>
      <p:sp>
        <p:nvSpPr>
          <p:cNvPr id="3" name="Subtitle 2">
            <a:extLst>
              <a:ext uri="{FF2B5EF4-FFF2-40B4-BE49-F238E27FC236}">
                <a16:creationId xmlns:a16="http://schemas.microsoft.com/office/drawing/2014/main" id="{EFEF6546-0545-422C-9A56-54358BB5C071}"/>
              </a:ext>
            </a:extLst>
          </p:cNvPr>
          <p:cNvSpPr>
            <a:spLocks noGrp="1"/>
          </p:cNvSpPr>
          <p:nvPr>
            <p:ph type="subTitle" idx="1" hasCustomPrompt="1"/>
          </p:nvPr>
        </p:nvSpPr>
        <p:spPr>
          <a:xfrm>
            <a:off x="1524000" y="2827022"/>
            <a:ext cx="9144000" cy="457808"/>
          </a:xfrm>
        </p:spPr>
        <p:txBody>
          <a:bodyPr/>
          <a:lstStyle>
            <a:lvl1pPr marL="0" indent="0" algn="ctr">
              <a:buNone/>
              <a:defRPr sz="2400">
                <a:solidFill>
                  <a:srgbClr val="E7BE5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subtitle</a:t>
            </a:r>
          </a:p>
        </p:txBody>
      </p:sp>
      <p:sp>
        <p:nvSpPr>
          <p:cNvPr id="4" name="Date Placeholder 3">
            <a:extLst>
              <a:ext uri="{FF2B5EF4-FFF2-40B4-BE49-F238E27FC236}">
                <a16:creationId xmlns:a16="http://schemas.microsoft.com/office/drawing/2014/main" id="{D615AF7F-E136-41B9-9328-4944E4A02B70}"/>
              </a:ext>
            </a:extLst>
          </p:cNvPr>
          <p:cNvSpPr>
            <a:spLocks noGrp="1"/>
          </p:cNvSpPr>
          <p:nvPr>
            <p:ph type="dt" sz="half" idx="10"/>
          </p:nvPr>
        </p:nvSpPr>
        <p:spPr/>
        <p:txBody>
          <a:bodyPr/>
          <a:lstStyle/>
          <a:p>
            <a:fld id="{39A6EBAC-4EE0-4C11-996C-2BC138BC27A6}" type="datetimeFigureOut">
              <a:rPr lang="en-US" smtClean="0"/>
              <a:t>7/20/2021</a:t>
            </a:fld>
            <a:endParaRPr lang="en-US"/>
          </a:p>
        </p:txBody>
      </p:sp>
      <p:sp>
        <p:nvSpPr>
          <p:cNvPr id="5" name="Footer Placeholder 4">
            <a:extLst>
              <a:ext uri="{FF2B5EF4-FFF2-40B4-BE49-F238E27FC236}">
                <a16:creationId xmlns:a16="http://schemas.microsoft.com/office/drawing/2014/main" id="{3BFA0BB3-85F9-4A20-AEE4-580CCAFA5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1157B1-DBA0-400F-8B05-C5F14165D83E}"/>
              </a:ext>
            </a:extLst>
          </p:cNvPr>
          <p:cNvSpPr>
            <a:spLocks noGrp="1"/>
          </p:cNvSpPr>
          <p:nvPr>
            <p:ph type="sldNum" sz="quarter" idx="12"/>
          </p:nvPr>
        </p:nvSpPr>
        <p:spPr/>
        <p:txBody>
          <a:bodyPr/>
          <a:lstStyle/>
          <a:p>
            <a:fld id="{D50C887B-B805-40EB-8DD2-0B0902C68B3B}" type="slidenum">
              <a:rPr lang="en-US" smtClean="0"/>
              <a:t>‹#›</a:t>
            </a:fld>
            <a:endParaRPr lang="en-US"/>
          </a:p>
        </p:txBody>
      </p:sp>
      <p:cxnSp>
        <p:nvCxnSpPr>
          <p:cNvPr id="8" name="Straight Connector 7">
            <a:extLst>
              <a:ext uri="{FF2B5EF4-FFF2-40B4-BE49-F238E27FC236}">
                <a16:creationId xmlns:a16="http://schemas.microsoft.com/office/drawing/2014/main" id="{872A69AA-D483-4932-83A5-E61201C3273B}"/>
              </a:ext>
            </a:extLst>
          </p:cNvPr>
          <p:cNvCxnSpPr/>
          <p:nvPr userDrawn="1"/>
        </p:nvCxnSpPr>
        <p:spPr>
          <a:xfrm>
            <a:off x="4038600" y="3411013"/>
            <a:ext cx="43914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144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D080A-C37C-4A0D-BB00-FD7DE20472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C842BE-4075-49BA-A733-2BDD130FF4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B362C-395B-4095-BF8C-18D8500F64A4}"/>
              </a:ext>
            </a:extLst>
          </p:cNvPr>
          <p:cNvSpPr>
            <a:spLocks noGrp="1"/>
          </p:cNvSpPr>
          <p:nvPr>
            <p:ph type="dt" sz="half" idx="10"/>
          </p:nvPr>
        </p:nvSpPr>
        <p:spPr/>
        <p:txBody>
          <a:bodyPr/>
          <a:lstStyle/>
          <a:p>
            <a:fld id="{39A6EBAC-4EE0-4C11-996C-2BC138BC27A6}" type="datetimeFigureOut">
              <a:rPr lang="en-US" smtClean="0"/>
              <a:t>7/20/2021</a:t>
            </a:fld>
            <a:endParaRPr lang="en-US"/>
          </a:p>
        </p:txBody>
      </p:sp>
      <p:sp>
        <p:nvSpPr>
          <p:cNvPr id="5" name="Footer Placeholder 4">
            <a:extLst>
              <a:ext uri="{FF2B5EF4-FFF2-40B4-BE49-F238E27FC236}">
                <a16:creationId xmlns:a16="http://schemas.microsoft.com/office/drawing/2014/main" id="{0F9482B0-2878-4B29-BA99-A2E6B269FF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6F8589-7313-43DD-ACB1-39935386DBED}"/>
              </a:ext>
            </a:extLst>
          </p:cNvPr>
          <p:cNvSpPr>
            <a:spLocks noGrp="1"/>
          </p:cNvSpPr>
          <p:nvPr>
            <p:ph type="sldNum" sz="quarter" idx="12"/>
          </p:nvPr>
        </p:nvSpPr>
        <p:spPr/>
        <p:txBody>
          <a:bodyPr/>
          <a:lstStyle/>
          <a:p>
            <a:fld id="{D50C887B-B805-40EB-8DD2-0B0902C68B3B}" type="slidenum">
              <a:rPr lang="en-US" smtClean="0"/>
              <a:t>‹#›</a:t>
            </a:fld>
            <a:endParaRPr lang="en-US"/>
          </a:p>
        </p:txBody>
      </p:sp>
    </p:spTree>
    <p:extLst>
      <p:ext uri="{BB962C8B-B14F-4D97-AF65-F5344CB8AC3E}">
        <p14:creationId xmlns:p14="http://schemas.microsoft.com/office/powerpoint/2010/main" val="2234127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456AA2-557D-44DF-B050-48C4CA3ADA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45B8B7-3A39-454C-8F2B-EB240A8A75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3B1B36-8088-4EF0-BEAB-76D8E64F1B0E}"/>
              </a:ext>
            </a:extLst>
          </p:cNvPr>
          <p:cNvSpPr>
            <a:spLocks noGrp="1"/>
          </p:cNvSpPr>
          <p:nvPr>
            <p:ph type="dt" sz="half" idx="10"/>
          </p:nvPr>
        </p:nvSpPr>
        <p:spPr/>
        <p:txBody>
          <a:bodyPr/>
          <a:lstStyle/>
          <a:p>
            <a:fld id="{39A6EBAC-4EE0-4C11-996C-2BC138BC27A6}" type="datetimeFigureOut">
              <a:rPr lang="en-US" smtClean="0"/>
              <a:t>7/20/2021</a:t>
            </a:fld>
            <a:endParaRPr lang="en-US"/>
          </a:p>
        </p:txBody>
      </p:sp>
      <p:sp>
        <p:nvSpPr>
          <p:cNvPr id="5" name="Footer Placeholder 4">
            <a:extLst>
              <a:ext uri="{FF2B5EF4-FFF2-40B4-BE49-F238E27FC236}">
                <a16:creationId xmlns:a16="http://schemas.microsoft.com/office/drawing/2014/main" id="{23D0737D-DAF5-459C-9C02-265A4207E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8AC282-039D-4B79-B5F1-F822DD66157A}"/>
              </a:ext>
            </a:extLst>
          </p:cNvPr>
          <p:cNvSpPr>
            <a:spLocks noGrp="1"/>
          </p:cNvSpPr>
          <p:nvPr>
            <p:ph type="sldNum" sz="quarter" idx="12"/>
          </p:nvPr>
        </p:nvSpPr>
        <p:spPr/>
        <p:txBody>
          <a:bodyPr/>
          <a:lstStyle/>
          <a:p>
            <a:fld id="{D50C887B-B805-40EB-8DD2-0B0902C68B3B}" type="slidenum">
              <a:rPr lang="en-US" smtClean="0"/>
              <a:t>‹#›</a:t>
            </a:fld>
            <a:endParaRPr lang="en-US"/>
          </a:p>
        </p:txBody>
      </p:sp>
    </p:spTree>
    <p:extLst>
      <p:ext uri="{BB962C8B-B14F-4D97-AF65-F5344CB8AC3E}">
        <p14:creationId xmlns:p14="http://schemas.microsoft.com/office/powerpoint/2010/main" val="1973769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1CDF6-AAA9-4803-BA8B-50A1CA2F57E0}"/>
              </a:ext>
            </a:extLst>
          </p:cNvPr>
          <p:cNvSpPr>
            <a:spLocks noGrp="1"/>
          </p:cNvSpPr>
          <p:nvPr>
            <p:ph type="title" hasCustomPrompt="1"/>
          </p:nvPr>
        </p:nvSpPr>
        <p:spPr/>
        <p:txBody>
          <a:bodyPr/>
          <a:lstStyle>
            <a:lvl1pPr>
              <a:defRPr>
                <a:solidFill>
                  <a:srgbClr val="702B61"/>
                </a:solidFill>
              </a:defRPr>
            </a:lvl1pPr>
          </a:lstStyle>
          <a:p>
            <a:r>
              <a:rPr lang="en-US" dirty="0"/>
              <a:t>Click to edit Master title style</a:t>
            </a:r>
            <a:br>
              <a:rPr lang="en-US" dirty="0"/>
            </a:br>
            <a:r>
              <a:rPr lang="en-US" dirty="0"/>
              <a:t>Second color type here</a:t>
            </a:r>
          </a:p>
        </p:txBody>
      </p:sp>
      <p:sp>
        <p:nvSpPr>
          <p:cNvPr id="3" name="Content Placeholder 2">
            <a:extLst>
              <a:ext uri="{FF2B5EF4-FFF2-40B4-BE49-F238E27FC236}">
                <a16:creationId xmlns:a16="http://schemas.microsoft.com/office/drawing/2014/main" id="{E7A94A7E-D734-4746-9475-7D09792FD283}"/>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64BC474-0D02-4CAB-A9BA-948374F02B75}"/>
              </a:ext>
            </a:extLst>
          </p:cNvPr>
          <p:cNvSpPr>
            <a:spLocks noGrp="1"/>
          </p:cNvSpPr>
          <p:nvPr>
            <p:ph type="sldNum" sz="quarter" idx="12"/>
          </p:nvPr>
        </p:nvSpPr>
        <p:spPr>
          <a:xfrm>
            <a:off x="11155926" y="185738"/>
            <a:ext cx="395748" cy="365125"/>
          </a:xfrm>
        </p:spPr>
        <p:txBody>
          <a:bodyPr/>
          <a:lstStyle/>
          <a:p>
            <a:fld id="{D50C887B-B805-40EB-8DD2-0B0902C68B3B}" type="slidenum">
              <a:rPr lang="en-US" smtClean="0"/>
              <a:t>‹#›</a:t>
            </a:fld>
            <a:endParaRPr lang="en-US"/>
          </a:p>
        </p:txBody>
      </p:sp>
    </p:spTree>
    <p:extLst>
      <p:ext uri="{BB962C8B-B14F-4D97-AF65-F5344CB8AC3E}">
        <p14:creationId xmlns:p14="http://schemas.microsoft.com/office/powerpoint/2010/main" val="1858891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04303-3E9A-470E-B2C7-77DC22388A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EB41D6-4733-4676-A8CF-9CB0205B8D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1A1600-CB0A-4D85-A496-4DFE237E4DA1}"/>
              </a:ext>
            </a:extLst>
          </p:cNvPr>
          <p:cNvSpPr>
            <a:spLocks noGrp="1"/>
          </p:cNvSpPr>
          <p:nvPr>
            <p:ph type="dt" sz="half" idx="10"/>
          </p:nvPr>
        </p:nvSpPr>
        <p:spPr/>
        <p:txBody>
          <a:bodyPr/>
          <a:lstStyle/>
          <a:p>
            <a:fld id="{39A6EBAC-4EE0-4C11-996C-2BC138BC27A6}" type="datetimeFigureOut">
              <a:rPr lang="en-US" smtClean="0"/>
              <a:t>7/20/2021</a:t>
            </a:fld>
            <a:endParaRPr lang="en-US"/>
          </a:p>
        </p:txBody>
      </p:sp>
      <p:sp>
        <p:nvSpPr>
          <p:cNvPr id="5" name="Footer Placeholder 4">
            <a:extLst>
              <a:ext uri="{FF2B5EF4-FFF2-40B4-BE49-F238E27FC236}">
                <a16:creationId xmlns:a16="http://schemas.microsoft.com/office/drawing/2014/main" id="{A8107DCE-6BE2-491E-9C8B-D6AC334898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F61303-CFEA-46D2-AE86-7E5C6A8439F1}"/>
              </a:ext>
            </a:extLst>
          </p:cNvPr>
          <p:cNvSpPr>
            <a:spLocks noGrp="1"/>
          </p:cNvSpPr>
          <p:nvPr>
            <p:ph type="sldNum" sz="quarter" idx="12"/>
          </p:nvPr>
        </p:nvSpPr>
        <p:spPr/>
        <p:txBody>
          <a:bodyPr/>
          <a:lstStyle/>
          <a:p>
            <a:fld id="{D50C887B-B805-40EB-8DD2-0B0902C68B3B}" type="slidenum">
              <a:rPr lang="en-US" smtClean="0"/>
              <a:t>‹#›</a:t>
            </a:fld>
            <a:endParaRPr lang="en-US"/>
          </a:p>
        </p:txBody>
      </p:sp>
    </p:spTree>
    <p:extLst>
      <p:ext uri="{BB962C8B-B14F-4D97-AF65-F5344CB8AC3E}">
        <p14:creationId xmlns:p14="http://schemas.microsoft.com/office/powerpoint/2010/main" val="2128281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5B78C-59E0-492C-A63E-5F1299DF38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2DB8B6-2F01-415F-9A02-B5E25B57FF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22404B-4502-4A35-9163-079535201C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51E769-A8A1-4C8E-8C7F-0CCEC83B7641}"/>
              </a:ext>
            </a:extLst>
          </p:cNvPr>
          <p:cNvSpPr>
            <a:spLocks noGrp="1"/>
          </p:cNvSpPr>
          <p:nvPr>
            <p:ph type="dt" sz="half" idx="10"/>
          </p:nvPr>
        </p:nvSpPr>
        <p:spPr/>
        <p:txBody>
          <a:bodyPr/>
          <a:lstStyle/>
          <a:p>
            <a:fld id="{39A6EBAC-4EE0-4C11-996C-2BC138BC27A6}" type="datetimeFigureOut">
              <a:rPr lang="en-US" smtClean="0"/>
              <a:t>7/20/2021</a:t>
            </a:fld>
            <a:endParaRPr lang="en-US"/>
          </a:p>
        </p:txBody>
      </p:sp>
      <p:sp>
        <p:nvSpPr>
          <p:cNvPr id="6" name="Footer Placeholder 5">
            <a:extLst>
              <a:ext uri="{FF2B5EF4-FFF2-40B4-BE49-F238E27FC236}">
                <a16:creationId xmlns:a16="http://schemas.microsoft.com/office/drawing/2014/main" id="{D96E15A7-E37B-4FC4-A97A-0EA7A646F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6514BC-EAC1-4706-A585-D48690E3EF0F}"/>
              </a:ext>
            </a:extLst>
          </p:cNvPr>
          <p:cNvSpPr>
            <a:spLocks noGrp="1"/>
          </p:cNvSpPr>
          <p:nvPr>
            <p:ph type="sldNum" sz="quarter" idx="12"/>
          </p:nvPr>
        </p:nvSpPr>
        <p:spPr/>
        <p:txBody>
          <a:bodyPr/>
          <a:lstStyle/>
          <a:p>
            <a:fld id="{D50C887B-B805-40EB-8DD2-0B0902C68B3B}" type="slidenum">
              <a:rPr lang="en-US" smtClean="0"/>
              <a:t>‹#›</a:t>
            </a:fld>
            <a:endParaRPr lang="en-US"/>
          </a:p>
        </p:txBody>
      </p:sp>
    </p:spTree>
    <p:extLst>
      <p:ext uri="{BB962C8B-B14F-4D97-AF65-F5344CB8AC3E}">
        <p14:creationId xmlns:p14="http://schemas.microsoft.com/office/powerpoint/2010/main" val="3757440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9FD85-EDE9-4CEE-A133-FD88A78159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929C15-AD07-42B1-A310-042530EC91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C47605-B0DB-41D7-AF00-3B32224022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A8D8DC-C27C-4919-924D-6915D2FFC7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09CB05-05B5-4FEF-B4E1-17EE6C07BD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8476A6-7E51-4C4E-A146-D740E32EC2B3}"/>
              </a:ext>
            </a:extLst>
          </p:cNvPr>
          <p:cNvSpPr>
            <a:spLocks noGrp="1"/>
          </p:cNvSpPr>
          <p:nvPr>
            <p:ph type="dt" sz="half" idx="10"/>
          </p:nvPr>
        </p:nvSpPr>
        <p:spPr/>
        <p:txBody>
          <a:bodyPr/>
          <a:lstStyle/>
          <a:p>
            <a:fld id="{39A6EBAC-4EE0-4C11-996C-2BC138BC27A6}" type="datetimeFigureOut">
              <a:rPr lang="en-US" smtClean="0"/>
              <a:t>7/20/2021</a:t>
            </a:fld>
            <a:endParaRPr lang="en-US"/>
          </a:p>
        </p:txBody>
      </p:sp>
      <p:sp>
        <p:nvSpPr>
          <p:cNvPr id="8" name="Footer Placeholder 7">
            <a:extLst>
              <a:ext uri="{FF2B5EF4-FFF2-40B4-BE49-F238E27FC236}">
                <a16:creationId xmlns:a16="http://schemas.microsoft.com/office/drawing/2014/main" id="{E3E5ED34-93BC-4759-8EC3-34F834C454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705857-BCC4-4165-B558-C9ED87B79370}"/>
              </a:ext>
            </a:extLst>
          </p:cNvPr>
          <p:cNvSpPr>
            <a:spLocks noGrp="1"/>
          </p:cNvSpPr>
          <p:nvPr>
            <p:ph type="sldNum" sz="quarter" idx="12"/>
          </p:nvPr>
        </p:nvSpPr>
        <p:spPr/>
        <p:txBody>
          <a:bodyPr/>
          <a:lstStyle/>
          <a:p>
            <a:fld id="{D50C887B-B805-40EB-8DD2-0B0902C68B3B}" type="slidenum">
              <a:rPr lang="en-US" smtClean="0"/>
              <a:t>‹#›</a:t>
            </a:fld>
            <a:endParaRPr lang="en-US"/>
          </a:p>
        </p:txBody>
      </p:sp>
    </p:spTree>
    <p:extLst>
      <p:ext uri="{BB962C8B-B14F-4D97-AF65-F5344CB8AC3E}">
        <p14:creationId xmlns:p14="http://schemas.microsoft.com/office/powerpoint/2010/main" val="3590670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500E9-7C48-4C10-94DF-E27F99CF32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A849CA-C4F8-49B8-8E3E-1EBED7853C3D}"/>
              </a:ext>
            </a:extLst>
          </p:cNvPr>
          <p:cNvSpPr>
            <a:spLocks noGrp="1"/>
          </p:cNvSpPr>
          <p:nvPr>
            <p:ph type="dt" sz="half" idx="10"/>
          </p:nvPr>
        </p:nvSpPr>
        <p:spPr/>
        <p:txBody>
          <a:bodyPr/>
          <a:lstStyle/>
          <a:p>
            <a:fld id="{39A6EBAC-4EE0-4C11-996C-2BC138BC27A6}" type="datetimeFigureOut">
              <a:rPr lang="en-US" smtClean="0"/>
              <a:t>7/20/2021</a:t>
            </a:fld>
            <a:endParaRPr lang="en-US"/>
          </a:p>
        </p:txBody>
      </p:sp>
      <p:sp>
        <p:nvSpPr>
          <p:cNvPr id="4" name="Footer Placeholder 3">
            <a:extLst>
              <a:ext uri="{FF2B5EF4-FFF2-40B4-BE49-F238E27FC236}">
                <a16:creationId xmlns:a16="http://schemas.microsoft.com/office/drawing/2014/main" id="{4E362C6F-4E62-4B7B-B707-B75F9BDE2F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6771BF-6B31-4625-8CE1-53E5D9089CDE}"/>
              </a:ext>
            </a:extLst>
          </p:cNvPr>
          <p:cNvSpPr>
            <a:spLocks noGrp="1"/>
          </p:cNvSpPr>
          <p:nvPr>
            <p:ph type="sldNum" sz="quarter" idx="12"/>
          </p:nvPr>
        </p:nvSpPr>
        <p:spPr/>
        <p:txBody>
          <a:bodyPr/>
          <a:lstStyle/>
          <a:p>
            <a:fld id="{D50C887B-B805-40EB-8DD2-0B0902C68B3B}" type="slidenum">
              <a:rPr lang="en-US" smtClean="0"/>
              <a:t>‹#›</a:t>
            </a:fld>
            <a:endParaRPr lang="en-US"/>
          </a:p>
        </p:txBody>
      </p:sp>
    </p:spTree>
    <p:extLst>
      <p:ext uri="{BB962C8B-B14F-4D97-AF65-F5344CB8AC3E}">
        <p14:creationId xmlns:p14="http://schemas.microsoft.com/office/powerpoint/2010/main" val="742131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C819C1-DDBF-421B-A6D1-8989322015C2}"/>
              </a:ext>
            </a:extLst>
          </p:cNvPr>
          <p:cNvSpPr>
            <a:spLocks noGrp="1"/>
          </p:cNvSpPr>
          <p:nvPr>
            <p:ph type="dt" sz="half" idx="10"/>
          </p:nvPr>
        </p:nvSpPr>
        <p:spPr/>
        <p:txBody>
          <a:bodyPr/>
          <a:lstStyle/>
          <a:p>
            <a:fld id="{39A6EBAC-4EE0-4C11-996C-2BC138BC27A6}" type="datetimeFigureOut">
              <a:rPr lang="en-US" smtClean="0"/>
              <a:t>7/20/2021</a:t>
            </a:fld>
            <a:endParaRPr lang="en-US"/>
          </a:p>
        </p:txBody>
      </p:sp>
      <p:sp>
        <p:nvSpPr>
          <p:cNvPr id="3" name="Footer Placeholder 2">
            <a:extLst>
              <a:ext uri="{FF2B5EF4-FFF2-40B4-BE49-F238E27FC236}">
                <a16:creationId xmlns:a16="http://schemas.microsoft.com/office/drawing/2014/main" id="{E1DC1109-B758-497A-BD86-E3764FAEC6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05C8AE-EA31-4486-962B-487F4CC6DB01}"/>
              </a:ext>
            </a:extLst>
          </p:cNvPr>
          <p:cNvSpPr>
            <a:spLocks noGrp="1"/>
          </p:cNvSpPr>
          <p:nvPr>
            <p:ph type="sldNum" sz="quarter" idx="12"/>
          </p:nvPr>
        </p:nvSpPr>
        <p:spPr/>
        <p:txBody>
          <a:bodyPr/>
          <a:lstStyle/>
          <a:p>
            <a:fld id="{D50C887B-B805-40EB-8DD2-0B0902C68B3B}" type="slidenum">
              <a:rPr lang="en-US" smtClean="0"/>
              <a:t>‹#›</a:t>
            </a:fld>
            <a:endParaRPr lang="en-US"/>
          </a:p>
        </p:txBody>
      </p:sp>
    </p:spTree>
    <p:extLst>
      <p:ext uri="{BB962C8B-B14F-4D97-AF65-F5344CB8AC3E}">
        <p14:creationId xmlns:p14="http://schemas.microsoft.com/office/powerpoint/2010/main" val="2541399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E5375-DBC5-4D59-A937-BCA81522C6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370340-DF8B-4A2B-9D84-E33AE9F025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C69C16-2338-4083-A8C6-136E82882A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5B1A0A-F7DF-4C1E-AB3B-CEE7C7E018E7}"/>
              </a:ext>
            </a:extLst>
          </p:cNvPr>
          <p:cNvSpPr>
            <a:spLocks noGrp="1"/>
          </p:cNvSpPr>
          <p:nvPr>
            <p:ph type="dt" sz="half" idx="10"/>
          </p:nvPr>
        </p:nvSpPr>
        <p:spPr/>
        <p:txBody>
          <a:bodyPr/>
          <a:lstStyle/>
          <a:p>
            <a:fld id="{39A6EBAC-4EE0-4C11-996C-2BC138BC27A6}" type="datetimeFigureOut">
              <a:rPr lang="en-US" smtClean="0"/>
              <a:t>7/20/2021</a:t>
            </a:fld>
            <a:endParaRPr lang="en-US"/>
          </a:p>
        </p:txBody>
      </p:sp>
      <p:sp>
        <p:nvSpPr>
          <p:cNvPr id="6" name="Footer Placeholder 5">
            <a:extLst>
              <a:ext uri="{FF2B5EF4-FFF2-40B4-BE49-F238E27FC236}">
                <a16:creationId xmlns:a16="http://schemas.microsoft.com/office/drawing/2014/main" id="{436B64AF-9B79-4CAD-97E4-4F5E99B030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EB9E70-5371-4D37-A34C-130C34CB7B09}"/>
              </a:ext>
            </a:extLst>
          </p:cNvPr>
          <p:cNvSpPr>
            <a:spLocks noGrp="1"/>
          </p:cNvSpPr>
          <p:nvPr>
            <p:ph type="sldNum" sz="quarter" idx="12"/>
          </p:nvPr>
        </p:nvSpPr>
        <p:spPr/>
        <p:txBody>
          <a:bodyPr/>
          <a:lstStyle/>
          <a:p>
            <a:fld id="{D50C887B-B805-40EB-8DD2-0B0902C68B3B}" type="slidenum">
              <a:rPr lang="en-US" smtClean="0"/>
              <a:t>‹#›</a:t>
            </a:fld>
            <a:endParaRPr lang="en-US"/>
          </a:p>
        </p:txBody>
      </p:sp>
    </p:spTree>
    <p:extLst>
      <p:ext uri="{BB962C8B-B14F-4D97-AF65-F5344CB8AC3E}">
        <p14:creationId xmlns:p14="http://schemas.microsoft.com/office/powerpoint/2010/main" val="2957184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DDD2E-234F-4D13-BB28-D6043F2779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D60FF9-D654-4992-8976-786350712E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B0959E-9E66-47A1-809E-A36A07EF2D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4A5A8E-F389-4A67-A3CE-F9282BEF65DB}"/>
              </a:ext>
            </a:extLst>
          </p:cNvPr>
          <p:cNvSpPr>
            <a:spLocks noGrp="1"/>
          </p:cNvSpPr>
          <p:nvPr>
            <p:ph type="dt" sz="half" idx="10"/>
          </p:nvPr>
        </p:nvSpPr>
        <p:spPr/>
        <p:txBody>
          <a:bodyPr/>
          <a:lstStyle/>
          <a:p>
            <a:fld id="{39A6EBAC-4EE0-4C11-996C-2BC138BC27A6}" type="datetimeFigureOut">
              <a:rPr lang="en-US" smtClean="0"/>
              <a:t>7/20/2021</a:t>
            </a:fld>
            <a:endParaRPr lang="en-US"/>
          </a:p>
        </p:txBody>
      </p:sp>
      <p:sp>
        <p:nvSpPr>
          <p:cNvPr id="6" name="Footer Placeholder 5">
            <a:extLst>
              <a:ext uri="{FF2B5EF4-FFF2-40B4-BE49-F238E27FC236}">
                <a16:creationId xmlns:a16="http://schemas.microsoft.com/office/drawing/2014/main" id="{4C58FCE1-A51A-4CCA-9B98-A672E78073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121832-BAE2-45D9-BC47-F4E60F2E2D09}"/>
              </a:ext>
            </a:extLst>
          </p:cNvPr>
          <p:cNvSpPr>
            <a:spLocks noGrp="1"/>
          </p:cNvSpPr>
          <p:nvPr>
            <p:ph type="sldNum" sz="quarter" idx="12"/>
          </p:nvPr>
        </p:nvSpPr>
        <p:spPr/>
        <p:txBody>
          <a:bodyPr/>
          <a:lstStyle/>
          <a:p>
            <a:fld id="{D50C887B-B805-40EB-8DD2-0B0902C68B3B}" type="slidenum">
              <a:rPr lang="en-US" smtClean="0"/>
              <a:t>‹#›</a:t>
            </a:fld>
            <a:endParaRPr lang="en-US"/>
          </a:p>
        </p:txBody>
      </p:sp>
    </p:spTree>
    <p:extLst>
      <p:ext uri="{BB962C8B-B14F-4D97-AF65-F5344CB8AC3E}">
        <p14:creationId xmlns:p14="http://schemas.microsoft.com/office/powerpoint/2010/main" val="1333426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6C35BD-D122-453E-8541-2235ED4A52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DB760C6-CD21-45DB-83F1-A843A044D0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9218FE9-7A6A-4BE4-AEF6-36D97C4B9C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6EBAC-4EE0-4C11-996C-2BC138BC27A6}" type="datetimeFigureOut">
              <a:rPr lang="en-US" smtClean="0"/>
              <a:t>7/20/2021</a:t>
            </a:fld>
            <a:endParaRPr lang="en-US"/>
          </a:p>
        </p:txBody>
      </p:sp>
      <p:sp>
        <p:nvSpPr>
          <p:cNvPr id="5" name="Footer Placeholder 4">
            <a:extLst>
              <a:ext uri="{FF2B5EF4-FFF2-40B4-BE49-F238E27FC236}">
                <a16:creationId xmlns:a16="http://schemas.microsoft.com/office/drawing/2014/main" id="{4E29D5D5-DC76-486F-80B5-9328241B65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2CADED-9086-4E3B-93C3-F73620B364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C887B-B805-40EB-8DD2-0B0902C68B3B}" type="slidenum">
              <a:rPr lang="en-US" smtClean="0"/>
              <a:t>‹#›</a:t>
            </a:fld>
            <a:endParaRPr lang="en-US"/>
          </a:p>
        </p:txBody>
      </p:sp>
    </p:spTree>
    <p:extLst>
      <p:ext uri="{BB962C8B-B14F-4D97-AF65-F5344CB8AC3E}">
        <p14:creationId xmlns:p14="http://schemas.microsoft.com/office/powerpoint/2010/main" val="1352674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702B6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E7BE5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E68EAC-C002-4C5B-986D-63B92319139C}"/>
              </a:ext>
            </a:extLst>
          </p:cNvPr>
          <p:cNvSpPr>
            <a:spLocks noGrp="1"/>
          </p:cNvSpPr>
          <p:nvPr>
            <p:ph type="ctrTitle" hasCustomPrompt="1"/>
          </p:nvPr>
        </p:nvSpPr>
        <p:spPr>
          <a:xfrm>
            <a:off x="1524000" y="1909767"/>
            <a:ext cx="9144000" cy="912683"/>
          </a:xfrm>
        </p:spPr>
        <p:txBody>
          <a:bodyPr anchor="b">
            <a:normAutofit fontScale="90000"/>
          </a:bodyPr>
          <a:lstStyle>
            <a:lvl1pPr algn="ctr">
              <a:defRPr sz="6000">
                <a:solidFill>
                  <a:schemeClr val="bg1"/>
                </a:solidFill>
                <a:latin typeface="+mn-lt"/>
              </a:defRPr>
            </a:lvl1pPr>
          </a:lstStyle>
          <a:p>
            <a:r>
              <a:rPr lang="en-US" dirty="0"/>
              <a:t>Hot Topic</a:t>
            </a:r>
          </a:p>
        </p:txBody>
      </p:sp>
      <p:sp>
        <p:nvSpPr>
          <p:cNvPr id="5" name="Subtitle 2">
            <a:extLst>
              <a:ext uri="{FF2B5EF4-FFF2-40B4-BE49-F238E27FC236}">
                <a16:creationId xmlns:a16="http://schemas.microsoft.com/office/drawing/2014/main" id="{72C7FE3C-820A-4507-BCF9-C38D593EE210}"/>
              </a:ext>
            </a:extLst>
          </p:cNvPr>
          <p:cNvSpPr>
            <a:spLocks noGrp="1"/>
          </p:cNvSpPr>
          <p:nvPr>
            <p:ph type="subTitle" idx="1" hasCustomPrompt="1"/>
          </p:nvPr>
        </p:nvSpPr>
        <p:spPr>
          <a:xfrm>
            <a:off x="1524000" y="2827022"/>
            <a:ext cx="9144000" cy="457808"/>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solidFill>
                  <a:srgbClr val="E7BE5A"/>
                </a:solidFill>
              </a:rPr>
              <a:t>CRN: New Features and Insights</a:t>
            </a:r>
          </a:p>
        </p:txBody>
      </p:sp>
      <p:sp>
        <p:nvSpPr>
          <p:cNvPr id="2" name="Subtitle 2">
            <a:extLst>
              <a:ext uri="{FF2B5EF4-FFF2-40B4-BE49-F238E27FC236}">
                <a16:creationId xmlns:a16="http://schemas.microsoft.com/office/drawing/2014/main" id="{AFB42289-0ED1-44A3-94BB-D265DDA9C60E}"/>
              </a:ext>
            </a:extLst>
          </p:cNvPr>
          <p:cNvSpPr txBox="1">
            <a:spLocks/>
          </p:cNvSpPr>
          <p:nvPr/>
        </p:nvSpPr>
        <p:spPr>
          <a:xfrm>
            <a:off x="1662308" y="3599275"/>
            <a:ext cx="9144000" cy="4578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a:t>Jason McRoy</a:t>
            </a:r>
          </a:p>
        </p:txBody>
      </p:sp>
      <p:sp>
        <p:nvSpPr>
          <p:cNvPr id="3" name="Subtitle 2">
            <a:extLst>
              <a:ext uri="{FF2B5EF4-FFF2-40B4-BE49-F238E27FC236}">
                <a16:creationId xmlns:a16="http://schemas.microsoft.com/office/drawing/2014/main" id="{2C4AFC68-A048-46F6-9048-721ED352A491}"/>
              </a:ext>
            </a:extLst>
          </p:cNvPr>
          <p:cNvSpPr txBox="1">
            <a:spLocks/>
          </p:cNvSpPr>
          <p:nvPr/>
        </p:nvSpPr>
        <p:spPr>
          <a:xfrm>
            <a:off x="1524000" y="4066173"/>
            <a:ext cx="9144000" cy="4578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E7BE5A"/>
                </a:solidFill>
              </a:rPr>
              <a:t>July 21, 2021</a:t>
            </a:r>
          </a:p>
        </p:txBody>
      </p:sp>
    </p:spTree>
    <p:extLst>
      <p:ext uri="{BB962C8B-B14F-4D97-AF65-F5344CB8AC3E}">
        <p14:creationId xmlns:p14="http://schemas.microsoft.com/office/powerpoint/2010/main" val="2831925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E1D32-9EE9-4A5B-97E2-001544A972CF}"/>
              </a:ext>
            </a:extLst>
          </p:cNvPr>
          <p:cNvSpPr>
            <a:spLocks noGrp="1"/>
          </p:cNvSpPr>
          <p:nvPr>
            <p:ph type="title"/>
          </p:nvPr>
        </p:nvSpPr>
        <p:spPr/>
        <p:txBody>
          <a:bodyPr/>
          <a:lstStyle/>
          <a:p>
            <a:r>
              <a:rPr lang="en-US" dirty="0"/>
              <a:t>Current Reporting</a:t>
            </a:r>
          </a:p>
        </p:txBody>
      </p:sp>
      <p:pic>
        <p:nvPicPr>
          <p:cNvPr id="4" name="Picture 3">
            <a:extLst>
              <a:ext uri="{FF2B5EF4-FFF2-40B4-BE49-F238E27FC236}">
                <a16:creationId xmlns:a16="http://schemas.microsoft.com/office/drawing/2014/main" id="{D9E40EFA-9A2E-4256-9B2B-8A6DEB680285}"/>
              </a:ext>
            </a:extLst>
          </p:cNvPr>
          <p:cNvPicPr>
            <a:picLocks noChangeAspect="1"/>
          </p:cNvPicPr>
          <p:nvPr/>
        </p:nvPicPr>
        <p:blipFill>
          <a:blip r:embed="rId2"/>
          <a:stretch>
            <a:fillRect/>
          </a:stretch>
        </p:blipFill>
        <p:spPr>
          <a:xfrm>
            <a:off x="346277" y="1296934"/>
            <a:ext cx="10201649" cy="5330220"/>
          </a:xfrm>
          <a:prstGeom prst="rect">
            <a:avLst/>
          </a:prstGeom>
        </p:spPr>
      </p:pic>
      <p:sp>
        <p:nvSpPr>
          <p:cNvPr id="6" name="Oval 5">
            <a:extLst>
              <a:ext uri="{FF2B5EF4-FFF2-40B4-BE49-F238E27FC236}">
                <a16:creationId xmlns:a16="http://schemas.microsoft.com/office/drawing/2014/main" id="{FC4BF8E1-80E3-4E08-95C8-994971D786E7}"/>
              </a:ext>
            </a:extLst>
          </p:cNvPr>
          <p:cNvSpPr/>
          <p:nvPr/>
        </p:nvSpPr>
        <p:spPr>
          <a:xfrm>
            <a:off x="10123644" y="1580083"/>
            <a:ext cx="366352" cy="3803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4E4B04D-CC45-4FF9-9396-31832F521776}"/>
              </a:ext>
            </a:extLst>
          </p:cNvPr>
          <p:cNvSpPr txBox="1"/>
          <p:nvPr/>
        </p:nvSpPr>
        <p:spPr>
          <a:xfrm>
            <a:off x="6802839" y="884511"/>
            <a:ext cx="3503981" cy="369332"/>
          </a:xfrm>
          <a:prstGeom prst="rect">
            <a:avLst/>
          </a:prstGeom>
          <a:noFill/>
        </p:spPr>
        <p:txBody>
          <a:bodyPr wrap="square" rtlCol="0">
            <a:spAutoFit/>
          </a:bodyPr>
          <a:lstStyle/>
          <a:p>
            <a:r>
              <a:rPr lang="en-US" dirty="0"/>
              <a:t>Export, note filtering does not work</a:t>
            </a:r>
          </a:p>
        </p:txBody>
      </p:sp>
      <p:cxnSp>
        <p:nvCxnSpPr>
          <p:cNvPr id="9" name="Straight Arrow Connector 8">
            <a:extLst>
              <a:ext uri="{FF2B5EF4-FFF2-40B4-BE49-F238E27FC236}">
                <a16:creationId xmlns:a16="http://schemas.microsoft.com/office/drawing/2014/main" id="{0F2C180B-F9CE-49BC-8C61-127E9CA1E6F7}"/>
              </a:ext>
            </a:extLst>
          </p:cNvPr>
          <p:cNvCxnSpPr/>
          <p:nvPr/>
        </p:nvCxnSpPr>
        <p:spPr>
          <a:xfrm>
            <a:off x="9495130" y="1253843"/>
            <a:ext cx="702259" cy="326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629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4FE40-D6EE-4522-B010-47EEF88C2046}"/>
              </a:ext>
            </a:extLst>
          </p:cNvPr>
          <p:cNvSpPr>
            <a:spLocks noGrp="1"/>
          </p:cNvSpPr>
          <p:nvPr>
            <p:ph type="title"/>
          </p:nvPr>
        </p:nvSpPr>
        <p:spPr/>
        <p:txBody>
          <a:bodyPr/>
          <a:lstStyle/>
          <a:p>
            <a:r>
              <a:rPr lang="en-US" dirty="0"/>
              <a:t>Sisense Integration</a:t>
            </a:r>
          </a:p>
        </p:txBody>
      </p:sp>
      <p:pic>
        <p:nvPicPr>
          <p:cNvPr id="1026" name="Picture 2">
            <a:extLst>
              <a:ext uri="{FF2B5EF4-FFF2-40B4-BE49-F238E27FC236}">
                <a16:creationId xmlns:a16="http://schemas.microsoft.com/office/drawing/2014/main" id="{51AFEA32-4B65-479A-A332-09E9953AEE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44383" y="4690884"/>
            <a:ext cx="3743325" cy="1162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944F8A4-2A50-484E-A843-CFC360B03205}"/>
              </a:ext>
            </a:extLst>
          </p:cNvPr>
          <p:cNvSpPr txBox="1"/>
          <p:nvPr/>
        </p:nvSpPr>
        <p:spPr>
          <a:xfrm>
            <a:off x="507999" y="1677874"/>
            <a:ext cx="9679709" cy="2523768"/>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tx1">
                    <a:lumMod val="65000"/>
                    <a:lumOff val="35000"/>
                  </a:schemeClr>
                </a:solidFill>
              </a:rPr>
              <a:t>Sisense is a 3rd party business intelligence platform</a:t>
            </a:r>
          </a:p>
          <a:p>
            <a:pPr marL="285750" indent="-285750">
              <a:buFont typeface="Arial" panose="020B0604020202020204" pitchFamily="34" charset="0"/>
              <a:buChar char="•"/>
            </a:pPr>
            <a:r>
              <a:rPr lang="en-US" sz="2800" dirty="0">
                <a:solidFill>
                  <a:schemeClr val="tx1">
                    <a:lumMod val="65000"/>
                    <a:lumOff val="35000"/>
                  </a:schemeClr>
                </a:solidFill>
              </a:rPr>
              <a:t>Embedding in CRN to offer more capabilities</a:t>
            </a:r>
          </a:p>
          <a:p>
            <a:pPr marL="742950" lvl="1" indent="-285750">
              <a:buFont typeface="Arial" panose="020B0604020202020204" pitchFamily="34" charset="0"/>
              <a:buChar char="•"/>
            </a:pPr>
            <a:r>
              <a:rPr lang="en-US" sz="2800" dirty="0">
                <a:solidFill>
                  <a:schemeClr val="tx1">
                    <a:lumMod val="65000"/>
                    <a:lumOff val="35000"/>
                  </a:schemeClr>
                </a:solidFill>
              </a:rPr>
              <a:t>Interactive dashboards</a:t>
            </a:r>
          </a:p>
          <a:p>
            <a:pPr marL="742950" lvl="1" indent="-285750">
              <a:buFont typeface="Arial" panose="020B0604020202020204" pitchFamily="34" charset="0"/>
              <a:buChar char="•"/>
            </a:pPr>
            <a:r>
              <a:rPr lang="en-US" sz="2800" dirty="0">
                <a:solidFill>
                  <a:schemeClr val="tx1">
                    <a:lumMod val="65000"/>
                    <a:lumOff val="35000"/>
                  </a:schemeClr>
                </a:solidFill>
              </a:rPr>
              <a:t>More expansive data models</a:t>
            </a:r>
          </a:p>
          <a:p>
            <a:pPr marL="742950" lvl="1" indent="-285750">
              <a:buFont typeface="Arial" panose="020B0604020202020204" pitchFamily="34" charset="0"/>
              <a:buChar char="•"/>
            </a:pPr>
            <a:r>
              <a:rPr lang="en-US" sz="2800" dirty="0">
                <a:solidFill>
                  <a:schemeClr val="tx1">
                    <a:lumMod val="65000"/>
                    <a:lumOff val="35000"/>
                  </a:schemeClr>
                </a:solidFill>
              </a:rPr>
              <a:t>Self-service reporting capabilities</a:t>
            </a:r>
          </a:p>
          <a:p>
            <a:endParaRPr lang="en-US" dirty="0"/>
          </a:p>
        </p:txBody>
      </p:sp>
    </p:spTree>
    <p:extLst>
      <p:ext uri="{BB962C8B-B14F-4D97-AF65-F5344CB8AC3E}">
        <p14:creationId xmlns:p14="http://schemas.microsoft.com/office/powerpoint/2010/main" val="2946177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6DA61-42A0-4E5F-BC50-ED46ACDE207A}"/>
              </a:ext>
            </a:extLst>
          </p:cNvPr>
          <p:cNvSpPr>
            <a:spLocks noGrp="1"/>
          </p:cNvSpPr>
          <p:nvPr>
            <p:ph type="title"/>
          </p:nvPr>
        </p:nvSpPr>
        <p:spPr/>
        <p:txBody>
          <a:bodyPr/>
          <a:lstStyle/>
          <a:p>
            <a:r>
              <a:rPr lang="en-US" dirty="0"/>
              <a:t>Sisense Dashboard</a:t>
            </a:r>
          </a:p>
        </p:txBody>
      </p:sp>
      <p:pic>
        <p:nvPicPr>
          <p:cNvPr id="5" name="Picture 4" descr="Chart, bar chart&#10;&#10;Description automatically generated">
            <a:extLst>
              <a:ext uri="{FF2B5EF4-FFF2-40B4-BE49-F238E27FC236}">
                <a16:creationId xmlns:a16="http://schemas.microsoft.com/office/drawing/2014/main" id="{A62A0E5F-6C69-4809-B828-AB72A92AF188}"/>
              </a:ext>
            </a:extLst>
          </p:cNvPr>
          <p:cNvPicPr>
            <a:picLocks noChangeAspect="1"/>
          </p:cNvPicPr>
          <p:nvPr/>
        </p:nvPicPr>
        <p:blipFill rotWithShape="1">
          <a:blip r:embed="rId2">
            <a:extLst>
              <a:ext uri="{28A0092B-C50C-407E-A947-70E740481C1C}">
                <a14:useLocalDpi xmlns:a14="http://schemas.microsoft.com/office/drawing/2010/main" val="0"/>
              </a:ext>
            </a:extLst>
          </a:blip>
          <a:srcRect b="59057"/>
          <a:stretch/>
        </p:blipFill>
        <p:spPr>
          <a:xfrm>
            <a:off x="1475981" y="1226885"/>
            <a:ext cx="7635875" cy="5508068"/>
          </a:xfrm>
          <a:prstGeom prst="rect">
            <a:avLst/>
          </a:prstGeom>
        </p:spPr>
      </p:pic>
    </p:spTree>
    <p:extLst>
      <p:ext uri="{BB962C8B-B14F-4D97-AF65-F5344CB8AC3E}">
        <p14:creationId xmlns:p14="http://schemas.microsoft.com/office/powerpoint/2010/main" val="1401699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6DA61-42A0-4E5F-BC50-ED46ACDE207A}"/>
              </a:ext>
            </a:extLst>
          </p:cNvPr>
          <p:cNvSpPr>
            <a:spLocks noGrp="1"/>
          </p:cNvSpPr>
          <p:nvPr>
            <p:ph type="title"/>
          </p:nvPr>
        </p:nvSpPr>
        <p:spPr/>
        <p:txBody>
          <a:bodyPr/>
          <a:lstStyle/>
          <a:p>
            <a:r>
              <a:rPr lang="en-US" dirty="0"/>
              <a:t>Sisense Dashboard</a:t>
            </a:r>
          </a:p>
        </p:txBody>
      </p:sp>
      <p:pic>
        <p:nvPicPr>
          <p:cNvPr id="5" name="Picture 4" descr="Chart, bar chart&#10;&#10;Description automatically generated">
            <a:extLst>
              <a:ext uri="{FF2B5EF4-FFF2-40B4-BE49-F238E27FC236}">
                <a16:creationId xmlns:a16="http://schemas.microsoft.com/office/drawing/2014/main" id="{A62A0E5F-6C69-4809-B828-AB72A92AF188}"/>
              </a:ext>
            </a:extLst>
          </p:cNvPr>
          <p:cNvPicPr>
            <a:picLocks noChangeAspect="1"/>
          </p:cNvPicPr>
          <p:nvPr/>
        </p:nvPicPr>
        <p:blipFill rotWithShape="1">
          <a:blip r:embed="rId2">
            <a:extLst>
              <a:ext uri="{28A0092B-C50C-407E-A947-70E740481C1C}">
                <a14:useLocalDpi xmlns:a14="http://schemas.microsoft.com/office/drawing/2010/main" val="0"/>
              </a:ext>
            </a:extLst>
          </a:blip>
          <a:srcRect t="57979"/>
          <a:stretch/>
        </p:blipFill>
        <p:spPr>
          <a:xfrm>
            <a:off x="1803245" y="1442787"/>
            <a:ext cx="6821376" cy="5050088"/>
          </a:xfrm>
          <a:prstGeom prst="rect">
            <a:avLst/>
          </a:prstGeom>
        </p:spPr>
      </p:pic>
    </p:spTree>
    <p:extLst>
      <p:ext uri="{BB962C8B-B14F-4D97-AF65-F5344CB8AC3E}">
        <p14:creationId xmlns:p14="http://schemas.microsoft.com/office/powerpoint/2010/main" val="3939141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24358B5-0CD1-41BC-8D5C-045E526F6FF0}"/>
              </a:ext>
            </a:extLst>
          </p:cNvPr>
          <p:cNvPicPr>
            <a:picLocks noChangeAspect="1"/>
          </p:cNvPicPr>
          <p:nvPr/>
        </p:nvPicPr>
        <p:blipFill rotWithShape="1">
          <a:blip r:embed="rId2"/>
          <a:srcRect b="23136"/>
          <a:stretch/>
        </p:blipFill>
        <p:spPr>
          <a:xfrm>
            <a:off x="1485704" y="1466686"/>
            <a:ext cx="7601341" cy="4905539"/>
          </a:xfrm>
          <a:prstGeom prst="rect">
            <a:avLst/>
          </a:prstGeom>
        </p:spPr>
      </p:pic>
      <p:sp>
        <p:nvSpPr>
          <p:cNvPr id="2" name="Title 1">
            <a:extLst>
              <a:ext uri="{FF2B5EF4-FFF2-40B4-BE49-F238E27FC236}">
                <a16:creationId xmlns:a16="http://schemas.microsoft.com/office/drawing/2014/main" id="{31BC17E2-8937-4901-A991-2A54E45C6A25}"/>
              </a:ext>
            </a:extLst>
          </p:cNvPr>
          <p:cNvSpPr>
            <a:spLocks noGrp="1"/>
          </p:cNvSpPr>
          <p:nvPr>
            <p:ph type="title"/>
          </p:nvPr>
        </p:nvSpPr>
        <p:spPr/>
        <p:txBody>
          <a:bodyPr/>
          <a:lstStyle/>
          <a:p>
            <a:r>
              <a:rPr lang="en-US" dirty="0"/>
              <a:t>Summary Statistics</a:t>
            </a:r>
          </a:p>
        </p:txBody>
      </p:sp>
      <p:sp>
        <p:nvSpPr>
          <p:cNvPr id="3" name="Content Placeholder 2">
            <a:extLst>
              <a:ext uri="{FF2B5EF4-FFF2-40B4-BE49-F238E27FC236}">
                <a16:creationId xmlns:a16="http://schemas.microsoft.com/office/drawing/2014/main" id="{55CC9E13-E9D5-43BF-93D6-2723EDF0DD3F}"/>
              </a:ext>
            </a:extLst>
          </p:cNvPr>
          <p:cNvSpPr>
            <a:spLocks noGrp="1"/>
          </p:cNvSpPr>
          <p:nvPr>
            <p:ph idx="1"/>
          </p:nvPr>
        </p:nvSpPr>
        <p:spPr/>
        <p:txBody>
          <a:bodyPr/>
          <a:lstStyle/>
          <a:p>
            <a:pPr marL="0" indent="0">
              <a:buNone/>
            </a:pPr>
            <a:r>
              <a:rPr lang="en-US" dirty="0"/>
              <a:t>2,478 Individual Records in CRN</a:t>
            </a:r>
          </a:p>
        </p:txBody>
      </p:sp>
      <p:sp>
        <p:nvSpPr>
          <p:cNvPr id="5" name="TextBox 4">
            <a:extLst>
              <a:ext uri="{FF2B5EF4-FFF2-40B4-BE49-F238E27FC236}">
                <a16:creationId xmlns:a16="http://schemas.microsoft.com/office/drawing/2014/main" id="{75B876DC-19F9-41E5-A258-2487E6D97F4B}"/>
              </a:ext>
            </a:extLst>
          </p:cNvPr>
          <p:cNvSpPr txBox="1"/>
          <p:nvPr/>
        </p:nvSpPr>
        <p:spPr>
          <a:xfrm>
            <a:off x="1800683" y="2505670"/>
            <a:ext cx="6097218" cy="923330"/>
          </a:xfrm>
          <a:prstGeom prst="rect">
            <a:avLst/>
          </a:prstGeom>
          <a:noFill/>
        </p:spPr>
        <p:txBody>
          <a:bodyPr wrap="square">
            <a:spAutoFit/>
          </a:bodyPr>
          <a:lstStyle/>
          <a:p>
            <a:r>
              <a:rPr lang="en-US" b="1" dirty="0"/>
              <a:t>Delta County Network	2</a:t>
            </a:r>
          </a:p>
          <a:p>
            <a:r>
              <a:rPr lang="en-US" b="1" dirty="0"/>
              <a:t>Mesa County Network	1,931</a:t>
            </a:r>
          </a:p>
          <a:p>
            <a:r>
              <a:rPr lang="en-US" b="1" dirty="0"/>
              <a:t>West Mountain	545</a:t>
            </a:r>
          </a:p>
        </p:txBody>
      </p:sp>
    </p:spTree>
    <p:extLst>
      <p:ext uri="{BB962C8B-B14F-4D97-AF65-F5344CB8AC3E}">
        <p14:creationId xmlns:p14="http://schemas.microsoft.com/office/powerpoint/2010/main" val="242797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1726-B0EA-4E8B-9AA5-7033885F9DD1}"/>
              </a:ext>
            </a:extLst>
          </p:cNvPr>
          <p:cNvSpPr>
            <a:spLocks noGrp="1"/>
          </p:cNvSpPr>
          <p:nvPr>
            <p:ph type="title"/>
          </p:nvPr>
        </p:nvSpPr>
        <p:spPr/>
        <p:txBody>
          <a:bodyPr/>
          <a:lstStyle/>
          <a:p>
            <a:r>
              <a:rPr lang="en-US" dirty="0"/>
              <a:t>Network Composition</a:t>
            </a:r>
          </a:p>
        </p:txBody>
      </p:sp>
      <p:pic>
        <p:nvPicPr>
          <p:cNvPr id="5" name="Picture 4">
            <a:extLst>
              <a:ext uri="{FF2B5EF4-FFF2-40B4-BE49-F238E27FC236}">
                <a16:creationId xmlns:a16="http://schemas.microsoft.com/office/drawing/2014/main" id="{E69E9F52-93E4-4EAF-81C1-A237A2DCAB9B}"/>
              </a:ext>
            </a:extLst>
          </p:cNvPr>
          <p:cNvPicPr>
            <a:picLocks noChangeAspect="1"/>
          </p:cNvPicPr>
          <p:nvPr/>
        </p:nvPicPr>
        <p:blipFill>
          <a:blip r:embed="rId2"/>
          <a:stretch>
            <a:fillRect/>
          </a:stretch>
        </p:blipFill>
        <p:spPr>
          <a:xfrm>
            <a:off x="3533775" y="1882090"/>
            <a:ext cx="6729412" cy="4966385"/>
          </a:xfrm>
          <a:prstGeom prst="rect">
            <a:avLst/>
          </a:prstGeom>
        </p:spPr>
      </p:pic>
      <p:sp>
        <p:nvSpPr>
          <p:cNvPr id="6" name="TextBox 5">
            <a:extLst>
              <a:ext uri="{FF2B5EF4-FFF2-40B4-BE49-F238E27FC236}">
                <a16:creationId xmlns:a16="http://schemas.microsoft.com/office/drawing/2014/main" id="{CD409BAD-C86C-457A-AB99-BD9BB0D47F70}"/>
              </a:ext>
            </a:extLst>
          </p:cNvPr>
          <p:cNvSpPr txBox="1"/>
          <p:nvPr/>
        </p:nvSpPr>
        <p:spPr>
          <a:xfrm>
            <a:off x="466725" y="3086100"/>
            <a:ext cx="2695575" cy="1938992"/>
          </a:xfrm>
          <a:prstGeom prst="rect">
            <a:avLst/>
          </a:prstGeom>
          <a:noFill/>
        </p:spPr>
        <p:txBody>
          <a:bodyPr wrap="square" rtlCol="0">
            <a:spAutoFit/>
          </a:bodyPr>
          <a:lstStyle/>
          <a:p>
            <a:r>
              <a:rPr lang="en-US" sz="2400" dirty="0"/>
              <a:t>Over 400 agencies in the CRN Resource Directory. </a:t>
            </a:r>
          </a:p>
          <a:p>
            <a:r>
              <a:rPr lang="en-US" sz="2400" dirty="0"/>
              <a:t>80 are active Network Partners.</a:t>
            </a:r>
          </a:p>
        </p:txBody>
      </p:sp>
    </p:spTree>
    <p:extLst>
      <p:ext uri="{BB962C8B-B14F-4D97-AF65-F5344CB8AC3E}">
        <p14:creationId xmlns:p14="http://schemas.microsoft.com/office/powerpoint/2010/main" val="1358197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45F7C-175E-4629-BEF7-660FDAC6931D}"/>
              </a:ext>
            </a:extLst>
          </p:cNvPr>
          <p:cNvSpPr>
            <a:spLocks noGrp="1"/>
          </p:cNvSpPr>
          <p:nvPr>
            <p:ph type="title"/>
          </p:nvPr>
        </p:nvSpPr>
        <p:spPr/>
        <p:txBody>
          <a:bodyPr/>
          <a:lstStyle/>
          <a:p>
            <a:r>
              <a:rPr lang="en-US" dirty="0"/>
              <a:t>Clients Created by Location of Agency</a:t>
            </a:r>
          </a:p>
        </p:txBody>
      </p:sp>
      <p:sp>
        <p:nvSpPr>
          <p:cNvPr id="3" name="Content Placeholder 2">
            <a:extLst>
              <a:ext uri="{FF2B5EF4-FFF2-40B4-BE49-F238E27FC236}">
                <a16:creationId xmlns:a16="http://schemas.microsoft.com/office/drawing/2014/main" id="{05810DCA-DE1C-4B1F-A884-51FDED4C1E6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2CB020F-DC06-48AE-9677-319765E82122}"/>
              </a:ext>
            </a:extLst>
          </p:cNvPr>
          <p:cNvPicPr>
            <a:picLocks noChangeAspect="1"/>
          </p:cNvPicPr>
          <p:nvPr/>
        </p:nvPicPr>
        <p:blipFill rotWithShape="1">
          <a:blip r:embed="rId2"/>
          <a:srcRect t="4995"/>
          <a:stretch/>
        </p:blipFill>
        <p:spPr>
          <a:xfrm>
            <a:off x="277091" y="1476531"/>
            <a:ext cx="10217450" cy="5256985"/>
          </a:xfrm>
          <a:prstGeom prst="rect">
            <a:avLst/>
          </a:prstGeom>
        </p:spPr>
      </p:pic>
      <p:pic>
        <p:nvPicPr>
          <p:cNvPr id="7" name="Picture 6">
            <a:extLst>
              <a:ext uri="{FF2B5EF4-FFF2-40B4-BE49-F238E27FC236}">
                <a16:creationId xmlns:a16="http://schemas.microsoft.com/office/drawing/2014/main" id="{523AF248-C1F7-43F6-89D0-04101E2917A4}"/>
              </a:ext>
            </a:extLst>
          </p:cNvPr>
          <p:cNvPicPr>
            <a:picLocks noChangeAspect="1"/>
          </p:cNvPicPr>
          <p:nvPr/>
        </p:nvPicPr>
        <p:blipFill>
          <a:blip r:embed="rId3"/>
          <a:stretch>
            <a:fillRect/>
          </a:stretch>
        </p:blipFill>
        <p:spPr>
          <a:xfrm>
            <a:off x="5315816" y="3815873"/>
            <a:ext cx="5178725" cy="2804001"/>
          </a:xfrm>
          <a:prstGeom prst="rect">
            <a:avLst/>
          </a:prstGeom>
        </p:spPr>
      </p:pic>
    </p:spTree>
    <p:extLst>
      <p:ext uri="{BB962C8B-B14F-4D97-AF65-F5344CB8AC3E}">
        <p14:creationId xmlns:p14="http://schemas.microsoft.com/office/powerpoint/2010/main" val="31342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07A65-02C9-435A-8214-06E9A09BC0E1}"/>
              </a:ext>
            </a:extLst>
          </p:cNvPr>
          <p:cNvSpPr>
            <a:spLocks noGrp="1"/>
          </p:cNvSpPr>
          <p:nvPr>
            <p:ph type="title"/>
          </p:nvPr>
        </p:nvSpPr>
        <p:spPr/>
        <p:txBody>
          <a:bodyPr/>
          <a:lstStyle/>
          <a:p>
            <a:r>
              <a:rPr lang="en-US" dirty="0"/>
              <a:t>Client Demographics</a:t>
            </a:r>
          </a:p>
        </p:txBody>
      </p:sp>
      <p:pic>
        <p:nvPicPr>
          <p:cNvPr id="9" name="Picture 8">
            <a:extLst>
              <a:ext uri="{FF2B5EF4-FFF2-40B4-BE49-F238E27FC236}">
                <a16:creationId xmlns:a16="http://schemas.microsoft.com/office/drawing/2014/main" id="{25D13422-7BCC-460E-96D1-D5ECD9445E51}"/>
              </a:ext>
            </a:extLst>
          </p:cNvPr>
          <p:cNvPicPr>
            <a:picLocks noChangeAspect="1"/>
          </p:cNvPicPr>
          <p:nvPr/>
        </p:nvPicPr>
        <p:blipFill>
          <a:blip r:embed="rId2"/>
          <a:stretch>
            <a:fillRect/>
          </a:stretch>
        </p:blipFill>
        <p:spPr>
          <a:xfrm>
            <a:off x="158541" y="1257175"/>
            <a:ext cx="8188795" cy="4886450"/>
          </a:xfrm>
          <a:prstGeom prst="rect">
            <a:avLst/>
          </a:prstGeom>
        </p:spPr>
      </p:pic>
      <p:pic>
        <p:nvPicPr>
          <p:cNvPr id="11" name="Picture 10">
            <a:extLst>
              <a:ext uri="{FF2B5EF4-FFF2-40B4-BE49-F238E27FC236}">
                <a16:creationId xmlns:a16="http://schemas.microsoft.com/office/drawing/2014/main" id="{80D01938-1A79-4C74-A2F8-76ACA5430302}"/>
              </a:ext>
            </a:extLst>
          </p:cNvPr>
          <p:cNvPicPr>
            <a:picLocks noChangeAspect="1"/>
          </p:cNvPicPr>
          <p:nvPr/>
        </p:nvPicPr>
        <p:blipFill>
          <a:blip r:embed="rId3"/>
          <a:stretch>
            <a:fillRect/>
          </a:stretch>
        </p:blipFill>
        <p:spPr>
          <a:xfrm>
            <a:off x="8347336" y="1314325"/>
            <a:ext cx="2307045" cy="4886450"/>
          </a:xfrm>
          <a:prstGeom prst="rect">
            <a:avLst/>
          </a:prstGeom>
        </p:spPr>
      </p:pic>
    </p:spTree>
    <p:extLst>
      <p:ext uri="{BB962C8B-B14F-4D97-AF65-F5344CB8AC3E}">
        <p14:creationId xmlns:p14="http://schemas.microsoft.com/office/powerpoint/2010/main" val="3807269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69B4D-3567-46D2-809D-66ED8CA311B0}"/>
              </a:ext>
            </a:extLst>
          </p:cNvPr>
          <p:cNvSpPr>
            <a:spLocks noGrp="1"/>
          </p:cNvSpPr>
          <p:nvPr>
            <p:ph type="title"/>
          </p:nvPr>
        </p:nvSpPr>
        <p:spPr/>
        <p:txBody>
          <a:bodyPr/>
          <a:lstStyle/>
          <a:p>
            <a:r>
              <a:rPr lang="en-US" dirty="0"/>
              <a:t>Consent and Care Team</a:t>
            </a:r>
          </a:p>
        </p:txBody>
      </p:sp>
      <p:pic>
        <p:nvPicPr>
          <p:cNvPr id="7" name="Picture 6">
            <a:extLst>
              <a:ext uri="{FF2B5EF4-FFF2-40B4-BE49-F238E27FC236}">
                <a16:creationId xmlns:a16="http://schemas.microsoft.com/office/drawing/2014/main" id="{ABEFF14A-2CC1-4638-B775-9DC2CC253982}"/>
              </a:ext>
            </a:extLst>
          </p:cNvPr>
          <p:cNvPicPr>
            <a:picLocks noChangeAspect="1"/>
          </p:cNvPicPr>
          <p:nvPr/>
        </p:nvPicPr>
        <p:blipFill>
          <a:blip r:embed="rId2"/>
          <a:stretch>
            <a:fillRect/>
          </a:stretch>
        </p:blipFill>
        <p:spPr>
          <a:xfrm>
            <a:off x="501430" y="1690688"/>
            <a:ext cx="8953500" cy="2724150"/>
          </a:xfrm>
          <a:prstGeom prst="rect">
            <a:avLst/>
          </a:prstGeom>
        </p:spPr>
      </p:pic>
      <p:pic>
        <p:nvPicPr>
          <p:cNvPr id="11" name="Picture 10">
            <a:extLst>
              <a:ext uri="{FF2B5EF4-FFF2-40B4-BE49-F238E27FC236}">
                <a16:creationId xmlns:a16="http://schemas.microsoft.com/office/drawing/2014/main" id="{9E51204C-F2DE-4341-87DD-3DCAFD194253}"/>
              </a:ext>
            </a:extLst>
          </p:cNvPr>
          <p:cNvPicPr>
            <a:picLocks noChangeAspect="1"/>
          </p:cNvPicPr>
          <p:nvPr/>
        </p:nvPicPr>
        <p:blipFill>
          <a:blip r:embed="rId3"/>
          <a:stretch>
            <a:fillRect/>
          </a:stretch>
        </p:blipFill>
        <p:spPr>
          <a:xfrm>
            <a:off x="726637" y="4219445"/>
            <a:ext cx="8503087" cy="2514729"/>
          </a:xfrm>
          <a:prstGeom prst="rect">
            <a:avLst/>
          </a:prstGeom>
        </p:spPr>
      </p:pic>
    </p:spTree>
    <p:extLst>
      <p:ext uri="{BB962C8B-B14F-4D97-AF65-F5344CB8AC3E}">
        <p14:creationId xmlns:p14="http://schemas.microsoft.com/office/powerpoint/2010/main" val="2117928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400CF-BE0E-48CC-8FA7-39D6C7FC131B}"/>
              </a:ext>
            </a:extLst>
          </p:cNvPr>
          <p:cNvSpPr>
            <a:spLocks noGrp="1"/>
          </p:cNvSpPr>
          <p:nvPr>
            <p:ph type="title"/>
          </p:nvPr>
        </p:nvSpPr>
        <p:spPr/>
        <p:txBody>
          <a:bodyPr/>
          <a:lstStyle/>
          <a:p>
            <a:r>
              <a:rPr lang="en-US" dirty="0"/>
              <a:t>Referral Statistics</a:t>
            </a:r>
          </a:p>
        </p:txBody>
      </p:sp>
      <p:sp>
        <p:nvSpPr>
          <p:cNvPr id="3" name="Content Placeholder 2">
            <a:extLst>
              <a:ext uri="{FF2B5EF4-FFF2-40B4-BE49-F238E27FC236}">
                <a16:creationId xmlns:a16="http://schemas.microsoft.com/office/drawing/2014/main" id="{B9D1B886-5E08-43E8-A856-7040AF98B00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5BC1FA7-79EC-492A-BA3C-3200A1CED673}"/>
              </a:ext>
            </a:extLst>
          </p:cNvPr>
          <p:cNvPicPr>
            <a:picLocks noChangeAspect="1"/>
          </p:cNvPicPr>
          <p:nvPr/>
        </p:nvPicPr>
        <p:blipFill>
          <a:blip r:embed="rId2"/>
          <a:stretch>
            <a:fillRect/>
          </a:stretch>
        </p:blipFill>
        <p:spPr>
          <a:xfrm>
            <a:off x="113880" y="1504814"/>
            <a:ext cx="10649497" cy="5277121"/>
          </a:xfrm>
          <a:prstGeom prst="rect">
            <a:avLst/>
          </a:prstGeom>
        </p:spPr>
      </p:pic>
      <p:pic>
        <p:nvPicPr>
          <p:cNvPr id="7" name="Picture 6">
            <a:extLst>
              <a:ext uri="{FF2B5EF4-FFF2-40B4-BE49-F238E27FC236}">
                <a16:creationId xmlns:a16="http://schemas.microsoft.com/office/drawing/2014/main" id="{866D1D18-331B-40CB-95E0-D6294DCB9E94}"/>
              </a:ext>
            </a:extLst>
          </p:cNvPr>
          <p:cNvPicPr>
            <a:picLocks noChangeAspect="1"/>
          </p:cNvPicPr>
          <p:nvPr/>
        </p:nvPicPr>
        <p:blipFill rotWithShape="1">
          <a:blip r:embed="rId3"/>
          <a:srcRect t="15346" r="27350" b="12526"/>
          <a:stretch/>
        </p:blipFill>
        <p:spPr>
          <a:xfrm>
            <a:off x="5359176" y="2227261"/>
            <a:ext cx="3632424" cy="3832226"/>
          </a:xfrm>
          <a:prstGeom prst="rect">
            <a:avLst/>
          </a:prstGeom>
        </p:spPr>
      </p:pic>
    </p:spTree>
    <p:extLst>
      <p:ext uri="{BB962C8B-B14F-4D97-AF65-F5344CB8AC3E}">
        <p14:creationId xmlns:p14="http://schemas.microsoft.com/office/powerpoint/2010/main" val="323552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BAECE-6E8F-451E-9C03-4391B2BDD0E8}"/>
              </a:ext>
            </a:extLst>
          </p:cNvPr>
          <p:cNvSpPr>
            <a:spLocks noGrp="1"/>
          </p:cNvSpPr>
          <p:nvPr>
            <p:ph type="title"/>
          </p:nvPr>
        </p:nvSpPr>
        <p:spPr/>
        <p:txBody>
          <a:bodyPr/>
          <a:lstStyle/>
          <a:p>
            <a:r>
              <a:rPr lang="en-US" dirty="0"/>
              <a:t>BIO</a:t>
            </a:r>
          </a:p>
        </p:txBody>
      </p:sp>
      <p:sp>
        <p:nvSpPr>
          <p:cNvPr id="3" name="Content Placeholder 2">
            <a:extLst>
              <a:ext uri="{FF2B5EF4-FFF2-40B4-BE49-F238E27FC236}">
                <a16:creationId xmlns:a16="http://schemas.microsoft.com/office/drawing/2014/main" id="{30306086-0D0E-479D-A5C3-CEBDCD1326FD}"/>
              </a:ext>
            </a:extLst>
          </p:cNvPr>
          <p:cNvSpPr>
            <a:spLocks noGrp="1"/>
          </p:cNvSpPr>
          <p:nvPr>
            <p:ph idx="1"/>
          </p:nvPr>
        </p:nvSpPr>
        <p:spPr>
          <a:xfrm>
            <a:off x="838200" y="1825625"/>
            <a:ext cx="9384161" cy="4351338"/>
          </a:xfrm>
        </p:spPr>
        <p:txBody>
          <a:bodyPr>
            <a:normAutofit/>
          </a:bodyPr>
          <a:lstStyle/>
          <a:p>
            <a:pPr marL="0" marR="0" indent="0">
              <a:spcBef>
                <a:spcPts val="0"/>
              </a:spcBef>
              <a:spcAft>
                <a:spcPts val="0"/>
              </a:spcAft>
              <a:buNone/>
            </a:pPr>
            <a:r>
              <a:rPr lang="en-US" sz="2400" b="1" dirty="0">
                <a:solidFill>
                  <a:srgbClr val="702B61"/>
                </a:solidFill>
                <a:effectLst/>
                <a:latin typeface="Calibri" panose="020F0502020204030204" pitchFamily="34" charset="0"/>
                <a:ea typeface="Calibri" panose="020F0502020204030204" pitchFamily="34" charset="0"/>
              </a:rPr>
              <a:t>Jason McRoy</a:t>
            </a:r>
            <a:r>
              <a:rPr lang="en-US" sz="2400" dirty="0">
                <a:solidFill>
                  <a:srgbClr val="702B61"/>
                </a:solidFill>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is the Analytics Director for Quality Health Network (QHN), a health information exchange service Western Colorado. With over 18 years of experience in the human services and health industries, Jason has worked collaboratively with community and government agencies to implement innovative solutions to improve the delivery of health and human services. Prior to joining QHN Jason McRoy previously held leadership roles with IBM Watson Health, Boulder County Housing and Human Services and the City and County of Denver. </a:t>
            </a:r>
          </a:p>
        </p:txBody>
      </p:sp>
    </p:spTree>
    <p:extLst>
      <p:ext uri="{BB962C8B-B14F-4D97-AF65-F5344CB8AC3E}">
        <p14:creationId xmlns:p14="http://schemas.microsoft.com/office/powerpoint/2010/main" val="1350801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B72E2-C6C6-4A74-AF11-CA8E97964407}"/>
              </a:ext>
            </a:extLst>
          </p:cNvPr>
          <p:cNvSpPr>
            <a:spLocks noGrp="1"/>
          </p:cNvSpPr>
          <p:nvPr>
            <p:ph type="title"/>
          </p:nvPr>
        </p:nvSpPr>
        <p:spPr/>
        <p:txBody>
          <a:bodyPr/>
          <a:lstStyle/>
          <a:p>
            <a:r>
              <a:rPr lang="en-US" dirty="0"/>
              <a:t>Insights and Observations</a:t>
            </a:r>
          </a:p>
        </p:txBody>
      </p:sp>
      <p:pic>
        <p:nvPicPr>
          <p:cNvPr id="7" name="Picture 6">
            <a:extLst>
              <a:ext uri="{FF2B5EF4-FFF2-40B4-BE49-F238E27FC236}">
                <a16:creationId xmlns:a16="http://schemas.microsoft.com/office/drawing/2014/main" id="{9DC23F09-5FC2-4F8C-9358-4D850AAE37B3}"/>
              </a:ext>
            </a:extLst>
          </p:cNvPr>
          <p:cNvPicPr>
            <a:picLocks noChangeAspect="1"/>
          </p:cNvPicPr>
          <p:nvPr/>
        </p:nvPicPr>
        <p:blipFill>
          <a:blip r:embed="rId2"/>
          <a:stretch>
            <a:fillRect/>
          </a:stretch>
        </p:blipFill>
        <p:spPr>
          <a:xfrm>
            <a:off x="539589" y="1444501"/>
            <a:ext cx="6274122" cy="4807197"/>
          </a:xfrm>
          <a:prstGeom prst="rect">
            <a:avLst/>
          </a:prstGeom>
        </p:spPr>
      </p:pic>
      <p:sp>
        <p:nvSpPr>
          <p:cNvPr id="8" name="TextBox 7">
            <a:extLst>
              <a:ext uri="{FF2B5EF4-FFF2-40B4-BE49-F238E27FC236}">
                <a16:creationId xmlns:a16="http://schemas.microsoft.com/office/drawing/2014/main" id="{DD08B6CE-347E-43C4-9DA1-CB7BB990F669}"/>
              </a:ext>
            </a:extLst>
          </p:cNvPr>
          <p:cNvSpPr txBox="1"/>
          <p:nvPr/>
        </p:nvSpPr>
        <p:spPr>
          <a:xfrm>
            <a:off x="7086600" y="2419350"/>
            <a:ext cx="3133725" cy="2862322"/>
          </a:xfrm>
          <a:prstGeom prst="rect">
            <a:avLst/>
          </a:prstGeom>
          <a:noFill/>
        </p:spPr>
        <p:txBody>
          <a:bodyPr wrap="square" rtlCol="0">
            <a:spAutoFit/>
          </a:bodyPr>
          <a:lstStyle/>
          <a:p>
            <a:r>
              <a:rPr lang="en-US" dirty="0"/>
              <a:t>When we exclude the large volume of COVID referrals, the next largest referral category is for Mental Health Services.</a:t>
            </a:r>
          </a:p>
          <a:p>
            <a:endParaRPr lang="en-US" dirty="0"/>
          </a:p>
          <a:p>
            <a:r>
              <a:rPr lang="en-US" dirty="0"/>
              <a:t>Financial Assistance and Benefits has the best ratio of “Closed Loop” Referrals to “Logged” Referrals of the top need categories.</a:t>
            </a:r>
          </a:p>
        </p:txBody>
      </p:sp>
    </p:spTree>
    <p:extLst>
      <p:ext uri="{BB962C8B-B14F-4D97-AF65-F5344CB8AC3E}">
        <p14:creationId xmlns:p14="http://schemas.microsoft.com/office/powerpoint/2010/main" val="2656364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409C-4456-4561-A8EC-B87089DF3446}"/>
              </a:ext>
            </a:extLst>
          </p:cNvPr>
          <p:cNvSpPr>
            <a:spLocks noGrp="1"/>
          </p:cNvSpPr>
          <p:nvPr>
            <p:ph type="title"/>
          </p:nvPr>
        </p:nvSpPr>
        <p:spPr/>
        <p:txBody>
          <a:bodyPr/>
          <a:lstStyle/>
          <a:p>
            <a:r>
              <a:rPr lang="en-US" dirty="0"/>
              <a:t>Insights and Observations</a:t>
            </a:r>
          </a:p>
        </p:txBody>
      </p:sp>
      <p:sp>
        <p:nvSpPr>
          <p:cNvPr id="8" name="TextBox 7">
            <a:extLst>
              <a:ext uri="{FF2B5EF4-FFF2-40B4-BE49-F238E27FC236}">
                <a16:creationId xmlns:a16="http://schemas.microsoft.com/office/drawing/2014/main" id="{E1B7D974-65C7-4013-8A32-38870D3F98E0}"/>
              </a:ext>
            </a:extLst>
          </p:cNvPr>
          <p:cNvSpPr txBox="1"/>
          <p:nvPr/>
        </p:nvSpPr>
        <p:spPr>
          <a:xfrm>
            <a:off x="6858000" y="4105275"/>
            <a:ext cx="3600450" cy="2031325"/>
          </a:xfrm>
          <a:prstGeom prst="rect">
            <a:avLst/>
          </a:prstGeom>
          <a:noFill/>
        </p:spPr>
        <p:txBody>
          <a:bodyPr wrap="square" rtlCol="0">
            <a:spAutoFit/>
          </a:bodyPr>
          <a:lstStyle/>
          <a:p>
            <a:r>
              <a:rPr lang="en-US" dirty="0"/>
              <a:t>We’ve had 142 “Closed Loop” Referrals made, meaning the referral was electronically sent to a CRN Network Partner who had an opportunity to close the loop. </a:t>
            </a:r>
            <a:r>
              <a:rPr lang="en-US" dirty="0">
                <a:solidFill>
                  <a:schemeClr val="accent1">
                    <a:lumMod val="75000"/>
                  </a:schemeClr>
                </a:solidFill>
              </a:rPr>
              <a:t>This represents 7.5% of all referrals recorded in CRN to date.</a:t>
            </a:r>
          </a:p>
        </p:txBody>
      </p:sp>
      <p:pic>
        <p:nvPicPr>
          <p:cNvPr id="10" name="Picture 9">
            <a:extLst>
              <a:ext uri="{FF2B5EF4-FFF2-40B4-BE49-F238E27FC236}">
                <a16:creationId xmlns:a16="http://schemas.microsoft.com/office/drawing/2014/main" id="{08EA159C-3735-48A3-92C0-BCD3372CA408}"/>
              </a:ext>
            </a:extLst>
          </p:cNvPr>
          <p:cNvPicPr>
            <a:picLocks noChangeAspect="1"/>
          </p:cNvPicPr>
          <p:nvPr/>
        </p:nvPicPr>
        <p:blipFill>
          <a:blip r:embed="rId2"/>
          <a:stretch>
            <a:fillRect/>
          </a:stretch>
        </p:blipFill>
        <p:spPr>
          <a:xfrm>
            <a:off x="6637791" y="1548612"/>
            <a:ext cx="4572235" cy="2184512"/>
          </a:xfrm>
          <a:prstGeom prst="rect">
            <a:avLst/>
          </a:prstGeom>
        </p:spPr>
      </p:pic>
      <p:pic>
        <p:nvPicPr>
          <p:cNvPr id="12" name="Picture 11">
            <a:extLst>
              <a:ext uri="{FF2B5EF4-FFF2-40B4-BE49-F238E27FC236}">
                <a16:creationId xmlns:a16="http://schemas.microsoft.com/office/drawing/2014/main" id="{41882C4A-3D22-4F02-BE74-07D2913CF801}"/>
              </a:ext>
            </a:extLst>
          </p:cNvPr>
          <p:cNvPicPr>
            <a:picLocks noChangeAspect="1"/>
          </p:cNvPicPr>
          <p:nvPr/>
        </p:nvPicPr>
        <p:blipFill rotWithShape="1">
          <a:blip r:embed="rId3"/>
          <a:srcRect b="21037"/>
          <a:stretch/>
        </p:blipFill>
        <p:spPr>
          <a:xfrm>
            <a:off x="219895" y="1548612"/>
            <a:ext cx="6274122" cy="4357513"/>
          </a:xfrm>
          <a:prstGeom prst="rect">
            <a:avLst/>
          </a:prstGeom>
        </p:spPr>
      </p:pic>
      <p:pic>
        <p:nvPicPr>
          <p:cNvPr id="14" name="Picture 13">
            <a:extLst>
              <a:ext uri="{FF2B5EF4-FFF2-40B4-BE49-F238E27FC236}">
                <a16:creationId xmlns:a16="http://schemas.microsoft.com/office/drawing/2014/main" id="{F1B33084-C09D-474F-AC26-8D627167201B}"/>
              </a:ext>
            </a:extLst>
          </p:cNvPr>
          <p:cNvPicPr>
            <a:picLocks noChangeAspect="1"/>
          </p:cNvPicPr>
          <p:nvPr/>
        </p:nvPicPr>
        <p:blipFill>
          <a:blip r:embed="rId4"/>
          <a:stretch>
            <a:fillRect/>
          </a:stretch>
        </p:blipFill>
        <p:spPr>
          <a:xfrm>
            <a:off x="110728" y="5517475"/>
            <a:ext cx="1454944" cy="1238250"/>
          </a:xfrm>
          <a:prstGeom prst="rect">
            <a:avLst/>
          </a:prstGeom>
        </p:spPr>
      </p:pic>
    </p:spTree>
    <p:extLst>
      <p:ext uri="{BB962C8B-B14F-4D97-AF65-F5344CB8AC3E}">
        <p14:creationId xmlns:p14="http://schemas.microsoft.com/office/powerpoint/2010/main" val="1002382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38022-9D6C-438B-8152-9F8F85AC0D38}"/>
              </a:ext>
            </a:extLst>
          </p:cNvPr>
          <p:cNvSpPr>
            <a:spLocks noGrp="1"/>
          </p:cNvSpPr>
          <p:nvPr>
            <p:ph type="title"/>
          </p:nvPr>
        </p:nvSpPr>
        <p:spPr/>
        <p:txBody>
          <a:bodyPr/>
          <a:lstStyle/>
          <a:p>
            <a:r>
              <a:rPr lang="en-US" dirty="0"/>
              <a:t>Insights and Observations</a:t>
            </a:r>
          </a:p>
        </p:txBody>
      </p:sp>
      <p:pic>
        <p:nvPicPr>
          <p:cNvPr id="4" name="Picture 3">
            <a:extLst>
              <a:ext uri="{FF2B5EF4-FFF2-40B4-BE49-F238E27FC236}">
                <a16:creationId xmlns:a16="http://schemas.microsoft.com/office/drawing/2014/main" id="{E285C417-BBAF-4BD7-AC71-7B692FBB0E9D}"/>
              </a:ext>
            </a:extLst>
          </p:cNvPr>
          <p:cNvPicPr>
            <a:picLocks noChangeAspect="1"/>
          </p:cNvPicPr>
          <p:nvPr/>
        </p:nvPicPr>
        <p:blipFill rotWithShape="1">
          <a:blip r:embed="rId2"/>
          <a:srcRect b="68285"/>
          <a:stretch/>
        </p:blipFill>
        <p:spPr>
          <a:xfrm>
            <a:off x="142020" y="1596166"/>
            <a:ext cx="8503087" cy="797551"/>
          </a:xfrm>
          <a:prstGeom prst="rect">
            <a:avLst/>
          </a:prstGeom>
        </p:spPr>
      </p:pic>
      <p:sp>
        <p:nvSpPr>
          <p:cNvPr id="5" name="TextBox 4">
            <a:extLst>
              <a:ext uri="{FF2B5EF4-FFF2-40B4-BE49-F238E27FC236}">
                <a16:creationId xmlns:a16="http://schemas.microsoft.com/office/drawing/2014/main" id="{32F00BC8-7000-406B-A8FB-50F037E030D3}"/>
              </a:ext>
            </a:extLst>
          </p:cNvPr>
          <p:cNvSpPr txBox="1"/>
          <p:nvPr/>
        </p:nvSpPr>
        <p:spPr>
          <a:xfrm>
            <a:off x="8979107" y="1653201"/>
            <a:ext cx="1409077" cy="1200329"/>
          </a:xfrm>
          <a:prstGeom prst="rect">
            <a:avLst/>
          </a:prstGeom>
          <a:noFill/>
        </p:spPr>
        <p:txBody>
          <a:bodyPr wrap="square" rtlCol="0">
            <a:spAutoFit/>
          </a:bodyPr>
          <a:lstStyle/>
          <a:p>
            <a:r>
              <a:rPr lang="en-US" dirty="0"/>
              <a:t>Most clients do not have a Care Team in CRN</a:t>
            </a:r>
          </a:p>
        </p:txBody>
      </p:sp>
      <p:sp>
        <p:nvSpPr>
          <p:cNvPr id="6" name="Arrow: Right 5">
            <a:extLst>
              <a:ext uri="{FF2B5EF4-FFF2-40B4-BE49-F238E27FC236}">
                <a16:creationId xmlns:a16="http://schemas.microsoft.com/office/drawing/2014/main" id="{E4FD3B58-AF05-4B86-981E-9AAD422863FA}"/>
              </a:ext>
            </a:extLst>
          </p:cNvPr>
          <p:cNvSpPr/>
          <p:nvPr/>
        </p:nvSpPr>
        <p:spPr>
          <a:xfrm rot="10800000">
            <a:off x="8382779" y="1973992"/>
            <a:ext cx="524656" cy="419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6DC2F49-91D6-4911-B817-779F89A706DF}"/>
              </a:ext>
            </a:extLst>
          </p:cNvPr>
          <p:cNvPicPr>
            <a:picLocks noChangeAspect="1"/>
          </p:cNvPicPr>
          <p:nvPr/>
        </p:nvPicPr>
        <p:blipFill>
          <a:blip r:embed="rId3"/>
          <a:stretch>
            <a:fillRect/>
          </a:stretch>
        </p:blipFill>
        <p:spPr>
          <a:xfrm>
            <a:off x="356973" y="2695017"/>
            <a:ext cx="7566967" cy="3045243"/>
          </a:xfrm>
          <a:prstGeom prst="rect">
            <a:avLst/>
          </a:prstGeom>
        </p:spPr>
      </p:pic>
      <p:sp>
        <p:nvSpPr>
          <p:cNvPr id="11" name="Rectangle 10">
            <a:extLst>
              <a:ext uri="{FF2B5EF4-FFF2-40B4-BE49-F238E27FC236}">
                <a16:creationId xmlns:a16="http://schemas.microsoft.com/office/drawing/2014/main" id="{DB509646-3A33-43D8-AA92-FF76B81FEDD3}"/>
              </a:ext>
            </a:extLst>
          </p:cNvPr>
          <p:cNvSpPr/>
          <p:nvPr/>
        </p:nvSpPr>
        <p:spPr>
          <a:xfrm>
            <a:off x="2735704" y="3624758"/>
            <a:ext cx="5104151" cy="4825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49605F3-B178-434E-B79E-6E31BE08D597}"/>
              </a:ext>
            </a:extLst>
          </p:cNvPr>
          <p:cNvSpPr txBox="1"/>
          <p:nvPr/>
        </p:nvSpPr>
        <p:spPr>
          <a:xfrm>
            <a:off x="8072204" y="3530183"/>
            <a:ext cx="2315980" cy="1384995"/>
          </a:xfrm>
          <a:prstGeom prst="rect">
            <a:avLst/>
          </a:prstGeom>
          <a:noFill/>
        </p:spPr>
        <p:txBody>
          <a:bodyPr wrap="square" rtlCol="0">
            <a:spAutoFit/>
          </a:bodyPr>
          <a:lstStyle/>
          <a:p>
            <a:r>
              <a:rPr lang="en-US" sz="1400" dirty="0"/>
              <a:t>188 People who have had referrals to 2 or more organizations, who conceivably could coordinate collaboratively on a Care Team.</a:t>
            </a:r>
          </a:p>
        </p:txBody>
      </p:sp>
      <p:sp>
        <p:nvSpPr>
          <p:cNvPr id="14" name="Rectangle 13">
            <a:extLst>
              <a:ext uri="{FF2B5EF4-FFF2-40B4-BE49-F238E27FC236}">
                <a16:creationId xmlns:a16="http://schemas.microsoft.com/office/drawing/2014/main" id="{EF5C9176-0753-4ED8-9FC8-1B60A6D4D896}"/>
              </a:ext>
            </a:extLst>
          </p:cNvPr>
          <p:cNvSpPr/>
          <p:nvPr/>
        </p:nvSpPr>
        <p:spPr>
          <a:xfrm>
            <a:off x="1134255" y="4167331"/>
            <a:ext cx="669561" cy="14839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3833AE9-5CEC-4F04-81F3-06C31007663A}"/>
              </a:ext>
            </a:extLst>
          </p:cNvPr>
          <p:cNvSpPr txBox="1"/>
          <p:nvPr/>
        </p:nvSpPr>
        <p:spPr>
          <a:xfrm>
            <a:off x="1134255" y="5738611"/>
            <a:ext cx="3602637" cy="523220"/>
          </a:xfrm>
          <a:prstGeom prst="rect">
            <a:avLst/>
          </a:prstGeom>
          <a:noFill/>
        </p:spPr>
        <p:txBody>
          <a:bodyPr wrap="square" rtlCol="0">
            <a:spAutoFit/>
          </a:bodyPr>
          <a:lstStyle/>
          <a:p>
            <a:r>
              <a:rPr lang="en-US" sz="1400" dirty="0"/>
              <a:t>117 People who have a Care Team (consent in place) but no active referral activity to date.</a:t>
            </a:r>
          </a:p>
        </p:txBody>
      </p:sp>
      <p:sp>
        <p:nvSpPr>
          <p:cNvPr id="16" name="TextBox 15">
            <a:extLst>
              <a:ext uri="{FF2B5EF4-FFF2-40B4-BE49-F238E27FC236}">
                <a16:creationId xmlns:a16="http://schemas.microsoft.com/office/drawing/2014/main" id="{6109146C-9D96-41F5-A718-0B4ACFAE1E1D}"/>
              </a:ext>
            </a:extLst>
          </p:cNvPr>
          <p:cNvSpPr txBox="1"/>
          <p:nvPr/>
        </p:nvSpPr>
        <p:spPr>
          <a:xfrm>
            <a:off x="-43137" y="3624758"/>
            <a:ext cx="400110" cy="2113853"/>
          </a:xfrm>
          <a:prstGeom prst="rect">
            <a:avLst/>
          </a:prstGeom>
          <a:noFill/>
        </p:spPr>
        <p:txBody>
          <a:bodyPr vert="vert270" wrap="square" rtlCol="0">
            <a:spAutoFit/>
          </a:bodyPr>
          <a:lstStyle/>
          <a:p>
            <a:pPr algn="ctr"/>
            <a:r>
              <a:rPr lang="en-US" sz="1400" b="1" dirty="0"/>
              <a:t>Care Team Size</a:t>
            </a:r>
          </a:p>
        </p:txBody>
      </p:sp>
    </p:spTree>
    <p:extLst>
      <p:ext uri="{BB962C8B-B14F-4D97-AF65-F5344CB8AC3E}">
        <p14:creationId xmlns:p14="http://schemas.microsoft.com/office/powerpoint/2010/main" val="879949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5F67C-3D96-492D-9A14-7EE13045F74C}"/>
              </a:ext>
            </a:extLst>
          </p:cNvPr>
          <p:cNvSpPr>
            <a:spLocks noGrp="1"/>
          </p:cNvSpPr>
          <p:nvPr>
            <p:ph type="title"/>
          </p:nvPr>
        </p:nvSpPr>
        <p:spPr/>
        <p:txBody>
          <a:bodyPr/>
          <a:lstStyle/>
          <a:p>
            <a:r>
              <a:rPr lang="en-US" dirty="0"/>
              <a:t>Insights and Observations</a:t>
            </a:r>
          </a:p>
        </p:txBody>
      </p:sp>
      <p:sp>
        <p:nvSpPr>
          <p:cNvPr id="3" name="Content Placeholder 2">
            <a:extLst>
              <a:ext uri="{FF2B5EF4-FFF2-40B4-BE49-F238E27FC236}">
                <a16:creationId xmlns:a16="http://schemas.microsoft.com/office/drawing/2014/main" id="{FCB7C373-7D1A-4362-9E77-B6AA3D16D3E8}"/>
              </a:ext>
            </a:extLst>
          </p:cNvPr>
          <p:cNvSpPr>
            <a:spLocks noGrp="1"/>
          </p:cNvSpPr>
          <p:nvPr>
            <p:ph idx="1"/>
          </p:nvPr>
        </p:nvSpPr>
        <p:spPr/>
        <p:txBody>
          <a:bodyPr/>
          <a:lstStyle/>
          <a:p>
            <a:r>
              <a:rPr lang="en-US" dirty="0"/>
              <a:t>510 CRN Clients (21%) have a recorded AHCM Screener </a:t>
            </a:r>
          </a:p>
          <a:p>
            <a:pPr marL="457200" lvl="1" indent="0">
              <a:buNone/>
            </a:pPr>
            <a:r>
              <a:rPr lang="en-US" sz="2800" dirty="0"/>
              <a:t>captured as part of the AHCM project.</a:t>
            </a:r>
          </a:p>
          <a:p>
            <a:r>
              <a:rPr lang="en-US" dirty="0"/>
              <a:t>354 of those (70%) have at least 1 identified need.</a:t>
            </a:r>
          </a:p>
          <a:p>
            <a:pPr lvl="1"/>
            <a:r>
              <a:rPr lang="en-US" dirty="0"/>
              <a:t>For comparison, the need rate for AHCM overall is closer to 38%.</a:t>
            </a:r>
          </a:p>
          <a:p>
            <a:pPr lvl="1"/>
            <a:r>
              <a:rPr lang="en-US" dirty="0"/>
              <a:t>173 (49%) have an AHCM Navigation Plan.</a:t>
            </a:r>
          </a:p>
        </p:txBody>
      </p:sp>
      <p:graphicFrame>
        <p:nvGraphicFramePr>
          <p:cNvPr id="4" name="Table 4">
            <a:extLst>
              <a:ext uri="{FF2B5EF4-FFF2-40B4-BE49-F238E27FC236}">
                <a16:creationId xmlns:a16="http://schemas.microsoft.com/office/drawing/2014/main" id="{58D6E6E0-097A-4DE3-BDED-AA938F0D7175}"/>
              </a:ext>
            </a:extLst>
          </p:cNvPr>
          <p:cNvGraphicFramePr>
            <a:graphicFrameLocks noGrp="1"/>
          </p:cNvGraphicFramePr>
          <p:nvPr>
            <p:extLst>
              <p:ext uri="{D42A27DB-BD31-4B8C-83A1-F6EECF244321}">
                <p14:modId xmlns:p14="http://schemas.microsoft.com/office/powerpoint/2010/main" val="3093708960"/>
              </p:ext>
            </p:extLst>
          </p:nvPr>
        </p:nvGraphicFramePr>
        <p:xfrm>
          <a:off x="434713" y="4152275"/>
          <a:ext cx="9623688" cy="1768839"/>
        </p:xfrm>
        <a:graphic>
          <a:graphicData uri="http://schemas.openxmlformats.org/drawingml/2006/table">
            <a:tbl>
              <a:tblPr firstRow="1" bandRow="1">
                <a:tableStyleId>{5C22544A-7EE6-4342-B048-85BDC9FD1C3A}</a:tableStyleId>
              </a:tblPr>
              <a:tblGrid>
                <a:gridCol w="1603948">
                  <a:extLst>
                    <a:ext uri="{9D8B030D-6E8A-4147-A177-3AD203B41FA5}">
                      <a16:colId xmlns:a16="http://schemas.microsoft.com/office/drawing/2014/main" val="4104095703"/>
                    </a:ext>
                  </a:extLst>
                </a:gridCol>
                <a:gridCol w="1603948">
                  <a:extLst>
                    <a:ext uri="{9D8B030D-6E8A-4147-A177-3AD203B41FA5}">
                      <a16:colId xmlns:a16="http://schemas.microsoft.com/office/drawing/2014/main" val="4008722053"/>
                    </a:ext>
                  </a:extLst>
                </a:gridCol>
                <a:gridCol w="1603948">
                  <a:extLst>
                    <a:ext uri="{9D8B030D-6E8A-4147-A177-3AD203B41FA5}">
                      <a16:colId xmlns:a16="http://schemas.microsoft.com/office/drawing/2014/main" val="545214726"/>
                    </a:ext>
                  </a:extLst>
                </a:gridCol>
                <a:gridCol w="1603948">
                  <a:extLst>
                    <a:ext uri="{9D8B030D-6E8A-4147-A177-3AD203B41FA5}">
                      <a16:colId xmlns:a16="http://schemas.microsoft.com/office/drawing/2014/main" val="4023147247"/>
                    </a:ext>
                  </a:extLst>
                </a:gridCol>
                <a:gridCol w="1603948">
                  <a:extLst>
                    <a:ext uri="{9D8B030D-6E8A-4147-A177-3AD203B41FA5}">
                      <a16:colId xmlns:a16="http://schemas.microsoft.com/office/drawing/2014/main" val="899879291"/>
                    </a:ext>
                  </a:extLst>
                </a:gridCol>
                <a:gridCol w="1603948">
                  <a:extLst>
                    <a:ext uri="{9D8B030D-6E8A-4147-A177-3AD203B41FA5}">
                      <a16:colId xmlns:a16="http://schemas.microsoft.com/office/drawing/2014/main" val="1216266081"/>
                    </a:ext>
                  </a:extLst>
                </a:gridCol>
              </a:tblGrid>
              <a:tr h="589613">
                <a:tc gridSpan="6">
                  <a:txBody>
                    <a:bodyPr/>
                    <a:lstStyle/>
                    <a:p>
                      <a:r>
                        <a:rPr lang="en-US" sz="2800" dirty="0"/>
                        <a:t>Number by Need Reported</a:t>
                      </a:r>
                    </a:p>
                  </a:txBody>
                  <a:tcPr anchor="ct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614847316"/>
                  </a:ext>
                </a:extLst>
              </a:tr>
              <a:tr h="589613">
                <a:tc>
                  <a:txBody>
                    <a:bodyPr/>
                    <a:lstStyle/>
                    <a:p>
                      <a:pPr algn="ctr"/>
                      <a:r>
                        <a:rPr lang="en-US" b="1" dirty="0"/>
                        <a:t>Food</a:t>
                      </a:r>
                    </a:p>
                  </a:txBody>
                  <a:tcPr anchor="ctr"/>
                </a:tc>
                <a:tc>
                  <a:txBody>
                    <a:bodyPr/>
                    <a:lstStyle/>
                    <a:p>
                      <a:pPr algn="ctr"/>
                      <a:r>
                        <a:rPr lang="en-US" b="1" dirty="0"/>
                        <a:t>Housing</a:t>
                      </a:r>
                    </a:p>
                  </a:txBody>
                  <a:tcPr anchor="ctr"/>
                </a:tc>
                <a:tc>
                  <a:txBody>
                    <a:bodyPr/>
                    <a:lstStyle/>
                    <a:p>
                      <a:pPr algn="ctr"/>
                      <a:r>
                        <a:rPr lang="en-US" b="1" dirty="0"/>
                        <a:t>Transportation</a:t>
                      </a:r>
                    </a:p>
                  </a:txBody>
                  <a:tcPr anchor="ctr"/>
                </a:tc>
                <a:tc>
                  <a:txBody>
                    <a:bodyPr/>
                    <a:lstStyle/>
                    <a:p>
                      <a:pPr algn="ctr"/>
                      <a:r>
                        <a:rPr lang="en-US" b="1" dirty="0"/>
                        <a:t>Utilities</a:t>
                      </a:r>
                    </a:p>
                  </a:txBody>
                  <a:tcPr anchor="ctr"/>
                </a:tc>
                <a:tc>
                  <a:txBody>
                    <a:bodyPr/>
                    <a:lstStyle/>
                    <a:p>
                      <a:pPr algn="ctr"/>
                      <a:r>
                        <a:rPr lang="en-US" b="1" dirty="0"/>
                        <a:t>Safety</a:t>
                      </a:r>
                    </a:p>
                  </a:txBody>
                  <a:tcPr anchor="ctr"/>
                </a:tc>
                <a:tc>
                  <a:txBody>
                    <a:bodyPr/>
                    <a:lstStyle/>
                    <a:p>
                      <a:pPr algn="ctr"/>
                      <a:r>
                        <a:rPr lang="en-US" b="1" dirty="0"/>
                        <a:t>Social Isolation</a:t>
                      </a:r>
                    </a:p>
                  </a:txBody>
                  <a:tcPr anchor="ctr"/>
                </a:tc>
                <a:extLst>
                  <a:ext uri="{0D108BD9-81ED-4DB2-BD59-A6C34878D82A}">
                    <a16:rowId xmlns:a16="http://schemas.microsoft.com/office/drawing/2014/main" val="3150331276"/>
                  </a:ext>
                </a:extLst>
              </a:tr>
              <a:tr h="589613">
                <a:tc>
                  <a:txBody>
                    <a:bodyPr/>
                    <a:lstStyle/>
                    <a:p>
                      <a:pPr algn="ctr"/>
                      <a:r>
                        <a:rPr lang="en-US" dirty="0"/>
                        <a:t>264</a:t>
                      </a:r>
                    </a:p>
                  </a:txBody>
                  <a:tcPr anchor="ctr"/>
                </a:tc>
                <a:tc>
                  <a:txBody>
                    <a:bodyPr/>
                    <a:lstStyle/>
                    <a:p>
                      <a:pPr algn="ctr"/>
                      <a:r>
                        <a:rPr lang="en-US" dirty="0"/>
                        <a:t>228</a:t>
                      </a:r>
                    </a:p>
                  </a:txBody>
                  <a:tcPr anchor="ctr"/>
                </a:tc>
                <a:tc>
                  <a:txBody>
                    <a:bodyPr/>
                    <a:lstStyle/>
                    <a:p>
                      <a:pPr algn="ctr"/>
                      <a:r>
                        <a:rPr lang="en-US" dirty="0"/>
                        <a:t>189</a:t>
                      </a:r>
                    </a:p>
                  </a:txBody>
                  <a:tcPr anchor="ctr"/>
                </a:tc>
                <a:tc>
                  <a:txBody>
                    <a:bodyPr/>
                    <a:lstStyle/>
                    <a:p>
                      <a:pPr algn="ctr"/>
                      <a:r>
                        <a:rPr lang="en-US" dirty="0"/>
                        <a:t>89</a:t>
                      </a:r>
                    </a:p>
                  </a:txBody>
                  <a:tcPr anchor="ctr"/>
                </a:tc>
                <a:tc>
                  <a:txBody>
                    <a:bodyPr/>
                    <a:lstStyle/>
                    <a:p>
                      <a:pPr algn="ctr"/>
                      <a:r>
                        <a:rPr lang="en-US" dirty="0"/>
                        <a:t>45</a:t>
                      </a:r>
                    </a:p>
                  </a:txBody>
                  <a:tcPr anchor="ctr"/>
                </a:tc>
                <a:tc>
                  <a:txBody>
                    <a:bodyPr/>
                    <a:lstStyle/>
                    <a:p>
                      <a:pPr algn="ctr"/>
                      <a:r>
                        <a:rPr lang="en-US" dirty="0"/>
                        <a:t>134</a:t>
                      </a:r>
                    </a:p>
                  </a:txBody>
                  <a:tcPr anchor="ctr"/>
                </a:tc>
                <a:extLst>
                  <a:ext uri="{0D108BD9-81ED-4DB2-BD59-A6C34878D82A}">
                    <a16:rowId xmlns:a16="http://schemas.microsoft.com/office/drawing/2014/main" val="1485166982"/>
                  </a:ext>
                </a:extLst>
              </a:tr>
            </a:tbl>
          </a:graphicData>
        </a:graphic>
      </p:graphicFrame>
    </p:spTree>
    <p:extLst>
      <p:ext uri="{BB962C8B-B14F-4D97-AF65-F5344CB8AC3E}">
        <p14:creationId xmlns:p14="http://schemas.microsoft.com/office/powerpoint/2010/main" val="2720819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EB3991-E3F8-496F-8497-950FB1AB2031}"/>
              </a:ext>
            </a:extLst>
          </p:cNvPr>
          <p:cNvPicPr>
            <a:picLocks noChangeAspect="1"/>
          </p:cNvPicPr>
          <p:nvPr/>
        </p:nvPicPr>
        <p:blipFill>
          <a:blip r:embed="rId2"/>
          <a:stretch>
            <a:fillRect/>
          </a:stretch>
        </p:blipFill>
        <p:spPr>
          <a:xfrm>
            <a:off x="1010928" y="-8104"/>
            <a:ext cx="8885547" cy="6866104"/>
          </a:xfrm>
          <a:prstGeom prst="rect">
            <a:avLst/>
          </a:prstGeom>
        </p:spPr>
      </p:pic>
    </p:spTree>
    <p:extLst>
      <p:ext uri="{BB962C8B-B14F-4D97-AF65-F5344CB8AC3E}">
        <p14:creationId xmlns:p14="http://schemas.microsoft.com/office/powerpoint/2010/main" val="842728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AB63EE-FEC5-4BFB-B987-9590D78A6B23}"/>
              </a:ext>
            </a:extLst>
          </p:cNvPr>
          <p:cNvPicPr>
            <a:picLocks noChangeAspect="1"/>
          </p:cNvPicPr>
          <p:nvPr/>
        </p:nvPicPr>
        <p:blipFill>
          <a:blip r:embed="rId2"/>
          <a:stretch>
            <a:fillRect/>
          </a:stretch>
        </p:blipFill>
        <p:spPr>
          <a:xfrm>
            <a:off x="987882" y="0"/>
            <a:ext cx="8875059" cy="6858000"/>
          </a:xfrm>
          <a:prstGeom prst="rect">
            <a:avLst/>
          </a:prstGeom>
        </p:spPr>
      </p:pic>
    </p:spTree>
    <p:extLst>
      <p:ext uri="{BB962C8B-B14F-4D97-AF65-F5344CB8AC3E}">
        <p14:creationId xmlns:p14="http://schemas.microsoft.com/office/powerpoint/2010/main" val="3134433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67191-0EA3-42C7-B5BD-5989C6280676}"/>
              </a:ext>
            </a:extLst>
          </p:cNvPr>
          <p:cNvSpPr>
            <a:spLocks noGrp="1"/>
          </p:cNvSpPr>
          <p:nvPr>
            <p:ph type="title"/>
          </p:nvPr>
        </p:nvSpPr>
        <p:spPr/>
        <p:txBody>
          <a:bodyPr/>
          <a:lstStyle/>
          <a:p>
            <a:r>
              <a:rPr lang="en-US" dirty="0"/>
              <a:t>Next Hot Topic</a:t>
            </a:r>
          </a:p>
        </p:txBody>
      </p:sp>
      <p:sp>
        <p:nvSpPr>
          <p:cNvPr id="3" name="Content Placeholder 2">
            <a:extLst>
              <a:ext uri="{FF2B5EF4-FFF2-40B4-BE49-F238E27FC236}">
                <a16:creationId xmlns:a16="http://schemas.microsoft.com/office/drawing/2014/main" id="{38C12284-ACC1-4582-BEAE-D2A9D0A10314}"/>
              </a:ext>
            </a:extLst>
          </p:cNvPr>
          <p:cNvSpPr>
            <a:spLocks noGrp="1"/>
          </p:cNvSpPr>
          <p:nvPr>
            <p:ph idx="1"/>
          </p:nvPr>
        </p:nvSpPr>
        <p:spPr/>
        <p:txBody>
          <a:bodyPr/>
          <a:lstStyle/>
          <a:p>
            <a:pPr marL="0" indent="0">
              <a:buNone/>
            </a:pPr>
            <a:r>
              <a:rPr lang="en-US" dirty="0"/>
              <a:t>Wednesday, August 18</a:t>
            </a:r>
            <a:r>
              <a:rPr lang="en-US" baseline="30000" dirty="0"/>
              <a:t>th</a:t>
            </a:r>
            <a:r>
              <a:rPr lang="en-US" dirty="0"/>
              <a:t> 2021</a:t>
            </a:r>
          </a:p>
        </p:txBody>
      </p:sp>
    </p:spTree>
    <p:extLst>
      <p:ext uri="{BB962C8B-B14F-4D97-AF65-F5344CB8AC3E}">
        <p14:creationId xmlns:p14="http://schemas.microsoft.com/office/powerpoint/2010/main" val="3603742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2762" y="3429000"/>
            <a:ext cx="7406476" cy="1107996"/>
          </a:xfrm>
          <a:prstGeom prst="rect">
            <a:avLst/>
          </a:prstGeom>
          <a:noFill/>
        </p:spPr>
        <p:txBody>
          <a:bodyPr wrap="square" rtlCol="0">
            <a:spAutoFit/>
          </a:bodyPr>
          <a:lstStyle/>
          <a:p>
            <a:pPr algn="ctr"/>
            <a:r>
              <a:rPr lang="en-US" sz="6600" b="1" dirty="0">
                <a:solidFill>
                  <a:srgbClr val="6E2B60"/>
                </a:solidFill>
                <a:latin typeface="Perpetua" panose="02020502060401020303" pitchFamily="18" charset="0"/>
              </a:rPr>
              <a:t>THANK </a:t>
            </a:r>
            <a:r>
              <a:rPr lang="en-US" sz="6600" b="1" dirty="0">
                <a:solidFill>
                  <a:srgbClr val="087C77"/>
                </a:solidFill>
                <a:latin typeface="Perpetua" panose="02020502060401020303" pitchFamily="18" charset="0"/>
              </a:rPr>
              <a:t>YOU</a:t>
            </a:r>
            <a:r>
              <a:rPr lang="en-US" sz="6600" b="1" dirty="0">
                <a:solidFill>
                  <a:srgbClr val="6E2B60"/>
                </a:solidFill>
                <a:latin typeface="Perpetua" panose="02020502060401020303" pitchFamily="18" charset="0"/>
              </a:rPr>
              <a:t>!</a:t>
            </a:r>
          </a:p>
        </p:txBody>
      </p:sp>
      <p:pic>
        <p:nvPicPr>
          <p:cNvPr id="6" name="Picture 5" descr="A group of people posing for the camera&#10;&#10;Description automatically generated">
            <a:extLst>
              <a:ext uri="{FF2B5EF4-FFF2-40B4-BE49-F238E27FC236}">
                <a16:creationId xmlns:a16="http://schemas.microsoft.com/office/drawing/2014/main" id="{5DAA75A8-B06A-4D0D-8C28-7E076C8F0D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802880"/>
          </a:xfrm>
          <a:prstGeom prst="rect">
            <a:avLst/>
          </a:prstGeom>
        </p:spPr>
      </p:pic>
      <p:sp>
        <p:nvSpPr>
          <p:cNvPr id="7" name="TextBox 6">
            <a:extLst>
              <a:ext uri="{FF2B5EF4-FFF2-40B4-BE49-F238E27FC236}">
                <a16:creationId xmlns:a16="http://schemas.microsoft.com/office/drawing/2014/main" id="{6CED6E14-AE56-4B8D-9D5C-DABCB2C8C903}"/>
              </a:ext>
            </a:extLst>
          </p:cNvPr>
          <p:cNvSpPr txBox="1"/>
          <p:nvPr/>
        </p:nvSpPr>
        <p:spPr>
          <a:xfrm>
            <a:off x="760320" y="5046122"/>
            <a:ext cx="10312400" cy="646331"/>
          </a:xfrm>
          <a:prstGeom prst="rect">
            <a:avLst/>
          </a:prstGeom>
          <a:noFill/>
        </p:spPr>
        <p:txBody>
          <a:bodyPr wrap="square" rtlCol="0">
            <a:spAutoFit/>
          </a:bodyPr>
          <a:lstStyle/>
          <a:p>
            <a:pPr algn="ctr"/>
            <a:r>
              <a:rPr lang="en-US" sz="3600" b="1" i="1" dirty="0">
                <a:solidFill>
                  <a:schemeClr val="bg1"/>
                </a:solidFill>
                <a:latin typeface="+mj-lt"/>
              </a:rPr>
              <a:t>Connecting People.  Changing Lives.</a:t>
            </a:r>
          </a:p>
        </p:txBody>
      </p:sp>
      <p:pic>
        <p:nvPicPr>
          <p:cNvPr id="2050" name="Picture 2" descr="Community Resource Network Logo">
            <a:extLst>
              <a:ext uri="{FF2B5EF4-FFF2-40B4-BE49-F238E27FC236}">
                <a16:creationId xmlns:a16="http://schemas.microsoft.com/office/drawing/2014/main" id="{269B4A7E-B1B4-4600-869C-52F3D0C8FC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0233" y="159335"/>
            <a:ext cx="1704975" cy="11620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34423FC-ED0E-4155-ACFE-9C81C62BA7C0}"/>
              </a:ext>
            </a:extLst>
          </p:cNvPr>
          <p:cNvSpPr txBox="1"/>
          <p:nvPr/>
        </p:nvSpPr>
        <p:spPr>
          <a:xfrm>
            <a:off x="2392762" y="3922305"/>
            <a:ext cx="7406476" cy="923330"/>
          </a:xfrm>
          <a:prstGeom prst="rect">
            <a:avLst/>
          </a:prstGeom>
          <a:noFill/>
        </p:spPr>
        <p:txBody>
          <a:bodyPr wrap="square" rtlCol="0">
            <a:spAutoFit/>
          </a:bodyPr>
          <a:lstStyle/>
          <a:p>
            <a:pPr algn="ctr"/>
            <a:r>
              <a:rPr lang="en-US" sz="5400" b="1" dirty="0">
                <a:solidFill>
                  <a:schemeClr val="bg1"/>
                </a:solidFill>
                <a:latin typeface="Perpetua" panose="02020502060401020303" pitchFamily="18" charset="0"/>
              </a:rPr>
              <a:t>THANK YOU! Questions?</a:t>
            </a:r>
          </a:p>
        </p:txBody>
      </p:sp>
      <p:cxnSp>
        <p:nvCxnSpPr>
          <p:cNvPr id="11" name="Straight Connector 10">
            <a:extLst>
              <a:ext uri="{FF2B5EF4-FFF2-40B4-BE49-F238E27FC236}">
                <a16:creationId xmlns:a16="http://schemas.microsoft.com/office/drawing/2014/main" id="{BE1564D0-523D-47B1-A210-554111E83DE9}"/>
              </a:ext>
            </a:extLst>
          </p:cNvPr>
          <p:cNvCxnSpPr/>
          <p:nvPr/>
        </p:nvCxnSpPr>
        <p:spPr>
          <a:xfrm>
            <a:off x="3200400" y="4906328"/>
            <a:ext cx="5659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78AF661-0362-4A1D-983F-DE6E7F2D033B}"/>
              </a:ext>
            </a:extLst>
          </p:cNvPr>
          <p:cNvSpPr txBox="1"/>
          <p:nvPr/>
        </p:nvSpPr>
        <p:spPr>
          <a:xfrm>
            <a:off x="760320" y="5721176"/>
            <a:ext cx="10312400" cy="646331"/>
          </a:xfrm>
          <a:prstGeom prst="rect">
            <a:avLst/>
          </a:prstGeom>
          <a:noFill/>
        </p:spPr>
        <p:txBody>
          <a:bodyPr wrap="square" rtlCol="0">
            <a:spAutoFit/>
          </a:bodyPr>
          <a:lstStyle/>
          <a:p>
            <a:pPr algn="ctr"/>
            <a:r>
              <a:rPr lang="en-US" sz="3600" b="1" i="1" dirty="0">
                <a:solidFill>
                  <a:srgbClr val="E7BE5A"/>
                </a:solidFill>
                <a:latin typeface="+mj-lt"/>
              </a:rPr>
              <a:t>CommunityResourceNet.org</a:t>
            </a:r>
          </a:p>
        </p:txBody>
      </p:sp>
    </p:spTree>
    <p:extLst>
      <p:ext uri="{BB962C8B-B14F-4D97-AF65-F5344CB8AC3E}">
        <p14:creationId xmlns:p14="http://schemas.microsoft.com/office/powerpoint/2010/main" val="4077537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BAECE-6E8F-451E-9C03-4391B2BDD0E8}"/>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30306086-0D0E-479D-A5C3-CEBDCD1326FD}"/>
              </a:ext>
            </a:extLst>
          </p:cNvPr>
          <p:cNvSpPr>
            <a:spLocks noGrp="1"/>
          </p:cNvSpPr>
          <p:nvPr>
            <p:ph idx="1"/>
          </p:nvPr>
        </p:nvSpPr>
        <p:spPr/>
        <p:txBody>
          <a:bodyPr/>
          <a:lstStyle/>
          <a:p>
            <a:r>
              <a:rPr lang="en-US" dirty="0"/>
              <a:t>Through the CRN Data Looking Glass!</a:t>
            </a:r>
          </a:p>
          <a:p>
            <a:pPr lvl="1"/>
            <a:r>
              <a:rPr lang="en-US" dirty="0"/>
              <a:t>CRN Data Philosophy</a:t>
            </a:r>
          </a:p>
          <a:p>
            <a:pPr lvl="1"/>
            <a:r>
              <a:rPr lang="en-US" dirty="0"/>
              <a:t>Upcoming Data Features: Form Builder and Business Intelligence</a:t>
            </a:r>
          </a:p>
          <a:p>
            <a:r>
              <a:rPr lang="en-US" dirty="0"/>
              <a:t>Insights and Observations</a:t>
            </a:r>
          </a:p>
          <a:p>
            <a:pPr lvl="1"/>
            <a:r>
              <a:rPr lang="en-US" dirty="0"/>
              <a:t>Summarize the CRN Experience to Date</a:t>
            </a:r>
          </a:p>
          <a:p>
            <a:pPr lvl="1"/>
            <a:r>
              <a:rPr lang="en-US" dirty="0"/>
              <a:t>Presenting Opportunities using CRN data</a:t>
            </a:r>
          </a:p>
          <a:p>
            <a:endParaRPr lang="en-US" dirty="0"/>
          </a:p>
        </p:txBody>
      </p:sp>
      <p:pic>
        <p:nvPicPr>
          <p:cNvPr id="1026" name="Picture 2" descr="Alice Through The Looking Glass Wallpapers - Wallpaper Cave">
            <a:extLst>
              <a:ext uri="{FF2B5EF4-FFF2-40B4-BE49-F238E27FC236}">
                <a16:creationId xmlns:a16="http://schemas.microsoft.com/office/drawing/2014/main" id="{39123257-DDAB-400A-B4ED-FE388F974D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7222" y="3964838"/>
            <a:ext cx="3243072" cy="2432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157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98BFE-B32F-4E5D-9209-D11DDE886227}"/>
              </a:ext>
            </a:extLst>
          </p:cNvPr>
          <p:cNvSpPr>
            <a:spLocks noGrp="1"/>
          </p:cNvSpPr>
          <p:nvPr>
            <p:ph type="title"/>
          </p:nvPr>
        </p:nvSpPr>
        <p:spPr/>
        <p:txBody>
          <a:bodyPr/>
          <a:lstStyle/>
          <a:p>
            <a:r>
              <a:rPr lang="en-US" dirty="0"/>
              <a:t>CRN’s Data Philosophy</a:t>
            </a:r>
          </a:p>
        </p:txBody>
      </p:sp>
      <p:graphicFrame>
        <p:nvGraphicFramePr>
          <p:cNvPr id="4" name="Diagram 3">
            <a:extLst>
              <a:ext uri="{FF2B5EF4-FFF2-40B4-BE49-F238E27FC236}">
                <a16:creationId xmlns:a16="http://schemas.microsoft.com/office/drawing/2014/main" id="{A70E2D47-9F1C-4C80-9486-C31A685C97BA}"/>
              </a:ext>
            </a:extLst>
          </p:cNvPr>
          <p:cNvGraphicFramePr/>
          <p:nvPr>
            <p:extLst>
              <p:ext uri="{D42A27DB-BD31-4B8C-83A1-F6EECF244321}">
                <p14:modId xmlns:p14="http://schemas.microsoft.com/office/powerpoint/2010/main" val="1825182897"/>
              </p:ext>
            </p:extLst>
          </p:nvPr>
        </p:nvGraphicFramePr>
        <p:xfrm>
          <a:off x="581166" y="1074208"/>
          <a:ext cx="918492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8943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AB148-40B5-4F52-86D8-99857109DF92}"/>
              </a:ext>
            </a:extLst>
          </p:cNvPr>
          <p:cNvSpPr>
            <a:spLocks noGrp="1"/>
          </p:cNvSpPr>
          <p:nvPr>
            <p:ph type="title"/>
          </p:nvPr>
        </p:nvSpPr>
        <p:spPr/>
        <p:txBody>
          <a:bodyPr/>
          <a:lstStyle/>
          <a:p>
            <a:r>
              <a:rPr lang="en-US"/>
              <a:t>CRN Data</a:t>
            </a:r>
            <a:endParaRPr lang="en-US" dirty="0"/>
          </a:p>
        </p:txBody>
      </p:sp>
      <p:sp>
        <p:nvSpPr>
          <p:cNvPr id="6" name="Oval 5">
            <a:extLst>
              <a:ext uri="{FF2B5EF4-FFF2-40B4-BE49-F238E27FC236}">
                <a16:creationId xmlns:a16="http://schemas.microsoft.com/office/drawing/2014/main" id="{4DB217CA-282A-43D7-8BAC-954BD23357D6}"/>
              </a:ext>
            </a:extLst>
          </p:cNvPr>
          <p:cNvSpPr/>
          <p:nvPr/>
        </p:nvSpPr>
        <p:spPr>
          <a:xfrm>
            <a:off x="544955" y="2094407"/>
            <a:ext cx="3495675" cy="338137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User with solid fill">
            <a:extLst>
              <a:ext uri="{FF2B5EF4-FFF2-40B4-BE49-F238E27FC236}">
                <a16:creationId xmlns:a16="http://schemas.microsoft.com/office/drawing/2014/main" id="{AE3D7033-8BB3-463C-9FB2-7176CE0DAB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9076" y="2845087"/>
            <a:ext cx="1768136" cy="1768136"/>
          </a:xfrm>
          <a:prstGeom prst="rect">
            <a:avLst/>
          </a:prstGeom>
        </p:spPr>
      </p:pic>
      <p:sp>
        <p:nvSpPr>
          <p:cNvPr id="7" name="TextBox 6">
            <a:extLst>
              <a:ext uri="{FF2B5EF4-FFF2-40B4-BE49-F238E27FC236}">
                <a16:creationId xmlns:a16="http://schemas.microsoft.com/office/drawing/2014/main" id="{BDA9C845-BD6E-477E-97EB-705BF0472DD1}"/>
              </a:ext>
            </a:extLst>
          </p:cNvPr>
          <p:cNvSpPr txBox="1"/>
          <p:nvPr/>
        </p:nvSpPr>
        <p:spPr>
          <a:xfrm>
            <a:off x="3888697" y="1690827"/>
            <a:ext cx="2585803" cy="369332"/>
          </a:xfrm>
          <a:prstGeom prst="rect">
            <a:avLst/>
          </a:prstGeom>
          <a:noFill/>
        </p:spPr>
        <p:txBody>
          <a:bodyPr wrap="square" rtlCol="0">
            <a:spAutoFit/>
          </a:bodyPr>
          <a:lstStyle/>
          <a:p>
            <a:r>
              <a:rPr lang="en-US" dirty="0"/>
              <a:t>Individual Demographics</a:t>
            </a:r>
          </a:p>
        </p:txBody>
      </p:sp>
      <p:sp>
        <p:nvSpPr>
          <p:cNvPr id="15" name="TextBox 14">
            <a:extLst>
              <a:ext uri="{FF2B5EF4-FFF2-40B4-BE49-F238E27FC236}">
                <a16:creationId xmlns:a16="http://schemas.microsoft.com/office/drawing/2014/main" id="{7563440C-8DAA-4859-9473-8F524A7A5EF3}"/>
              </a:ext>
            </a:extLst>
          </p:cNvPr>
          <p:cNvSpPr txBox="1"/>
          <p:nvPr/>
        </p:nvSpPr>
        <p:spPr>
          <a:xfrm>
            <a:off x="4327162" y="2531596"/>
            <a:ext cx="2585803" cy="646331"/>
          </a:xfrm>
          <a:prstGeom prst="rect">
            <a:avLst/>
          </a:prstGeom>
          <a:noFill/>
        </p:spPr>
        <p:txBody>
          <a:bodyPr wrap="square" rtlCol="0">
            <a:spAutoFit/>
          </a:bodyPr>
          <a:lstStyle/>
          <a:p>
            <a:pPr algn="ctr"/>
            <a:r>
              <a:rPr lang="en-US" dirty="0"/>
              <a:t>Household and Social Connections</a:t>
            </a:r>
          </a:p>
        </p:txBody>
      </p:sp>
      <p:sp>
        <p:nvSpPr>
          <p:cNvPr id="17" name="TextBox 16">
            <a:extLst>
              <a:ext uri="{FF2B5EF4-FFF2-40B4-BE49-F238E27FC236}">
                <a16:creationId xmlns:a16="http://schemas.microsoft.com/office/drawing/2014/main" id="{77BF7029-8693-4525-BA3A-EE26BE0745AD}"/>
              </a:ext>
            </a:extLst>
          </p:cNvPr>
          <p:cNvSpPr txBox="1"/>
          <p:nvPr/>
        </p:nvSpPr>
        <p:spPr>
          <a:xfrm>
            <a:off x="4981731" y="3540891"/>
            <a:ext cx="2585803" cy="369332"/>
          </a:xfrm>
          <a:prstGeom prst="rect">
            <a:avLst/>
          </a:prstGeom>
          <a:noFill/>
        </p:spPr>
        <p:txBody>
          <a:bodyPr wrap="square" rtlCol="0">
            <a:spAutoFit/>
          </a:bodyPr>
          <a:lstStyle/>
          <a:p>
            <a:r>
              <a:rPr lang="en-US" dirty="0"/>
              <a:t>Consent and Care Team</a:t>
            </a:r>
          </a:p>
        </p:txBody>
      </p:sp>
      <p:sp>
        <p:nvSpPr>
          <p:cNvPr id="19" name="TextBox 18">
            <a:extLst>
              <a:ext uri="{FF2B5EF4-FFF2-40B4-BE49-F238E27FC236}">
                <a16:creationId xmlns:a16="http://schemas.microsoft.com/office/drawing/2014/main" id="{2D948F74-2AE7-4B21-94CF-63E20CD5D66E}"/>
              </a:ext>
            </a:extLst>
          </p:cNvPr>
          <p:cNvSpPr txBox="1"/>
          <p:nvPr/>
        </p:nvSpPr>
        <p:spPr>
          <a:xfrm>
            <a:off x="4574500" y="4393586"/>
            <a:ext cx="2585803" cy="369332"/>
          </a:xfrm>
          <a:prstGeom prst="rect">
            <a:avLst/>
          </a:prstGeom>
          <a:noFill/>
        </p:spPr>
        <p:txBody>
          <a:bodyPr wrap="square" rtlCol="0">
            <a:spAutoFit/>
          </a:bodyPr>
          <a:lstStyle/>
          <a:p>
            <a:r>
              <a:rPr lang="en-US" dirty="0"/>
              <a:t>Referral Activity</a:t>
            </a:r>
          </a:p>
        </p:txBody>
      </p:sp>
      <p:sp>
        <p:nvSpPr>
          <p:cNvPr id="21" name="TextBox 20">
            <a:extLst>
              <a:ext uri="{FF2B5EF4-FFF2-40B4-BE49-F238E27FC236}">
                <a16:creationId xmlns:a16="http://schemas.microsoft.com/office/drawing/2014/main" id="{547F891E-B72A-4188-8175-CB99C546829D}"/>
              </a:ext>
            </a:extLst>
          </p:cNvPr>
          <p:cNvSpPr txBox="1"/>
          <p:nvPr/>
        </p:nvSpPr>
        <p:spPr>
          <a:xfrm>
            <a:off x="3888696" y="5345793"/>
            <a:ext cx="2585803" cy="369332"/>
          </a:xfrm>
          <a:prstGeom prst="rect">
            <a:avLst/>
          </a:prstGeom>
          <a:noFill/>
        </p:spPr>
        <p:txBody>
          <a:bodyPr wrap="square" rtlCol="0">
            <a:spAutoFit/>
          </a:bodyPr>
          <a:lstStyle/>
          <a:p>
            <a:r>
              <a:rPr lang="en-US" dirty="0"/>
              <a:t>Need Identification</a:t>
            </a:r>
          </a:p>
        </p:txBody>
      </p:sp>
      <p:sp>
        <p:nvSpPr>
          <p:cNvPr id="8" name="Left Brace 7">
            <a:extLst>
              <a:ext uri="{FF2B5EF4-FFF2-40B4-BE49-F238E27FC236}">
                <a16:creationId xmlns:a16="http://schemas.microsoft.com/office/drawing/2014/main" id="{D97A2E79-0CBD-425D-85B6-9C35D1FFEF5C}"/>
              </a:ext>
            </a:extLst>
          </p:cNvPr>
          <p:cNvSpPr/>
          <p:nvPr/>
        </p:nvSpPr>
        <p:spPr>
          <a:xfrm>
            <a:off x="6753070" y="1514046"/>
            <a:ext cx="407233" cy="75700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CE30C4B2-515F-49A2-B635-FEC548DA92BC}"/>
              </a:ext>
            </a:extLst>
          </p:cNvPr>
          <p:cNvSpPr txBox="1"/>
          <p:nvPr/>
        </p:nvSpPr>
        <p:spPr>
          <a:xfrm>
            <a:off x="7126570" y="1616532"/>
            <a:ext cx="2746173" cy="523220"/>
          </a:xfrm>
          <a:prstGeom prst="rect">
            <a:avLst/>
          </a:prstGeom>
          <a:noFill/>
        </p:spPr>
        <p:txBody>
          <a:bodyPr wrap="square" rtlCol="0">
            <a:spAutoFit/>
          </a:bodyPr>
          <a:lstStyle/>
          <a:p>
            <a:r>
              <a:rPr lang="en-US" sz="1400" dirty="0"/>
              <a:t>Identifiers, Contact Information, Characteristics, Census Attributes</a:t>
            </a:r>
          </a:p>
        </p:txBody>
      </p:sp>
      <p:sp>
        <p:nvSpPr>
          <p:cNvPr id="22" name="Left Brace 21">
            <a:extLst>
              <a:ext uri="{FF2B5EF4-FFF2-40B4-BE49-F238E27FC236}">
                <a16:creationId xmlns:a16="http://schemas.microsoft.com/office/drawing/2014/main" id="{FAEB9E53-5FD1-4991-A463-C293FE5ABDCC}"/>
              </a:ext>
            </a:extLst>
          </p:cNvPr>
          <p:cNvSpPr/>
          <p:nvPr/>
        </p:nvSpPr>
        <p:spPr>
          <a:xfrm>
            <a:off x="6753070" y="2488786"/>
            <a:ext cx="407233" cy="75700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404E9E4A-404D-420D-8ABD-7E5DC1D850B6}"/>
              </a:ext>
            </a:extLst>
          </p:cNvPr>
          <p:cNvSpPr txBox="1"/>
          <p:nvPr/>
        </p:nvSpPr>
        <p:spPr>
          <a:xfrm>
            <a:off x="7126570" y="2591272"/>
            <a:ext cx="2746173" cy="523220"/>
          </a:xfrm>
          <a:prstGeom prst="rect">
            <a:avLst/>
          </a:prstGeom>
          <a:noFill/>
        </p:spPr>
        <p:txBody>
          <a:bodyPr wrap="square" rtlCol="0">
            <a:spAutoFit/>
          </a:bodyPr>
          <a:lstStyle/>
          <a:p>
            <a:r>
              <a:rPr lang="en-US" sz="1400" dirty="0"/>
              <a:t>Household Members, Relationships, Contacts, Network</a:t>
            </a:r>
          </a:p>
        </p:txBody>
      </p:sp>
      <p:sp>
        <p:nvSpPr>
          <p:cNvPr id="24" name="Left Brace 23">
            <a:extLst>
              <a:ext uri="{FF2B5EF4-FFF2-40B4-BE49-F238E27FC236}">
                <a16:creationId xmlns:a16="http://schemas.microsoft.com/office/drawing/2014/main" id="{EF3CE44C-0BA1-41F7-AF74-DE96DAA26BB7}"/>
              </a:ext>
            </a:extLst>
          </p:cNvPr>
          <p:cNvSpPr/>
          <p:nvPr/>
        </p:nvSpPr>
        <p:spPr>
          <a:xfrm>
            <a:off x="7407640" y="3376587"/>
            <a:ext cx="407233" cy="75700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ED209F05-0F4E-4188-A5F0-A3A1D207309D}"/>
              </a:ext>
            </a:extLst>
          </p:cNvPr>
          <p:cNvSpPr txBox="1"/>
          <p:nvPr/>
        </p:nvSpPr>
        <p:spPr>
          <a:xfrm>
            <a:off x="7781140" y="3479073"/>
            <a:ext cx="2746173" cy="523220"/>
          </a:xfrm>
          <a:prstGeom prst="rect">
            <a:avLst/>
          </a:prstGeom>
          <a:noFill/>
        </p:spPr>
        <p:txBody>
          <a:bodyPr wrap="square" rtlCol="0">
            <a:spAutoFit/>
          </a:bodyPr>
          <a:lstStyle/>
          <a:p>
            <a:r>
              <a:rPr lang="en-US" sz="1400" dirty="0"/>
              <a:t>Consent Processing, Status, Care Team Membership, Access History</a:t>
            </a:r>
          </a:p>
        </p:txBody>
      </p:sp>
      <p:sp>
        <p:nvSpPr>
          <p:cNvPr id="26" name="Left Brace 25">
            <a:extLst>
              <a:ext uri="{FF2B5EF4-FFF2-40B4-BE49-F238E27FC236}">
                <a16:creationId xmlns:a16="http://schemas.microsoft.com/office/drawing/2014/main" id="{584E691D-234F-4A14-9BC7-A56B503392D5}"/>
              </a:ext>
            </a:extLst>
          </p:cNvPr>
          <p:cNvSpPr/>
          <p:nvPr/>
        </p:nvSpPr>
        <p:spPr>
          <a:xfrm>
            <a:off x="6753070" y="4228824"/>
            <a:ext cx="407233" cy="75700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C10F7A05-FF1D-47E5-8DE6-4E6EF884F6A0}"/>
              </a:ext>
            </a:extLst>
          </p:cNvPr>
          <p:cNvSpPr txBox="1"/>
          <p:nvPr/>
        </p:nvSpPr>
        <p:spPr>
          <a:xfrm>
            <a:off x="7126570" y="4248780"/>
            <a:ext cx="2746173" cy="738664"/>
          </a:xfrm>
          <a:prstGeom prst="rect">
            <a:avLst/>
          </a:prstGeom>
          <a:noFill/>
        </p:spPr>
        <p:txBody>
          <a:bodyPr wrap="square" rtlCol="0">
            <a:spAutoFit/>
          </a:bodyPr>
          <a:lstStyle/>
          <a:p>
            <a:r>
              <a:rPr lang="en-US" sz="1400" dirty="0"/>
              <a:t>Network Referrals, Logged Referrals, Loop Closure and Results, Searches</a:t>
            </a:r>
          </a:p>
        </p:txBody>
      </p:sp>
      <p:sp>
        <p:nvSpPr>
          <p:cNvPr id="30" name="Left Brace 29">
            <a:extLst>
              <a:ext uri="{FF2B5EF4-FFF2-40B4-BE49-F238E27FC236}">
                <a16:creationId xmlns:a16="http://schemas.microsoft.com/office/drawing/2014/main" id="{467E6538-E068-41F6-8DCB-143E0C61705B}"/>
              </a:ext>
            </a:extLst>
          </p:cNvPr>
          <p:cNvSpPr/>
          <p:nvPr/>
        </p:nvSpPr>
        <p:spPr>
          <a:xfrm>
            <a:off x="6034553" y="5200640"/>
            <a:ext cx="407233" cy="75700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18DBB7FD-322A-4A85-B65F-B1579F8FCAE7}"/>
              </a:ext>
            </a:extLst>
          </p:cNvPr>
          <p:cNvSpPr txBox="1"/>
          <p:nvPr/>
        </p:nvSpPr>
        <p:spPr>
          <a:xfrm>
            <a:off x="6296998" y="5317531"/>
            <a:ext cx="3035750" cy="523220"/>
          </a:xfrm>
          <a:prstGeom prst="rect">
            <a:avLst/>
          </a:prstGeom>
          <a:noFill/>
        </p:spPr>
        <p:txBody>
          <a:bodyPr wrap="square" rtlCol="0">
            <a:spAutoFit/>
          </a:bodyPr>
          <a:lstStyle/>
          <a:p>
            <a:r>
              <a:rPr lang="en-US" sz="1400" dirty="0"/>
              <a:t>Screens and Assessments, OneView, Health Record Feed, Social Indicators</a:t>
            </a:r>
          </a:p>
        </p:txBody>
      </p:sp>
    </p:spTree>
    <p:extLst>
      <p:ext uri="{BB962C8B-B14F-4D97-AF65-F5344CB8AC3E}">
        <p14:creationId xmlns:p14="http://schemas.microsoft.com/office/powerpoint/2010/main" val="682632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7579B-7BFA-41F2-BC34-E4666AC81FE8}"/>
              </a:ext>
            </a:extLst>
          </p:cNvPr>
          <p:cNvSpPr>
            <a:spLocks noGrp="1"/>
          </p:cNvSpPr>
          <p:nvPr>
            <p:ph type="title"/>
          </p:nvPr>
        </p:nvSpPr>
        <p:spPr/>
        <p:txBody>
          <a:bodyPr/>
          <a:lstStyle/>
          <a:p>
            <a:r>
              <a:rPr lang="en-US" dirty="0"/>
              <a:t>Upcoming Features</a:t>
            </a:r>
          </a:p>
        </p:txBody>
      </p:sp>
      <p:sp>
        <p:nvSpPr>
          <p:cNvPr id="3" name="Content Placeholder 2">
            <a:extLst>
              <a:ext uri="{FF2B5EF4-FFF2-40B4-BE49-F238E27FC236}">
                <a16:creationId xmlns:a16="http://schemas.microsoft.com/office/drawing/2014/main" id="{9ED83CFC-7C0A-49C4-9FA0-A0A1AA7EF08B}"/>
              </a:ext>
            </a:extLst>
          </p:cNvPr>
          <p:cNvSpPr>
            <a:spLocks noGrp="1"/>
          </p:cNvSpPr>
          <p:nvPr>
            <p:ph idx="1"/>
          </p:nvPr>
        </p:nvSpPr>
        <p:spPr/>
        <p:txBody>
          <a:bodyPr/>
          <a:lstStyle/>
          <a:p>
            <a:r>
              <a:rPr lang="en-US" dirty="0"/>
              <a:t>Customized Form Builder</a:t>
            </a:r>
          </a:p>
          <a:p>
            <a:pPr lvl="1"/>
            <a:r>
              <a:rPr lang="en-US" dirty="0"/>
              <a:t>In production now and being used to develop screener and assessment templates (</a:t>
            </a:r>
            <a:r>
              <a:rPr lang="en-US" dirty="0" err="1"/>
              <a:t>ie</a:t>
            </a:r>
            <a:r>
              <a:rPr lang="en-US" dirty="0"/>
              <a:t>. AHCM Screener)</a:t>
            </a:r>
          </a:p>
          <a:p>
            <a:pPr lvl="1"/>
            <a:r>
              <a:rPr lang="en-US" dirty="0"/>
              <a:t>Working on user testing and training plan for roll out to partners</a:t>
            </a:r>
          </a:p>
          <a:p>
            <a:pPr lvl="1"/>
            <a:r>
              <a:rPr lang="en-US" dirty="0"/>
              <a:t>Will allow for customized form templates for: screeners, assessments </a:t>
            </a:r>
          </a:p>
          <a:p>
            <a:pPr marL="457200" lvl="1" indent="0">
              <a:buNone/>
            </a:pPr>
            <a:r>
              <a:rPr lang="en-US" dirty="0"/>
              <a:t>    and as part of referrals</a:t>
            </a:r>
          </a:p>
          <a:p>
            <a:r>
              <a:rPr lang="en-US" dirty="0"/>
              <a:t>Sisense Business Intelligence</a:t>
            </a:r>
          </a:p>
          <a:p>
            <a:pPr lvl="1"/>
            <a:r>
              <a:rPr lang="en-US" dirty="0"/>
              <a:t>Embedded report and dashboard utility</a:t>
            </a:r>
          </a:p>
          <a:p>
            <a:pPr lvl="1"/>
            <a:r>
              <a:rPr lang="en-US" dirty="0"/>
              <a:t>In testing now with some development features still underway</a:t>
            </a:r>
          </a:p>
          <a:p>
            <a:pPr lvl="1"/>
            <a:r>
              <a:rPr lang="en-US" dirty="0"/>
              <a:t>Working on a user testing and training plan for roll out to partners</a:t>
            </a:r>
          </a:p>
        </p:txBody>
      </p:sp>
    </p:spTree>
    <p:extLst>
      <p:ext uri="{BB962C8B-B14F-4D97-AF65-F5344CB8AC3E}">
        <p14:creationId xmlns:p14="http://schemas.microsoft.com/office/powerpoint/2010/main" val="3110474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D9475-A805-42BF-A98F-272EEA9CDB97}"/>
              </a:ext>
            </a:extLst>
          </p:cNvPr>
          <p:cNvSpPr>
            <a:spLocks noGrp="1"/>
          </p:cNvSpPr>
          <p:nvPr>
            <p:ph type="title"/>
          </p:nvPr>
        </p:nvSpPr>
        <p:spPr/>
        <p:txBody>
          <a:bodyPr/>
          <a:lstStyle/>
          <a:p>
            <a:r>
              <a:rPr lang="en-US" dirty="0"/>
              <a:t>Form Builder</a:t>
            </a:r>
          </a:p>
        </p:txBody>
      </p:sp>
      <p:pic>
        <p:nvPicPr>
          <p:cNvPr id="5" name="Picture 4">
            <a:extLst>
              <a:ext uri="{FF2B5EF4-FFF2-40B4-BE49-F238E27FC236}">
                <a16:creationId xmlns:a16="http://schemas.microsoft.com/office/drawing/2014/main" id="{5CB902E9-969B-4ACE-8870-F731094BB7C1}"/>
              </a:ext>
            </a:extLst>
          </p:cNvPr>
          <p:cNvPicPr>
            <a:picLocks noChangeAspect="1"/>
          </p:cNvPicPr>
          <p:nvPr/>
        </p:nvPicPr>
        <p:blipFill>
          <a:blip r:embed="rId2"/>
          <a:stretch>
            <a:fillRect/>
          </a:stretch>
        </p:blipFill>
        <p:spPr>
          <a:xfrm>
            <a:off x="1162050" y="1232677"/>
            <a:ext cx="8834437" cy="5520548"/>
          </a:xfrm>
          <a:prstGeom prst="rect">
            <a:avLst/>
          </a:prstGeom>
        </p:spPr>
      </p:pic>
    </p:spTree>
    <p:extLst>
      <p:ext uri="{BB962C8B-B14F-4D97-AF65-F5344CB8AC3E}">
        <p14:creationId xmlns:p14="http://schemas.microsoft.com/office/powerpoint/2010/main" val="786096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793A7-5B2A-4F58-A796-5C3ED3A7EE76}"/>
              </a:ext>
            </a:extLst>
          </p:cNvPr>
          <p:cNvSpPr>
            <a:spLocks noGrp="1"/>
          </p:cNvSpPr>
          <p:nvPr>
            <p:ph type="title"/>
          </p:nvPr>
        </p:nvSpPr>
        <p:spPr/>
        <p:txBody>
          <a:bodyPr/>
          <a:lstStyle/>
          <a:p>
            <a:r>
              <a:rPr lang="en-US" dirty="0"/>
              <a:t>Current Reporting Capabilities</a:t>
            </a:r>
          </a:p>
        </p:txBody>
      </p:sp>
      <p:sp>
        <p:nvSpPr>
          <p:cNvPr id="3" name="Content Placeholder 2">
            <a:extLst>
              <a:ext uri="{FF2B5EF4-FFF2-40B4-BE49-F238E27FC236}">
                <a16:creationId xmlns:a16="http://schemas.microsoft.com/office/drawing/2014/main" id="{09E89444-3AC5-4930-9316-C9530560ACF7}"/>
              </a:ext>
            </a:extLst>
          </p:cNvPr>
          <p:cNvSpPr>
            <a:spLocks noGrp="1"/>
          </p:cNvSpPr>
          <p:nvPr>
            <p:ph idx="1"/>
          </p:nvPr>
        </p:nvSpPr>
        <p:spPr>
          <a:xfrm>
            <a:off x="838200" y="1825625"/>
            <a:ext cx="9238861" cy="4351338"/>
          </a:xfrm>
        </p:spPr>
        <p:txBody>
          <a:bodyPr/>
          <a:lstStyle/>
          <a:p>
            <a:pPr marL="0" indent="0">
              <a:buNone/>
            </a:pPr>
            <a:r>
              <a:rPr lang="en-US" dirty="0"/>
              <a:t>Topical Charts and KPIs</a:t>
            </a:r>
          </a:p>
          <a:p>
            <a:r>
              <a:rPr lang="en-US" dirty="0"/>
              <a:t>Demographics, Referrals, Care Teams and Consent</a:t>
            </a:r>
          </a:p>
          <a:p>
            <a:r>
              <a:rPr lang="en-US" dirty="0"/>
              <a:t>Demographic reports currently available at the network level</a:t>
            </a:r>
          </a:p>
          <a:p>
            <a:r>
              <a:rPr lang="en-US" dirty="0"/>
              <a:t>Export capability by chart/report</a:t>
            </a:r>
          </a:p>
        </p:txBody>
      </p:sp>
    </p:spTree>
    <p:extLst>
      <p:ext uri="{BB962C8B-B14F-4D97-AF65-F5344CB8AC3E}">
        <p14:creationId xmlns:p14="http://schemas.microsoft.com/office/powerpoint/2010/main" val="3707041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E1D32-9EE9-4A5B-97E2-001544A972CF}"/>
              </a:ext>
            </a:extLst>
          </p:cNvPr>
          <p:cNvSpPr>
            <a:spLocks noGrp="1"/>
          </p:cNvSpPr>
          <p:nvPr>
            <p:ph type="title"/>
          </p:nvPr>
        </p:nvSpPr>
        <p:spPr/>
        <p:txBody>
          <a:bodyPr/>
          <a:lstStyle/>
          <a:p>
            <a:r>
              <a:rPr lang="en-US" dirty="0"/>
              <a:t>Current Reporting</a:t>
            </a:r>
          </a:p>
        </p:txBody>
      </p:sp>
      <p:pic>
        <p:nvPicPr>
          <p:cNvPr id="5" name="Picture 4">
            <a:extLst>
              <a:ext uri="{FF2B5EF4-FFF2-40B4-BE49-F238E27FC236}">
                <a16:creationId xmlns:a16="http://schemas.microsoft.com/office/drawing/2014/main" id="{4CD1FE7C-4A6C-43E9-9E84-C1D99C27F2BC}"/>
              </a:ext>
            </a:extLst>
          </p:cNvPr>
          <p:cNvPicPr>
            <a:picLocks noChangeAspect="1"/>
          </p:cNvPicPr>
          <p:nvPr/>
        </p:nvPicPr>
        <p:blipFill>
          <a:blip r:embed="rId2"/>
          <a:stretch>
            <a:fillRect/>
          </a:stretch>
        </p:blipFill>
        <p:spPr>
          <a:xfrm>
            <a:off x="286328" y="1690688"/>
            <a:ext cx="10095877" cy="4691744"/>
          </a:xfrm>
          <a:prstGeom prst="rect">
            <a:avLst/>
          </a:prstGeom>
        </p:spPr>
      </p:pic>
      <p:sp>
        <p:nvSpPr>
          <p:cNvPr id="6" name="Right Brace 5">
            <a:extLst>
              <a:ext uri="{FF2B5EF4-FFF2-40B4-BE49-F238E27FC236}">
                <a16:creationId xmlns:a16="http://schemas.microsoft.com/office/drawing/2014/main" id="{8BA4C916-B94F-40F1-B489-6F7C8207CB85}"/>
              </a:ext>
            </a:extLst>
          </p:cNvPr>
          <p:cNvSpPr/>
          <p:nvPr/>
        </p:nvSpPr>
        <p:spPr>
          <a:xfrm>
            <a:off x="2531059" y="3986784"/>
            <a:ext cx="760781" cy="1989734"/>
          </a:xfrm>
          <a:prstGeom prst="rightBrace">
            <a:avLst>
              <a:gd name="adj1" fmla="val 8333"/>
              <a:gd name="adj2" fmla="val 496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02BB4F74-9D84-4AE4-BD9F-277231160D8B}"/>
              </a:ext>
            </a:extLst>
          </p:cNvPr>
          <p:cNvSpPr txBox="1"/>
          <p:nvPr/>
        </p:nvSpPr>
        <p:spPr>
          <a:xfrm>
            <a:off x="3438143" y="4797980"/>
            <a:ext cx="2479853" cy="369332"/>
          </a:xfrm>
          <a:prstGeom prst="rect">
            <a:avLst/>
          </a:prstGeom>
          <a:noFill/>
        </p:spPr>
        <p:txBody>
          <a:bodyPr wrap="square" rtlCol="0">
            <a:spAutoFit/>
          </a:bodyPr>
          <a:lstStyle/>
          <a:p>
            <a:r>
              <a:rPr lang="en-US" dirty="0"/>
              <a:t>Clickable detail reports</a:t>
            </a:r>
          </a:p>
        </p:txBody>
      </p:sp>
    </p:spTree>
    <p:extLst>
      <p:ext uri="{BB962C8B-B14F-4D97-AF65-F5344CB8AC3E}">
        <p14:creationId xmlns:p14="http://schemas.microsoft.com/office/powerpoint/2010/main" val="4180382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959F627A2BB6449C279B21B3FC068F" ma:contentTypeVersion="12" ma:contentTypeDescription="Create a new document." ma:contentTypeScope="" ma:versionID="347b74448204edcae6df5a714d83cd8d">
  <xsd:schema xmlns:xsd="http://www.w3.org/2001/XMLSchema" xmlns:xs="http://www.w3.org/2001/XMLSchema" xmlns:p="http://schemas.microsoft.com/office/2006/metadata/properties" xmlns:ns3="d5cc06d3-dc7a-4d0b-a039-255e47e22717" xmlns:ns4="6d227e69-1ba9-43ce-af84-246601ab52b1" targetNamespace="http://schemas.microsoft.com/office/2006/metadata/properties" ma:root="true" ma:fieldsID="206b57b0d8b8d96d7990c6232b3e3fe3" ns3:_="" ns4:_="">
    <xsd:import namespace="d5cc06d3-dc7a-4d0b-a039-255e47e22717"/>
    <xsd:import namespace="6d227e69-1ba9-43ce-af84-246601ab52b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cc06d3-dc7a-4d0b-a039-255e47e227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d227e69-1ba9-43ce-af84-246601ab52b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F938D2-27FA-4794-AAC1-6556352D9CBC}">
  <ds:schemaRefs>
    <ds:schemaRef ds:uri="http://schemas.microsoft.com/sharepoint/v3/contenttype/forms"/>
  </ds:schemaRefs>
</ds:datastoreItem>
</file>

<file path=customXml/itemProps2.xml><?xml version="1.0" encoding="utf-8"?>
<ds:datastoreItem xmlns:ds="http://schemas.openxmlformats.org/officeDocument/2006/customXml" ds:itemID="{3E27827A-B75A-4718-8E18-423D60E77496}">
  <ds:schemaRefs>
    <ds:schemaRef ds:uri="http://purl.org/dc/terms/"/>
    <ds:schemaRef ds:uri="http://purl.org/dc/elements/1.1/"/>
    <ds:schemaRef ds:uri="6d227e69-1ba9-43ce-af84-246601ab52b1"/>
    <ds:schemaRef ds:uri="http://purl.org/dc/dcmitype/"/>
    <ds:schemaRef ds:uri="http://schemas.microsoft.com/office/2006/documentManagement/types"/>
    <ds:schemaRef ds:uri="http://schemas.openxmlformats.org/package/2006/metadata/core-properties"/>
    <ds:schemaRef ds:uri="http://schemas.microsoft.com/office/2006/metadata/properties"/>
    <ds:schemaRef ds:uri="d5cc06d3-dc7a-4d0b-a039-255e47e22717"/>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81695769-EADE-4624-831A-83915CF6C1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cc06d3-dc7a-4d0b-a039-255e47e22717"/>
    <ds:schemaRef ds:uri="6d227e69-1ba9-43ce-af84-246601ab52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5916</TotalTime>
  <Words>736</Words>
  <Application>Microsoft Office PowerPoint</Application>
  <PresentationFormat>Widescreen</PresentationFormat>
  <Paragraphs>115</Paragraphs>
  <Slides>27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Perpetua</vt:lpstr>
      <vt:lpstr>Office Theme</vt:lpstr>
      <vt:lpstr>Hot Topic</vt:lpstr>
      <vt:lpstr>BIO</vt:lpstr>
      <vt:lpstr>Outline</vt:lpstr>
      <vt:lpstr>CRN’s Data Philosophy</vt:lpstr>
      <vt:lpstr>CRN Data</vt:lpstr>
      <vt:lpstr>Upcoming Features</vt:lpstr>
      <vt:lpstr>Form Builder</vt:lpstr>
      <vt:lpstr>Current Reporting Capabilities</vt:lpstr>
      <vt:lpstr>Current Reporting</vt:lpstr>
      <vt:lpstr>Current Reporting</vt:lpstr>
      <vt:lpstr>Sisense Integration</vt:lpstr>
      <vt:lpstr>Sisense Dashboard</vt:lpstr>
      <vt:lpstr>Sisense Dashboard</vt:lpstr>
      <vt:lpstr>Summary Statistics</vt:lpstr>
      <vt:lpstr>Network Composition</vt:lpstr>
      <vt:lpstr>Clients Created by Location of Agency</vt:lpstr>
      <vt:lpstr>Client Demographics</vt:lpstr>
      <vt:lpstr>Consent and Care Team</vt:lpstr>
      <vt:lpstr>Referral Statistics</vt:lpstr>
      <vt:lpstr>Insights and Observations</vt:lpstr>
      <vt:lpstr>Insights and Observations</vt:lpstr>
      <vt:lpstr>Insights and Observations</vt:lpstr>
      <vt:lpstr>Insights and Observations</vt:lpstr>
      <vt:lpstr>PowerPoint Presentation</vt:lpstr>
      <vt:lpstr>PowerPoint Presentation</vt:lpstr>
      <vt:lpstr>Next Hot Topic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Charity Meinhart</dc:creator>
  <cp:lastModifiedBy>Charity Meinhart</cp:lastModifiedBy>
  <cp:revision>32</cp:revision>
  <dcterms:created xsi:type="dcterms:W3CDTF">2020-07-27T18:50:45Z</dcterms:created>
  <dcterms:modified xsi:type="dcterms:W3CDTF">2021-07-20T17:03:15Z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0x01010080959F627A2BB6449C279B21B3FC068F</vt:lpwstr>
  </property>
</Properties>
</file>