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498" r:id="rId4"/>
    <p:sldId id="499" r:id="rId5"/>
    <p:sldId id="873" r:id="rId6"/>
    <p:sldId id="502" r:id="rId7"/>
    <p:sldId id="284" r:id="rId8"/>
    <p:sldId id="492" r:id="rId9"/>
    <p:sldId id="872" r:id="rId10"/>
    <p:sldId id="875" r:id="rId11"/>
    <p:sldId id="876" r:id="rId12"/>
    <p:sldId id="501" r:id="rId13"/>
    <p:sldId id="874" r:id="rId14"/>
    <p:sldId id="503" r:id="rId15"/>
    <p:sldId id="496" r:id="rId16"/>
    <p:sldId id="497" r:id="rId17"/>
    <p:sldId id="4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76"/>
    <a:srgbClr val="E5BA53"/>
    <a:srgbClr val="157C79"/>
    <a:srgbClr val="6D2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28903-ED3A-4C7F-ABEE-28563D59BA0D}" v="1" dt="2022-03-16T16:28:22.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9" autoAdjust="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A4567-7ECB-4520-BEFE-9755F9C5FE8F}"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86108-A00F-4179-8597-1B322F8DDB14}" type="slidenum">
              <a:rPr lang="en-US" smtClean="0"/>
              <a:t>‹#›</a:t>
            </a:fld>
            <a:endParaRPr lang="en-US"/>
          </a:p>
        </p:txBody>
      </p:sp>
    </p:spTree>
    <p:extLst>
      <p:ext uri="{BB962C8B-B14F-4D97-AF65-F5344CB8AC3E}">
        <p14:creationId xmlns:p14="http://schemas.microsoft.com/office/powerpoint/2010/main" val="318958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7</a:t>
            </a:fld>
            <a:endParaRPr lang="en-US"/>
          </a:p>
        </p:txBody>
      </p:sp>
    </p:spTree>
    <p:extLst>
      <p:ext uri="{BB962C8B-B14F-4D97-AF65-F5344CB8AC3E}">
        <p14:creationId xmlns:p14="http://schemas.microsoft.com/office/powerpoint/2010/main" val="390931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8</a:t>
            </a:fld>
            <a:endParaRPr lang="en-US"/>
          </a:p>
        </p:txBody>
      </p:sp>
    </p:spTree>
    <p:extLst>
      <p:ext uri="{BB962C8B-B14F-4D97-AF65-F5344CB8AC3E}">
        <p14:creationId xmlns:p14="http://schemas.microsoft.com/office/powerpoint/2010/main" val="118464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9</a:t>
            </a:fld>
            <a:endParaRPr lang="en-US"/>
          </a:p>
        </p:txBody>
      </p:sp>
    </p:spTree>
    <p:extLst>
      <p:ext uri="{BB962C8B-B14F-4D97-AF65-F5344CB8AC3E}">
        <p14:creationId xmlns:p14="http://schemas.microsoft.com/office/powerpoint/2010/main" val="224166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10</a:t>
            </a:fld>
            <a:endParaRPr lang="en-US"/>
          </a:p>
        </p:txBody>
      </p:sp>
    </p:spTree>
    <p:extLst>
      <p:ext uri="{BB962C8B-B14F-4D97-AF65-F5344CB8AC3E}">
        <p14:creationId xmlns:p14="http://schemas.microsoft.com/office/powerpoint/2010/main" val="40078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435045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88274727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77357609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9381-EB04-49E0-BA6E-7B676FC80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E76507-FCFF-4BDE-AE53-05FCF9CDA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C969B-CADF-4EBF-88D8-4E15BF822D61}"/>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EF777C05-F55A-487A-9450-84D42BE94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EF0E-7AAF-421B-815F-09DD6187A15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5088346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B6DE-79D0-4C24-8884-FCD1BE049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37D10-1970-4742-B12C-1AF917F45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5B00-7FE2-4244-A66A-A3BF5E7896E7}"/>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CB1C09B3-FEE2-4E9A-A8DE-9E5CC65C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0C9C0-34F0-44BC-B894-83CDBB7012B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61226384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D873-70B5-4297-98E0-596995B71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6BE7C-70E8-446A-842C-945E1413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725A2-CAD2-4B4D-81C4-FF077ADE4FE6}"/>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5E9E5176-EED2-4AD9-B9FE-F513B815D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A1776-6D75-4372-B47F-E7D40ABFBA90}"/>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55543508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CED6-8546-4FDC-B1AB-5FB0782D3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54093-876A-450C-9AAB-A73D49F96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549A-7CDB-46BA-8754-7923B093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33FD3-37FE-4B06-B3F8-70BB4AB3FF34}"/>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6" name="Footer Placeholder 5">
            <a:extLst>
              <a:ext uri="{FF2B5EF4-FFF2-40B4-BE49-F238E27FC236}">
                <a16:creationId xmlns:a16="http://schemas.microsoft.com/office/drawing/2014/main" id="{08543FF9-7E1F-4D8B-882E-51511A190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2A4AF-7054-45CD-B1FA-6F318AF33643}"/>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938053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7788-CF41-45ED-A34D-17244EDE0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1CE67-9871-454A-B35B-77907830B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83F79-A453-47B1-9943-E5ED96431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9EB00-D0A2-46E5-85A1-38985C96A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25A4E-EF3C-45AB-916C-FFA66B000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B0A24-BB12-458D-9F38-19F0B430FBD3}"/>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8" name="Footer Placeholder 7">
            <a:extLst>
              <a:ext uri="{FF2B5EF4-FFF2-40B4-BE49-F238E27FC236}">
                <a16:creationId xmlns:a16="http://schemas.microsoft.com/office/drawing/2014/main" id="{4493D41D-6558-419E-8957-AA928C001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99E5D-7D4B-41AD-880E-F5F23973BF9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1634496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927E-7EBC-46A3-A188-8D13267C1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88F4A-D133-400A-9D24-0D94BD2AB193}"/>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4" name="Footer Placeholder 3">
            <a:extLst>
              <a:ext uri="{FF2B5EF4-FFF2-40B4-BE49-F238E27FC236}">
                <a16:creationId xmlns:a16="http://schemas.microsoft.com/office/drawing/2014/main" id="{CAB57CA2-BB6A-470D-AE50-88FEE167F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85DDC-170F-486B-ABEE-23CFD9AE426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92102041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5AEA6-4DC7-4F9C-B0E7-F170EBBAD394}"/>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3" name="Footer Placeholder 2">
            <a:extLst>
              <a:ext uri="{FF2B5EF4-FFF2-40B4-BE49-F238E27FC236}">
                <a16:creationId xmlns:a16="http://schemas.microsoft.com/office/drawing/2014/main" id="{08E163BE-FEF4-4CE6-AA58-7851A8DDF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A45FB-242B-40C0-9BFD-2305D251799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68580498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6B3-1AA2-4399-AA47-6099F06F5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29974-7C75-4A03-938E-CFEB96CC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D5A30-AEE4-4F56-BF30-1D4798B31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4BB1E-8DA6-4B2E-AACC-FA24C0A84B08}"/>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6" name="Footer Placeholder 5">
            <a:extLst>
              <a:ext uri="{FF2B5EF4-FFF2-40B4-BE49-F238E27FC236}">
                <a16:creationId xmlns:a16="http://schemas.microsoft.com/office/drawing/2014/main" id="{5B48AD4F-B946-456C-B00E-1164BA4BA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6C207-6083-4685-9132-FA3094E1FA91}"/>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288697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4204" cy="1325563"/>
          </a:xfrm>
        </p:spPr>
        <p:txBody>
          <a:bodyPr/>
          <a:lstStyle/>
          <a:p>
            <a:r>
              <a:rPr lang="en-US" dirty="0"/>
              <a:t>Click to edit Master title style</a:t>
            </a:r>
          </a:p>
        </p:txBody>
      </p:sp>
      <p:sp>
        <p:nvSpPr>
          <p:cNvPr id="3" name="Content Placeholder 2"/>
          <p:cNvSpPr>
            <a:spLocks noGrp="1"/>
          </p:cNvSpPr>
          <p:nvPr>
            <p:ph idx="1"/>
          </p:nvPr>
        </p:nvSpPr>
        <p:spPr>
          <a:xfrm>
            <a:off x="838200" y="2307771"/>
            <a:ext cx="9314204" cy="3869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9382" y="6356350"/>
            <a:ext cx="489857" cy="365125"/>
          </a:xfrm>
        </p:spPr>
        <p:txBody>
          <a:bodyPr/>
          <a:lstStyle>
            <a:lvl1pPr>
              <a:defRPr>
                <a:solidFill>
                  <a:schemeClr val="bg1"/>
                </a:solidFill>
              </a:defRPr>
            </a:lvl1pPr>
          </a:lstStyle>
          <a:p>
            <a:fld id="{33A93584-70AC-423F-A9A4-8B8ACC3BAA15}" type="slidenum">
              <a:rPr lang="en-US" smtClean="0"/>
              <a:pPr/>
              <a:t>‹#›</a:t>
            </a:fld>
            <a:endParaRPr lang="en-US" dirty="0"/>
          </a:p>
        </p:txBody>
      </p:sp>
    </p:spTree>
    <p:extLst>
      <p:ext uri="{BB962C8B-B14F-4D97-AF65-F5344CB8AC3E}">
        <p14:creationId xmlns:p14="http://schemas.microsoft.com/office/powerpoint/2010/main" val="309144930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601-5EBE-4EE3-9AC5-86F28A80A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3906F-74E3-48F4-87A2-DE228E557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8E581-9FDE-4863-986A-A6688FBB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5C1EB-42FB-4FBB-899B-53144C68E732}"/>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6" name="Footer Placeholder 5">
            <a:extLst>
              <a:ext uri="{FF2B5EF4-FFF2-40B4-BE49-F238E27FC236}">
                <a16:creationId xmlns:a16="http://schemas.microsoft.com/office/drawing/2014/main" id="{39462BE0-85B3-486F-AA26-777BDF52D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45A3A-BD45-4AD7-B0A2-B01DD5A51B1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52384502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1E09-3CB2-455E-B99B-EA5EA61F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C0114-CDEC-40A3-A8D2-E72C9C34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08B2D-1AE8-45A7-B6DD-B4235D0E785E}"/>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1436C1F3-DDAF-482B-92ED-52B6CA87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3C4E4-B68A-40BC-9539-1D7D0E915DF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639859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AD79F-1915-4259-A9C8-980F4AE9B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2E8566-9086-4352-B627-86FB80781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8193F-BA25-48AC-A482-E990BFACECAE}"/>
              </a:ext>
            </a:extLst>
          </p:cNvPr>
          <p:cNvSpPr>
            <a:spLocks noGrp="1"/>
          </p:cNvSpPr>
          <p:nvPr>
            <p:ph type="dt" sz="half" idx="10"/>
          </p:nvPr>
        </p:nvSpPr>
        <p:spPr/>
        <p:txBody>
          <a:body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92782860-F709-4B90-B3BA-F16B1C79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F71A-4BC4-4FB2-8308-95BDC4BAC01B}"/>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80340993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428079138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22713"/>
            <a:ext cx="5181600" cy="405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22713"/>
            <a:ext cx="5181600" cy="405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719477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37396788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07096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44680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2041282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502193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63942" y="6356350"/>
            <a:ext cx="4898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3584-70AC-423F-A9A4-8B8ACC3BAA15}" type="slidenum">
              <a:rPr lang="en-US" smtClean="0"/>
              <a:t>‹#›</a:t>
            </a:fld>
            <a:endParaRPr lang="en-US"/>
          </a:p>
        </p:txBody>
      </p:sp>
      <p:sp>
        <p:nvSpPr>
          <p:cNvPr id="8" name="Footer Placeholder 4">
            <a:extLst>
              <a:ext uri="{FF2B5EF4-FFF2-40B4-BE49-F238E27FC236}">
                <a16:creationId xmlns:a16="http://schemas.microsoft.com/office/drawing/2014/main" id="{AB3E5732-1EC6-45AB-9FEF-28D078106D9D}"/>
              </a:ext>
            </a:extLst>
          </p:cNvPr>
          <p:cNvSpPr txBox="1">
            <a:spLocks/>
          </p:cNvSpPr>
          <p:nvPr userDrawn="1"/>
        </p:nvSpPr>
        <p:spPr>
          <a:xfrm>
            <a:off x="761288" y="6382686"/>
            <a:ext cx="9450936" cy="312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200" dirty="0">
                <a:solidFill>
                  <a:prstClr val="black">
                    <a:tint val="75000"/>
                  </a:prstClr>
                </a:solidFill>
                <a:cs typeface="Arial" charset="0"/>
              </a:rPr>
              <a:t>©2022 Quality Health Network</a:t>
            </a:r>
            <a:r>
              <a:rPr lang="en-US" sz="1200" b="0" i="0" dirty="0">
                <a:solidFill>
                  <a:schemeClr val="tx1">
                    <a:lumMod val="50000"/>
                    <a:lumOff val="50000"/>
                  </a:schemeClr>
                </a:solidFill>
                <a:effectLst/>
                <a:latin typeface="DDG_ProximaNova"/>
              </a:rPr>
              <a:t>™ </a:t>
            </a:r>
            <a:r>
              <a:rPr lang="en-US" sz="1200" dirty="0">
                <a:solidFill>
                  <a:prstClr val="black">
                    <a:tint val="75000"/>
                  </a:prstClr>
                </a:solidFill>
                <a:cs typeface="Arial" charset="0"/>
              </a:rPr>
              <a:t>(QHN) – All rights reserved, QHN proprietary and confidential not for further redistribution </a:t>
            </a:r>
          </a:p>
          <a:p>
            <a:pPr fontAlgn="base">
              <a:spcBef>
                <a:spcPct val="0"/>
              </a:spcBef>
              <a:spcAft>
                <a:spcPct val="0"/>
              </a:spcAft>
            </a:pPr>
            <a:endParaRPr lang="en-US" sz="900" dirty="0">
              <a:solidFill>
                <a:prstClr val="black">
                  <a:tint val="75000"/>
                </a:prstClr>
              </a:solidFill>
              <a:cs typeface="Arial" charset="0"/>
            </a:endParaRPr>
          </a:p>
        </p:txBody>
      </p:sp>
    </p:spTree>
    <p:extLst>
      <p:ext uri="{BB962C8B-B14F-4D97-AF65-F5344CB8AC3E}">
        <p14:creationId xmlns:p14="http://schemas.microsoft.com/office/powerpoint/2010/main" val="130413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A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A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A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02FAF-A16D-4902-8A26-6736EC608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6E52A-F6BE-4BEB-9347-E0F2AEBB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FB958-AB1D-4B01-8403-BE0750DD2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02CEA-D18C-4D28-8F84-F1D9F48923E3}" type="datetimeFigureOut">
              <a:rPr lang="en-US" smtClean="0"/>
              <a:t>3/16/2022</a:t>
            </a:fld>
            <a:endParaRPr lang="en-US"/>
          </a:p>
        </p:txBody>
      </p:sp>
      <p:sp>
        <p:nvSpPr>
          <p:cNvPr id="5" name="Footer Placeholder 4">
            <a:extLst>
              <a:ext uri="{FF2B5EF4-FFF2-40B4-BE49-F238E27FC236}">
                <a16:creationId xmlns:a16="http://schemas.microsoft.com/office/drawing/2014/main" id="{51FBA9A7-3616-4117-9716-FA524EB83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1F0E9-45EE-4D45-8A86-438B4DEDF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4A22-5FF6-439C-8127-D31303160776}" type="slidenum">
              <a:rPr lang="en-US" smtClean="0"/>
              <a:t>‹#›</a:t>
            </a:fld>
            <a:endParaRPr lang="en-US"/>
          </a:p>
        </p:txBody>
      </p:sp>
    </p:spTree>
    <p:extLst>
      <p:ext uri="{BB962C8B-B14F-4D97-AF65-F5344CB8AC3E}">
        <p14:creationId xmlns:p14="http://schemas.microsoft.com/office/powerpoint/2010/main" val="155175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shmitz@qualityhealthnetwork.org" TargetMode="External"/><Relationship Id="rId2" Type="http://schemas.openxmlformats.org/officeDocument/2006/relationships/hyperlink" Target="mailto:scorey@qualityhealthnetwork.org" TargetMode="External"/><Relationship Id="rId1" Type="http://schemas.openxmlformats.org/officeDocument/2006/relationships/slideLayout" Target="../slideLayouts/slideLayout2.xml"/><Relationship Id="rId4" Type="http://schemas.openxmlformats.org/officeDocument/2006/relationships/hyperlink" Target="mailto:jsievers@qualityhealthnetwork.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DC56A2-3247-491C-9CB2-466CD1833BF7}"/>
              </a:ext>
            </a:extLst>
          </p:cNvPr>
          <p:cNvSpPr txBox="1">
            <a:spLocks/>
          </p:cNvSpPr>
          <p:nvPr/>
        </p:nvSpPr>
        <p:spPr bwMode="auto">
          <a:xfrm>
            <a:off x="2476499" y="1520257"/>
            <a:ext cx="96012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4000" i="1" dirty="0">
                <a:latin typeface="Verdana" panose="020B0604030504040204" pitchFamily="34" charset="0"/>
                <a:ea typeface="Verdana" panose="020B0604030504040204" pitchFamily="34" charset="0"/>
                <a:cs typeface="Calibri Light" panose="020F0302020204030204" pitchFamily="34" charset="0"/>
              </a:rPr>
              <a:t>QHN Hot Topic Presentation</a:t>
            </a:r>
          </a:p>
          <a:p>
            <a:pPr>
              <a:lnSpc>
                <a:spcPct val="85000"/>
              </a:lnSpc>
            </a:pPr>
            <a:r>
              <a:rPr lang="en-US" sz="4000" i="1" dirty="0">
                <a:latin typeface="Verdana" panose="020B0604030504040204" pitchFamily="34" charset="0"/>
                <a:ea typeface="Verdana" panose="020B0604030504040204" pitchFamily="34" charset="0"/>
                <a:cs typeface="Calibri Light" panose="020F0302020204030204" pitchFamily="34" charset="0"/>
              </a:rPr>
              <a:t>March 16</a:t>
            </a:r>
            <a:r>
              <a:rPr lang="en-US" sz="4000" i="1" baseline="30000" dirty="0">
                <a:latin typeface="Verdana" panose="020B0604030504040204" pitchFamily="34" charset="0"/>
                <a:ea typeface="Verdana" panose="020B0604030504040204" pitchFamily="34" charset="0"/>
                <a:cs typeface="Calibri Light" panose="020F0302020204030204" pitchFamily="34" charset="0"/>
              </a:rPr>
              <a:t>th</a:t>
            </a:r>
            <a:r>
              <a:rPr lang="en-US" sz="4000" i="1" dirty="0">
                <a:latin typeface="Verdana" panose="020B0604030504040204" pitchFamily="34" charset="0"/>
                <a:ea typeface="Verdana" panose="020B0604030504040204" pitchFamily="34" charset="0"/>
                <a:cs typeface="Calibri Light" panose="020F0302020204030204" pitchFamily="34" charset="0"/>
              </a:rPr>
              <a:t>, 2022</a:t>
            </a:r>
          </a:p>
        </p:txBody>
      </p:sp>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971799" y="4090753"/>
            <a:ext cx="8610600" cy="556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endParaRPr lang="en-US" sz="3200" i="1" dirty="0">
              <a:latin typeface="Verdana" panose="020B0604030504040204" pitchFamily="34" charset="0"/>
              <a:ea typeface="Verdana" panose="020B060403050404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A36BD166-399F-44AF-941B-67DC7CBDD60B}"/>
              </a:ext>
            </a:extLst>
          </p:cNvPr>
          <p:cNvSpPr txBox="1">
            <a:spLocks/>
          </p:cNvSpPr>
          <p:nvPr/>
        </p:nvSpPr>
        <p:spPr bwMode="auto">
          <a:xfrm>
            <a:off x="3555723" y="3194867"/>
            <a:ext cx="7442752" cy="1542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2800" dirty="0">
                <a:solidFill>
                  <a:schemeClr val="bg1"/>
                </a:solidFill>
                <a:latin typeface="Verdana" panose="020B0604030504040204" pitchFamily="34" charset="0"/>
                <a:ea typeface="Verdana" panose="020B0604030504040204" pitchFamily="34" charset="0"/>
                <a:cs typeface="Calibri Light" panose="020F0302020204030204" pitchFamily="34" charset="0"/>
              </a:rPr>
              <a:t>What is QHN and How Can We Help You?</a:t>
            </a:r>
          </a:p>
        </p:txBody>
      </p:sp>
    </p:spTree>
    <p:extLst>
      <p:ext uri="{BB962C8B-B14F-4D97-AF65-F5344CB8AC3E}">
        <p14:creationId xmlns:p14="http://schemas.microsoft.com/office/powerpoint/2010/main" val="6985406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84C8F6-C3BF-41AB-996F-0B788C9A03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6400" y="1157532"/>
            <a:ext cx="6907936" cy="4926984"/>
          </a:xfrm>
          <a:prstGeom prst="rect">
            <a:avLst/>
          </a:prstGeom>
        </p:spPr>
      </p:pic>
      <p:sp>
        <p:nvSpPr>
          <p:cNvPr id="6" name="Title 1">
            <a:extLst>
              <a:ext uri="{FF2B5EF4-FFF2-40B4-BE49-F238E27FC236}">
                <a16:creationId xmlns:a16="http://schemas.microsoft.com/office/drawing/2014/main" id="{49D0F7FB-928F-46ED-83CB-20836BE04C27}"/>
              </a:ext>
            </a:extLst>
          </p:cNvPr>
          <p:cNvSpPr txBox="1">
            <a:spLocks/>
          </p:cNvSpPr>
          <p:nvPr/>
        </p:nvSpPr>
        <p:spPr>
          <a:xfrm>
            <a:off x="58782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a:lstStyle>
          <a:p>
            <a:r>
              <a:rPr lang="en-US"/>
              <a:t>Stories about how we help:</a:t>
            </a:r>
            <a:endParaRPr lang="en-US" dirty="0"/>
          </a:p>
        </p:txBody>
      </p:sp>
    </p:spTree>
    <p:extLst>
      <p:ext uri="{BB962C8B-B14F-4D97-AF65-F5344CB8AC3E}">
        <p14:creationId xmlns:p14="http://schemas.microsoft.com/office/powerpoint/2010/main" val="369434307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CDF5-2EBC-4FC0-A7EF-7876BF3C4072}"/>
              </a:ext>
            </a:extLst>
          </p:cNvPr>
          <p:cNvSpPr>
            <a:spLocks noGrp="1"/>
          </p:cNvSpPr>
          <p:nvPr>
            <p:ph type="title"/>
          </p:nvPr>
        </p:nvSpPr>
        <p:spPr>
          <a:xfrm>
            <a:off x="637674" y="254289"/>
            <a:ext cx="9514730" cy="1325563"/>
          </a:xfrm>
        </p:spPr>
        <p:txBody>
          <a:bodyPr/>
          <a:lstStyle/>
          <a:p>
            <a:r>
              <a:rPr lang="en-US" dirty="0"/>
              <a:t>How Can We Help You?</a:t>
            </a:r>
          </a:p>
        </p:txBody>
      </p:sp>
      <p:sp>
        <p:nvSpPr>
          <p:cNvPr id="4" name="Content Placeholder 2">
            <a:extLst>
              <a:ext uri="{FF2B5EF4-FFF2-40B4-BE49-F238E27FC236}">
                <a16:creationId xmlns:a16="http://schemas.microsoft.com/office/drawing/2014/main" id="{DA37D8D5-40F9-40E0-A49E-25B04B0D365D}"/>
              </a:ext>
            </a:extLst>
          </p:cNvPr>
          <p:cNvSpPr>
            <a:spLocks noGrp="1"/>
          </p:cNvSpPr>
          <p:nvPr>
            <p:ph idx="1"/>
          </p:nvPr>
        </p:nvSpPr>
        <p:spPr>
          <a:xfrm>
            <a:off x="637674" y="1418897"/>
            <a:ext cx="9514730" cy="4708634"/>
          </a:xfrm>
        </p:spPr>
        <p:txBody>
          <a:bodyPr>
            <a:normAutofit fontScale="92500" lnSpcReduction="10000"/>
          </a:bodyPr>
          <a:lstStyle/>
          <a:p>
            <a:pPr lvl="1"/>
            <a:r>
              <a:rPr lang="en-US" dirty="0"/>
              <a:t>Notification when an event occurs for one of your patients</a:t>
            </a:r>
          </a:p>
          <a:p>
            <a:pPr lvl="2"/>
            <a:r>
              <a:rPr lang="en-US" dirty="0"/>
              <a:t>Several new options</a:t>
            </a:r>
          </a:p>
          <a:p>
            <a:pPr lvl="1"/>
            <a:r>
              <a:rPr lang="en-US" dirty="0"/>
              <a:t>Results Delivery to your Electronic Medical Record (EMR)</a:t>
            </a:r>
          </a:p>
          <a:p>
            <a:pPr lvl="1"/>
            <a:r>
              <a:rPr lang="en-US" dirty="0"/>
              <a:t>Single Sign On to our Patient Summary from within your EMR</a:t>
            </a:r>
          </a:p>
          <a:p>
            <a:pPr lvl="1"/>
            <a:r>
              <a:rPr lang="en-US" dirty="0"/>
              <a:t>Query medical history from our Patient Summary</a:t>
            </a:r>
          </a:p>
          <a:p>
            <a:pPr lvl="2"/>
            <a:r>
              <a:rPr lang="en-US" dirty="0"/>
              <a:t>Utah Health Information Exchange included (May of 2021)</a:t>
            </a:r>
          </a:p>
          <a:p>
            <a:pPr lvl="1"/>
            <a:r>
              <a:rPr lang="en-US" dirty="0"/>
              <a:t>Query External Sources</a:t>
            </a:r>
          </a:p>
          <a:p>
            <a:pPr lvl="2"/>
            <a:r>
              <a:rPr lang="en-US" dirty="0"/>
              <a:t>CORHIO</a:t>
            </a:r>
          </a:p>
          <a:p>
            <a:pPr lvl="2"/>
            <a:r>
              <a:rPr lang="en-US" dirty="0"/>
              <a:t>Arizona</a:t>
            </a:r>
          </a:p>
          <a:p>
            <a:pPr lvl="2"/>
            <a:r>
              <a:rPr lang="en-US" dirty="0"/>
              <a:t>Utah</a:t>
            </a:r>
          </a:p>
          <a:p>
            <a:pPr lvl="2"/>
            <a:r>
              <a:rPr lang="en-US" dirty="0"/>
              <a:t>VA</a:t>
            </a:r>
          </a:p>
          <a:p>
            <a:pPr lvl="1"/>
            <a:r>
              <a:rPr lang="en-US" dirty="0"/>
              <a:t>Send Secure Direct Messages in QHN</a:t>
            </a:r>
          </a:p>
          <a:p>
            <a:pPr lvl="1"/>
            <a:r>
              <a:rPr lang="en-US" dirty="0"/>
              <a:t>Access images</a:t>
            </a:r>
          </a:p>
          <a:p>
            <a:pPr lvl="1"/>
            <a:r>
              <a:rPr lang="en-US" dirty="0"/>
              <a:t>Single Sign On into Opisafe (Prescription Drug Monitoring data) or the PDMP</a:t>
            </a:r>
          </a:p>
          <a:p>
            <a:pPr marL="914400" lvl="2" indent="0">
              <a:buNone/>
            </a:pPr>
            <a:endParaRPr lang="en-US" dirty="0"/>
          </a:p>
          <a:p>
            <a:pPr lvl="1"/>
            <a:endParaRPr lang="en-US" dirty="0"/>
          </a:p>
        </p:txBody>
      </p:sp>
    </p:spTree>
    <p:extLst>
      <p:ext uri="{BB962C8B-B14F-4D97-AF65-F5344CB8AC3E}">
        <p14:creationId xmlns:p14="http://schemas.microsoft.com/office/powerpoint/2010/main" val="220242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CDF5-2EBC-4FC0-A7EF-7876BF3C4072}"/>
              </a:ext>
            </a:extLst>
          </p:cNvPr>
          <p:cNvSpPr>
            <a:spLocks noGrp="1"/>
          </p:cNvSpPr>
          <p:nvPr>
            <p:ph type="title"/>
          </p:nvPr>
        </p:nvSpPr>
        <p:spPr>
          <a:xfrm>
            <a:off x="637674" y="365125"/>
            <a:ext cx="9514730" cy="1325563"/>
          </a:xfrm>
        </p:spPr>
        <p:txBody>
          <a:bodyPr/>
          <a:lstStyle/>
          <a:p>
            <a:r>
              <a:rPr lang="en-US" dirty="0"/>
              <a:t>How Can We Help You?</a:t>
            </a:r>
          </a:p>
        </p:txBody>
      </p:sp>
      <p:sp>
        <p:nvSpPr>
          <p:cNvPr id="4" name="Content Placeholder 2">
            <a:extLst>
              <a:ext uri="{FF2B5EF4-FFF2-40B4-BE49-F238E27FC236}">
                <a16:creationId xmlns:a16="http://schemas.microsoft.com/office/drawing/2014/main" id="{DA37D8D5-40F9-40E0-A49E-25B04B0D365D}"/>
              </a:ext>
            </a:extLst>
          </p:cNvPr>
          <p:cNvSpPr>
            <a:spLocks noGrp="1"/>
          </p:cNvSpPr>
          <p:nvPr>
            <p:ph idx="1"/>
          </p:nvPr>
        </p:nvSpPr>
        <p:spPr>
          <a:xfrm>
            <a:off x="637674" y="1690688"/>
            <a:ext cx="9514730" cy="3868738"/>
          </a:xfrm>
        </p:spPr>
        <p:txBody>
          <a:bodyPr>
            <a:normAutofit lnSpcReduction="10000"/>
          </a:bodyPr>
          <a:lstStyle/>
          <a:p>
            <a:pPr lvl="1"/>
            <a:r>
              <a:rPr lang="en-US" dirty="0"/>
              <a:t>Single Sign On to our Community Resource Network (CRN) from QHN providing:</a:t>
            </a:r>
          </a:p>
          <a:p>
            <a:pPr lvl="2"/>
            <a:r>
              <a:rPr lang="en-US" dirty="0"/>
              <a:t>Care Coordination </a:t>
            </a:r>
          </a:p>
          <a:p>
            <a:pPr lvl="2"/>
            <a:r>
              <a:rPr lang="en-US" dirty="0"/>
              <a:t>Screening and results</a:t>
            </a:r>
          </a:p>
          <a:p>
            <a:pPr lvl="2"/>
            <a:r>
              <a:rPr lang="en-US" dirty="0"/>
              <a:t>Reporting</a:t>
            </a:r>
          </a:p>
          <a:p>
            <a:pPr lvl="2"/>
            <a:r>
              <a:rPr lang="en-US" dirty="0"/>
              <a:t>Capturing care coordination work and closed-loop referrals</a:t>
            </a:r>
          </a:p>
          <a:p>
            <a:pPr lvl="1"/>
            <a:r>
              <a:rPr lang="en-US" dirty="0"/>
              <a:t>Custom reporting now available</a:t>
            </a:r>
          </a:p>
          <a:p>
            <a:pPr lvl="2"/>
            <a:r>
              <a:rPr lang="en-US" dirty="0"/>
              <a:t>We can help with quality measures and grant reporting</a:t>
            </a:r>
          </a:p>
          <a:p>
            <a:pPr lvl="1"/>
            <a:r>
              <a:rPr lang="en-US" dirty="0"/>
              <a:t>Easier screening options</a:t>
            </a:r>
          </a:p>
          <a:p>
            <a:pPr lvl="2"/>
            <a:r>
              <a:rPr lang="en-US" dirty="0"/>
              <a:t>Tablet functionality for SDoH screening</a:t>
            </a:r>
          </a:p>
          <a:p>
            <a:pPr lvl="1"/>
            <a:r>
              <a:rPr lang="en-US" dirty="0"/>
              <a:t>Broader Resource Directory with regions</a:t>
            </a:r>
          </a:p>
          <a:p>
            <a:pPr lvl="1"/>
            <a:endParaRPr lang="en-US" dirty="0"/>
          </a:p>
        </p:txBody>
      </p:sp>
    </p:spTree>
    <p:extLst>
      <p:ext uri="{BB962C8B-B14F-4D97-AF65-F5344CB8AC3E}">
        <p14:creationId xmlns:p14="http://schemas.microsoft.com/office/powerpoint/2010/main" val="36751747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5F039-505C-4DD3-A441-2E5C31BBB86A}"/>
              </a:ext>
            </a:extLst>
          </p:cNvPr>
          <p:cNvSpPr>
            <a:spLocks noGrp="1"/>
          </p:cNvSpPr>
          <p:nvPr>
            <p:ph idx="1"/>
          </p:nvPr>
        </p:nvSpPr>
        <p:spPr/>
        <p:txBody>
          <a:bodyPr>
            <a:normAutofit/>
          </a:bodyPr>
          <a:lstStyle/>
          <a:p>
            <a:r>
              <a:rPr lang="en-US" sz="4800" dirty="0">
                <a:solidFill>
                  <a:srgbClr val="7030A0"/>
                </a:solidFill>
              </a:rPr>
              <a:t>DEMO OF QHN / DEMO OF CRN</a:t>
            </a:r>
          </a:p>
        </p:txBody>
      </p:sp>
    </p:spTree>
    <p:extLst>
      <p:ext uri="{BB962C8B-B14F-4D97-AF65-F5344CB8AC3E}">
        <p14:creationId xmlns:p14="http://schemas.microsoft.com/office/powerpoint/2010/main" val="41599429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AD01-5FFE-4B96-BAD9-71D53E302E6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5E80271-9664-4C83-AAD2-842B2E658D1D}"/>
              </a:ext>
            </a:extLst>
          </p:cNvPr>
          <p:cNvSpPr>
            <a:spLocks noGrp="1"/>
          </p:cNvSpPr>
          <p:nvPr>
            <p:ph idx="1"/>
          </p:nvPr>
        </p:nvSpPr>
        <p:spPr>
          <a:xfrm>
            <a:off x="782541" y="1751180"/>
            <a:ext cx="9314204" cy="3869192"/>
          </a:xfrm>
        </p:spPr>
        <p:txBody>
          <a:bodyPr>
            <a:normAutofit/>
          </a:bodyPr>
          <a:lstStyle/>
          <a:p>
            <a:pPr marL="0" indent="0">
              <a:buNone/>
            </a:pPr>
            <a:r>
              <a:rPr lang="en-US" b="1" dirty="0"/>
              <a:t>Quality Health Network</a:t>
            </a:r>
          </a:p>
          <a:p>
            <a:r>
              <a:rPr lang="en-US" dirty="0"/>
              <a:t>Sherri Corey – </a:t>
            </a:r>
            <a:r>
              <a:rPr lang="en-US" dirty="0">
                <a:hlinkClick r:id="rId2"/>
              </a:rPr>
              <a:t>scorey@qualityhealthnetwork.org</a:t>
            </a:r>
            <a:endParaRPr lang="en-US" dirty="0"/>
          </a:p>
          <a:p>
            <a:pPr lvl="1"/>
            <a:r>
              <a:rPr lang="en-US" dirty="0"/>
              <a:t>Northwest and Mountain Regions</a:t>
            </a:r>
          </a:p>
          <a:p>
            <a:r>
              <a:rPr lang="en-US" dirty="0"/>
              <a:t>Cherie Schmitz – </a:t>
            </a:r>
            <a:r>
              <a:rPr lang="en-US" dirty="0">
                <a:hlinkClick r:id="rId3"/>
              </a:rPr>
              <a:t>cshmitz@qualityhealthnetwork.org</a:t>
            </a:r>
            <a:endParaRPr lang="en-US" dirty="0"/>
          </a:p>
          <a:p>
            <a:pPr lvl="1"/>
            <a:r>
              <a:rPr lang="en-US" dirty="0"/>
              <a:t>South and Southwest Regions</a:t>
            </a:r>
          </a:p>
          <a:p>
            <a:r>
              <a:rPr lang="en-US" dirty="0"/>
              <a:t>Jackie Sievers – </a:t>
            </a:r>
            <a:r>
              <a:rPr lang="en-US" dirty="0">
                <a:hlinkClick r:id="rId4"/>
              </a:rPr>
              <a:t>jsievers@qualityhealthnetwork.org</a:t>
            </a:r>
            <a:endParaRPr lang="en-US" dirty="0"/>
          </a:p>
          <a:p>
            <a:pPr lvl="1"/>
            <a:r>
              <a:rPr lang="en-US" dirty="0"/>
              <a:t>Director of CRN Implementation</a:t>
            </a:r>
          </a:p>
          <a:p>
            <a:r>
              <a:rPr lang="en-US" dirty="0"/>
              <a:t>Customer Support– support</a:t>
            </a:r>
            <a:r>
              <a:rPr lang="en-US" dirty="0">
                <a:hlinkClick r:id="rId4"/>
              </a:rPr>
              <a:t>@qualityhealthnetwork.org</a:t>
            </a: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68976988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6024-3EE0-4408-A9EC-9EEF5EB6BF26}"/>
              </a:ext>
            </a:extLst>
          </p:cNvPr>
          <p:cNvSpPr>
            <a:spLocks noGrp="1"/>
          </p:cNvSpPr>
          <p:nvPr>
            <p:ph type="title"/>
          </p:nvPr>
        </p:nvSpPr>
        <p:spPr/>
        <p:txBody>
          <a:bodyPr/>
          <a:lstStyle/>
          <a:p>
            <a:r>
              <a:rPr lang="en-US" dirty="0"/>
              <a:t>QHN Hot Topic Series</a:t>
            </a:r>
          </a:p>
        </p:txBody>
      </p:sp>
      <p:sp>
        <p:nvSpPr>
          <p:cNvPr id="3" name="Content Placeholder 2">
            <a:extLst>
              <a:ext uri="{FF2B5EF4-FFF2-40B4-BE49-F238E27FC236}">
                <a16:creationId xmlns:a16="http://schemas.microsoft.com/office/drawing/2014/main" id="{D487CD5C-BBFC-4C58-96B4-662BC69A2577}"/>
              </a:ext>
            </a:extLst>
          </p:cNvPr>
          <p:cNvSpPr>
            <a:spLocks noGrp="1"/>
          </p:cNvSpPr>
          <p:nvPr>
            <p:ph idx="1"/>
          </p:nvPr>
        </p:nvSpPr>
        <p:spPr/>
        <p:txBody>
          <a:bodyPr/>
          <a:lstStyle/>
          <a:p>
            <a:r>
              <a:rPr lang="en-US" dirty="0"/>
              <a:t>Next Hot Topic Session is scheduled </a:t>
            </a:r>
            <a:r>
              <a:rPr lang="en-US"/>
              <a:t>for April 20</a:t>
            </a:r>
            <a:r>
              <a:rPr lang="en-US" baseline="30000"/>
              <a:t>th</a:t>
            </a:r>
            <a:r>
              <a:rPr lang="en-US"/>
              <a:t> </a:t>
            </a:r>
            <a:r>
              <a:rPr lang="en-US" dirty="0"/>
              <a:t>2022 at 12:15.  Mark your calendars.  </a:t>
            </a:r>
          </a:p>
          <a:p>
            <a:r>
              <a:rPr lang="en-US" dirty="0"/>
              <a:t>Agenda coming soon!</a:t>
            </a:r>
          </a:p>
        </p:txBody>
      </p:sp>
    </p:spTree>
    <p:extLst>
      <p:ext uri="{BB962C8B-B14F-4D97-AF65-F5344CB8AC3E}">
        <p14:creationId xmlns:p14="http://schemas.microsoft.com/office/powerpoint/2010/main" val="282973818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061505"/>
            <a:ext cx="8610600" cy="174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5400" b="1" dirty="0">
                <a:latin typeface="Verdana" panose="020B0604030504040204" pitchFamily="34" charset="0"/>
                <a:ea typeface="Verdana" panose="020B0604030504040204" pitchFamily="34" charset="0"/>
                <a:cs typeface="Calibri Light" panose="020F0302020204030204" pitchFamily="34" charset="0"/>
              </a:rPr>
              <a:t>Thank You!</a:t>
            </a:r>
          </a:p>
          <a:p>
            <a:pPr>
              <a:lnSpc>
                <a:spcPct val="85000"/>
              </a:lnSpc>
            </a:pPr>
            <a:r>
              <a:rPr lang="en-US" sz="5400" b="1" dirty="0">
                <a:solidFill>
                  <a:schemeClr val="bg1"/>
                </a:solidFill>
                <a:latin typeface="Verdana" panose="020B0604030504040204" pitchFamily="34" charset="0"/>
                <a:ea typeface="Verdana" panose="020B0604030504040204" pitchFamily="34" charset="0"/>
                <a:cs typeface="Calibri Light" panose="020F0302020204030204" pitchFamily="34" charset="0"/>
              </a:rPr>
              <a:t>Questions?</a:t>
            </a:r>
          </a:p>
        </p:txBody>
      </p:sp>
      <p:sp>
        <p:nvSpPr>
          <p:cNvPr id="2" name="TextBox 1">
            <a:extLst>
              <a:ext uri="{FF2B5EF4-FFF2-40B4-BE49-F238E27FC236}">
                <a16:creationId xmlns:a16="http://schemas.microsoft.com/office/drawing/2014/main" id="{7E439408-30C0-4974-9CEE-030954E0B14A}"/>
              </a:ext>
            </a:extLst>
          </p:cNvPr>
          <p:cNvSpPr txBox="1"/>
          <p:nvPr/>
        </p:nvSpPr>
        <p:spPr>
          <a:xfrm>
            <a:off x="5047488" y="3511516"/>
            <a:ext cx="4434840" cy="584775"/>
          </a:xfrm>
          <a:prstGeom prst="rect">
            <a:avLst/>
          </a:prstGeom>
          <a:noFill/>
        </p:spPr>
        <p:txBody>
          <a:bodyPr wrap="square" rtlCol="0">
            <a:spAutoFit/>
          </a:bodyPr>
          <a:lstStyle/>
          <a:p>
            <a:r>
              <a:rPr lang="en-US" sz="3200" dirty="0">
                <a:solidFill>
                  <a:schemeClr val="bg1"/>
                </a:solidFill>
              </a:rPr>
              <a:t>qualityhealthnetwork.org</a:t>
            </a:r>
          </a:p>
        </p:txBody>
      </p:sp>
    </p:spTree>
    <p:extLst>
      <p:ext uri="{BB962C8B-B14F-4D97-AF65-F5344CB8AC3E}">
        <p14:creationId xmlns:p14="http://schemas.microsoft.com/office/powerpoint/2010/main" val="35741128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CDF5-2EBC-4FC0-A7EF-7876BF3C4072}"/>
              </a:ext>
            </a:extLst>
          </p:cNvPr>
          <p:cNvSpPr>
            <a:spLocks noGrp="1"/>
          </p:cNvSpPr>
          <p:nvPr>
            <p:ph type="title"/>
          </p:nvPr>
        </p:nvSpPr>
        <p:spPr>
          <a:xfrm>
            <a:off x="637674" y="365125"/>
            <a:ext cx="9514730" cy="1325563"/>
          </a:xfrm>
        </p:spPr>
        <p:txBody>
          <a:bodyPr/>
          <a:lstStyle/>
          <a:p>
            <a:r>
              <a:rPr lang="en-US" dirty="0"/>
              <a:t>What is QHN?</a:t>
            </a:r>
          </a:p>
        </p:txBody>
      </p:sp>
      <p:sp>
        <p:nvSpPr>
          <p:cNvPr id="4" name="Content Placeholder 2">
            <a:extLst>
              <a:ext uri="{FF2B5EF4-FFF2-40B4-BE49-F238E27FC236}">
                <a16:creationId xmlns:a16="http://schemas.microsoft.com/office/drawing/2014/main" id="{DA37D8D5-40F9-40E0-A49E-25B04B0D365D}"/>
              </a:ext>
            </a:extLst>
          </p:cNvPr>
          <p:cNvSpPr>
            <a:spLocks noGrp="1"/>
          </p:cNvSpPr>
          <p:nvPr>
            <p:ph idx="1"/>
          </p:nvPr>
        </p:nvSpPr>
        <p:spPr>
          <a:xfrm>
            <a:off x="637674" y="1690688"/>
            <a:ext cx="5081337" cy="3868738"/>
          </a:xfrm>
        </p:spPr>
        <p:txBody>
          <a:bodyPr/>
          <a:lstStyle/>
          <a:p>
            <a:pPr marL="0" indent="0">
              <a:buNone/>
            </a:pPr>
            <a:r>
              <a:rPr lang="en-US" dirty="0"/>
              <a:t>We are western Colorado’s first Health Information Exchange (HIE)</a:t>
            </a:r>
          </a:p>
          <a:p>
            <a:pPr marL="0" indent="0">
              <a:buNone/>
            </a:pPr>
            <a:r>
              <a:rPr lang="en-US" dirty="0"/>
              <a:t>What is an HIE?</a:t>
            </a:r>
          </a:p>
          <a:p>
            <a:pPr marL="0" indent="0">
              <a:buNone/>
            </a:pPr>
            <a:endParaRPr lang="en-US" sz="1600" dirty="0"/>
          </a:p>
          <a:p>
            <a:pPr lvl="1"/>
            <a:r>
              <a:rPr lang="en-US" dirty="0"/>
              <a:t>Wikipedia.org: Health information exchange (HIE) is the mobilization of healthcare information electronically across organizations within a region...</a:t>
            </a:r>
          </a:p>
        </p:txBody>
      </p:sp>
      <p:sp>
        <p:nvSpPr>
          <p:cNvPr id="5" name="TextBox 4">
            <a:extLst>
              <a:ext uri="{FF2B5EF4-FFF2-40B4-BE49-F238E27FC236}">
                <a16:creationId xmlns:a16="http://schemas.microsoft.com/office/drawing/2014/main" id="{9E2DFFD8-BCD3-493D-8BC0-6E9FE2AB1D1A}"/>
              </a:ext>
            </a:extLst>
          </p:cNvPr>
          <p:cNvSpPr txBox="1"/>
          <p:nvPr/>
        </p:nvSpPr>
        <p:spPr>
          <a:xfrm>
            <a:off x="6096000" y="1690688"/>
            <a:ext cx="4178968" cy="4401205"/>
          </a:xfrm>
          <a:prstGeom prst="rect">
            <a:avLst/>
          </a:prstGeom>
          <a:noFill/>
        </p:spPr>
        <p:txBody>
          <a:bodyPr wrap="square" rtlCol="0">
            <a:spAutoFit/>
          </a:bodyPr>
          <a:lstStyle/>
          <a:p>
            <a:r>
              <a:rPr lang="en-US" sz="2800" b="0" i="1" dirty="0">
                <a:solidFill>
                  <a:srgbClr val="157C79"/>
                </a:solidFill>
                <a:effectLst/>
                <a:latin typeface="Lato" panose="020F0502020204030203" pitchFamily="34" charset="0"/>
              </a:rPr>
              <a:t>Hospitals, providers, post-acute care facilities, home care agencies and other health and social service providers are using QHN’s systems in creative and innovative ways to improve the quality and efficiency of care and the way care is coordinated.</a:t>
            </a:r>
            <a:endParaRPr lang="en-US" sz="2800" i="1" dirty="0">
              <a:solidFill>
                <a:srgbClr val="157C79"/>
              </a:solidFill>
            </a:endParaRPr>
          </a:p>
        </p:txBody>
      </p:sp>
    </p:spTree>
    <p:extLst>
      <p:ext uri="{BB962C8B-B14F-4D97-AF65-F5344CB8AC3E}">
        <p14:creationId xmlns:p14="http://schemas.microsoft.com/office/powerpoint/2010/main" val="16649650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768B-E951-4802-80ED-B3457C84AF72}"/>
              </a:ext>
            </a:extLst>
          </p:cNvPr>
          <p:cNvSpPr>
            <a:spLocks noGrp="1"/>
          </p:cNvSpPr>
          <p:nvPr>
            <p:ph type="title"/>
          </p:nvPr>
        </p:nvSpPr>
        <p:spPr/>
        <p:txBody>
          <a:bodyPr/>
          <a:lstStyle/>
          <a:p>
            <a:r>
              <a:rPr lang="en-US" dirty="0"/>
              <a:t>Our Mission:  Quality Improvement</a:t>
            </a:r>
          </a:p>
        </p:txBody>
      </p:sp>
      <p:sp>
        <p:nvSpPr>
          <p:cNvPr id="4" name="Rectangle 3">
            <a:extLst>
              <a:ext uri="{FF2B5EF4-FFF2-40B4-BE49-F238E27FC236}">
                <a16:creationId xmlns:a16="http://schemas.microsoft.com/office/drawing/2014/main" id="{D289626F-4DDC-4134-B3E9-4307B6B19DEC}"/>
              </a:ext>
            </a:extLst>
          </p:cNvPr>
          <p:cNvSpPr>
            <a:spLocks noGrp="1" noChangeArrowheads="1"/>
          </p:cNvSpPr>
          <p:nvPr>
            <p:ph idx="1"/>
          </p:nvPr>
        </p:nvSpPr>
        <p:spPr>
          <a:xfrm>
            <a:off x="838200" y="2308225"/>
            <a:ext cx="9313863" cy="3868738"/>
          </a:xfrm>
        </p:spPr>
        <p:txBody>
          <a:bodyPr>
            <a:normAutofit/>
          </a:bodyPr>
          <a:lstStyle/>
          <a:p>
            <a:r>
              <a:rPr lang="en-US" altLang="en-US" b="1" dirty="0"/>
              <a:t>Facilitate the availability of information to optimize the health of our communities. </a:t>
            </a:r>
          </a:p>
          <a:p>
            <a:r>
              <a:rPr lang="en-US" altLang="en-US" b="1" dirty="0"/>
              <a:t>Improve economic efficiencies of patient care</a:t>
            </a:r>
          </a:p>
          <a:p>
            <a:r>
              <a:rPr lang="en-US" altLang="en-US" b="1" dirty="0"/>
              <a:t>Bring value to our stakeholders</a:t>
            </a:r>
          </a:p>
          <a:p>
            <a:pPr lvl="1"/>
            <a:endParaRPr lang="en-US" altLang="en-US" dirty="0"/>
          </a:p>
        </p:txBody>
      </p:sp>
    </p:spTree>
    <p:extLst>
      <p:ext uri="{BB962C8B-B14F-4D97-AF65-F5344CB8AC3E}">
        <p14:creationId xmlns:p14="http://schemas.microsoft.com/office/powerpoint/2010/main" val="6396838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2FCE-E285-4747-A8BB-619ECA261BE1}"/>
              </a:ext>
            </a:extLst>
          </p:cNvPr>
          <p:cNvSpPr>
            <a:spLocks noGrp="1"/>
          </p:cNvSpPr>
          <p:nvPr>
            <p:ph type="title"/>
          </p:nvPr>
        </p:nvSpPr>
        <p:spPr>
          <a:xfrm>
            <a:off x="705008" y="503671"/>
            <a:ext cx="9314204" cy="706930"/>
          </a:xfrm>
        </p:spPr>
        <p:txBody>
          <a:bodyPr/>
          <a:lstStyle/>
          <a:p>
            <a:r>
              <a:rPr lang="en-US" dirty="0"/>
              <a:t>QHN Footprint</a:t>
            </a:r>
          </a:p>
        </p:txBody>
      </p:sp>
      <p:pic>
        <p:nvPicPr>
          <p:cNvPr id="5" name="Content Placeholder 4" descr="A picture containing timeline&#10;&#10;Description automatically generated">
            <a:extLst>
              <a:ext uri="{FF2B5EF4-FFF2-40B4-BE49-F238E27FC236}">
                <a16:creationId xmlns:a16="http://schemas.microsoft.com/office/drawing/2014/main" id="{B0551675-BB9C-421F-975D-7459BCD6C10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822" y="1072056"/>
            <a:ext cx="9693390" cy="5104907"/>
          </a:xfrm>
        </p:spPr>
      </p:pic>
    </p:spTree>
    <p:extLst>
      <p:ext uri="{BB962C8B-B14F-4D97-AF65-F5344CB8AC3E}">
        <p14:creationId xmlns:p14="http://schemas.microsoft.com/office/powerpoint/2010/main" val="35945631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5EE97-8A56-4078-9F17-FF2DE54A12C3}"/>
              </a:ext>
            </a:extLst>
          </p:cNvPr>
          <p:cNvPicPr>
            <a:picLocks noChangeAspect="1"/>
          </p:cNvPicPr>
          <p:nvPr/>
        </p:nvPicPr>
        <p:blipFill>
          <a:blip r:embed="rId2"/>
          <a:stretch>
            <a:fillRect/>
          </a:stretch>
        </p:blipFill>
        <p:spPr>
          <a:xfrm>
            <a:off x="803712" y="1435639"/>
            <a:ext cx="8020050" cy="5019675"/>
          </a:xfrm>
          <a:prstGeom prst="rect">
            <a:avLst/>
          </a:prstGeom>
        </p:spPr>
      </p:pic>
      <p:sp>
        <p:nvSpPr>
          <p:cNvPr id="4" name="TextBox 3">
            <a:extLst>
              <a:ext uri="{FF2B5EF4-FFF2-40B4-BE49-F238E27FC236}">
                <a16:creationId xmlns:a16="http://schemas.microsoft.com/office/drawing/2014/main" id="{0724C57E-5113-4532-BF5B-6DFE64AF36AB}"/>
              </a:ext>
            </a:extLst>
          </p:cNvPr>
          <p:cNvSpPr txBox="1"/>
          <p:nvPr/>
        </p:nvSpPr>
        <p:spPr>
          <a:xfrm>
            <a:off x="803712" y="402686"/>
            <a:ext cx="6059543" cy="769441"/>
          </a:xfrm>
          <a:prstGeom prst="rect">
            <a:avLst/>
          </a:prstGeom>
          <a:noFill/>
        </p:spPr>
        <p:txBody>
          <a:bodyPr wrap="square" rtlCol="0">
            <a:spAutoFit/>
          </a:bodyPr>
          <a:lstStyle/>
          <a:p>
            <a:r>
              <a:rPr lang="en-US" sz="4400" dirty="0">
                <a:solidFill>
                  <a:srgbClr val="FFC000"/>
                </a:solidFill>
                <a:latin typeface="+mj-lt"/>
              </a:rPr>
              <a:t>QHN Footprint</a:t>
            </a:r>
          </a:p>
        </p:txBody>
      </p:sp>
    </p:spTree>
    <p:extLst>
      <p:ext uri="{BB962C8B-B14F-4D97-AF65-F5344CB8AC3E}">
        <p14:creationId xmlns:p14="http://schemas.microsoft.com/office/powerpoint/2010/main" val="22254347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p&#10;&#10;Description automatically generated">
            <a:extLst>
              <a:ext uri="{FF2B5EF4-FFF2-40B4-BE49-F238E27FC236}">
                <a16:creationId xmlns:a16="http://schemas.microsoft.com/office/drawing/2014/main" id="{9D7DF1A9-426D-4191-A579-B0B5FF74C1DE}"/>
              </a:ext>
            </a:extLst>
          </p:cNvPr>
          <p:cNvPicPr>
            <a:picLocks noChangeAspect="1"/>
          </p:cNvPicPr>
          <p:nvPr/>
        </p:nvPicPr>
        <p:blipFill rotWithShape="1">
          <a:blip r:embed="rId2"/>
          <a:srcRect t="13542" r="-91" b="-95"/>
          <a:stretch/>
        </p:blipFill>
        <p:spPr>
          <a:xfrm>
            <a:off x="1944975" y="245894"/>
            <a:ext cx="7833614" cy="6497159"/>
          </a:xfrm>
          <a:prstGeom prst="rect">
            <a:avLst/>
          </a:prstGeom>
        </p:spPr>
      </p:pic>
    </p:spTree>
    <p:extLst>
      <p:ext uri="{BB962C8B-B14F-4D97-AF65-F5344CB8AC3E}">
        <p14:creationId xmlns:p14="http://schemas.microsoft.com/office/powerpoint/2010/main" val="21360384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0AA6F69-CF62-4897-A728-C286B6EA9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87" y="202090"/>
            <a:ext cx="8998288" cy="6240243"/>
          </a:xfrm>
          <a:prstGeom prst="rect">
            <a:avLst/>
          </a:prstGeom>
        </p:spPr>
      </p:pic>
    </p:spTree>
    <p:extLst>
      <p:ext uri="{BB962C8B-B14F-4D97-AF65-F5344CB8AC3E}">
        <p14:creationId xmlns:p14="http://schemas.microsoft.com/office/powerpoint/2010/main" val="123157725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356F-BEAB-4A14-A9B0-65D58E1EB92D}"/>
              </a:ext>
            </a:extLst>
          </p:cNvPr>
          <p:cNvSpPr>
            <a:spLocks noGrp="1"/>
          </p:cNvSpPr>
          <p:nvPr>
            <p:ph type="title"/>
          </p:nvPr>
        </p:nvSpPr>
        <p:spPr>
          <a:xfrm>
            <a:off x="513184" y="124787"/>
            <a:ext cx="10515600" cy="1325563"/>
          </a:xfrm>
        </p:spPr>
        <p:txBody>
          <a:bodyPr/>
          <a:lstStyle/>
          <a:p>
            <a:r>
              <a:rPr lang="en-US" dirty="0"/>
              <a:t>Building Community Collaboration</a:t>
            </a:r>
          </a:p>
        </p:txBody>
      </p:sp>
      <p:pic>
        <p:nvPicPr>
          <p:cNvPr id="4" name="Picture 3">
            <a:extLst>
              <a:ext uri="{FF2B5EF4-FFF2-40B4-BE49-F238E27FC236}">
                <a16:creationId xmlns:a16="http://schemas.microsoft.com/office/drawing/2014/main" id="{A7BFE50D-EAE9-4BE5-9DF8-54928493C1B8}"/>
              </a:ext>
            </a:extLst>
          </p:cNvPr>
          <p:cNvPicPr>
            <a:picLocks noChangeAspect="1"/>
          </p:cNvPicPr>
          <p:nvPr/>
        </p:nvPicPr>
        <p:blipFill>
          <a:blip r:embed="rId3"/>
          <a:stretch>
            <a:fillRect/>
          </a:stretch>
        </p:blipFill>
        <p:spPr>
          <a:xfrm>
            <a:off x="6511009" y="2946562"/>
            <a:ext cx="3074385" cy="1736758"/>
          </a:xfrm>
          <a:prstGeom prst="rect">
            <a:avLst/>
          </a:prstGeom>
        </p:spPr>
      </p:pic>
      <p:pic>
        <p:nvPicPr>
          <p:cNvPr id="7" name="Picture 6">
            <a:extLst>
              <a:ext uri="{FF2B5EF4-FFF2-40B4-BE49-F238E27FC236}">
                <a16:creationId xmlns:a16="http://schemas.microsoft.com/office/drawing/2014/main" id="{709D53F2-B637-49EC-B142-ED77430C0D37}"/>
              </a:ext>
            </a:extLst>
          </p:cNvPr>
          <p:cNvPicPr>
            <a:picLocks noChangeAspect="1"/>
          </p:cNvPicPr>
          <p:nvPr/>
        </p:nvPicPr>
        <p:blipFill rotWithShape="1">
          <a:blip r:embed="rId4"/>
          <a:srcRect l="10061" t="943" r="31838" b="6397"/>
          <a:stretch/>
        </p:blipFill>
        <p:spPr>
          <a:xfrm>
            <a:off x="838200" y="1450350"/>
            <a:ext cx="5162449" cy="5261874"/>
          </a:xfrm>
          <a:prstGeom prst="rect">
            <a:avLst/>
          </a:prstGeom>
        </p:spPr>
      </p:pic>
    </p:spTree>
    <p:extLst>
      <p:ext uri="{BB962C8B-B14F-4D97-AF65-F5344CB8AC3E}">
        <p14:creationId xmlns:p14="http://schemas.microsoft.com/office/powerpoint/2010/main" val="1862012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356F-BEAB-4A14-A9B0-65D58E1EB92D}"/>
              </a:ext>
            </a:extLst>
          </p:cNvPr>
          <p:cNvSpPr>
            <a:spLocks noGrp="1"/>
          </p:cNvSpPr>
          <p:nvPr>
            <p:ph type="title"/>
          </p:nvPr>
        </p:nvSpPr>
        <p:spPr>
          <a:xfrm>
            <a:off x="587828" y="0"/>
            <a:ext cx="10515600" cy="1325563"/>
          </a:xfrm>
        </p:spPr>
        <p:txBody>
          <a:bodyPr/>
          <a:lstStyle/>
          <a:p>
            <a:r>
              <a:rPr lang="en-US" dirty="0"/>
              <a:t>Stories about how we help:</a:t>
            </a:r>
          </a:p>
        </p:txBody>
      </p:sp>
      <p:pic>
        <p:nvPicPr>
          <p:cNvPr id="5" name="Picture 4">
            <a:extLst>
              <a:ext uri="{FF2B5EF4-FFF2-40B4-BE49-F238E27FC236}">
                <a16:creationId xmlns:a16="http://schemas.microsoft.com/office/drawing/2014/main" id="{8E84C8F6-C3BF-41AB-996F-0B788C9A03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6400" y="1157532"/>
            <a:ext cx="6907936" cy="4926984"/>
          </a:xfrm>
          <a:prstGeom prst="rect">
            <a:avLst/>
          </a:prstGeom>
        </p:spPr>
      </p:pic>
    </p:spTree>
    <p:extLst>
      <p:ext uri="{BB962C8B-B14F-4D97-AF65-F5344CB8AC3E}">
        <p14:creationId xmlns:p14="http://schemas.microsoft.com/office/powerpoint/2010/main" val="254542901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6048</TotalTime>
  <Words>390</Words>
  <Application>Microsoft Office PowerPoint</Application>
  <PresentationFormat>Widescreen</PresentationFormat>
  <Paragraphs>64</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DDG_ProximaNova</vt:lpstr>
      <vt:lpstr>Lato</vt:lpstr>
      <vt:lpstr>Verdana</vt:lpstr>
      <vt:lpstr>Office Theme</vt:lpstr>
      <vt:lpstr>Custom Design</vt:lpstr>
      <vt:lpstr>PowerPoint Presentation</vt:lpstr>
      <vt:lpstr>What is QHN?</vt:lpstr>
      <vt:lpstr>Our Mission:  Quality Improvement</vt:lpstr>
      <vt:lpstr>QHN Footprint</vt:lpstr>
      <vt:lpstr>PowerPoint Presentation</vt:lpstr>
      <vt:lpstr>PowerPoint Presentation</vt:lpstr>
      <vt:lpstr>PowerPoint Presentation</vt:lpstr>
      <vt:lpstr>Building Community Collaboration</vt:lpstr>
      <vt:lpstr>Stories about how we help:</vt:lpstr>
      <vt:lpstr>PowerPoint Presentation</vt:lpstr>
      <vt:lpstr>How Can We Help You?</vt:lpstr>
      <vt:lpstr>How Can We Help You?</vt:lpstr>
      <vt:lpstr>PowerPoint Presentation</vt:lpstr>
      <vt:lpstr>Questions?</vt:lpstr>
      <vt:lpstr>QHN Hot Topic Series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Charity Meinhart</dc:creator>
  <cp:lastModifiedBy>Charity Meinhart</cp:lastModifiedBy>
  <cp:revision>62</cp:revision>
  <dcterms:created xsi:type="dcterms:W3CDTF">2019-11-25T15:31:35Z</dcterms:created>
  <dcterms:modified xsi:type="dcterms:W3CDTF">2022-03-16T18:47:47Z</dcterms:modified>
</cp:coreProperties>
</file>