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0"/>
  </p:notesMasterIdLst>
  <p:sldIdLst>
    <p:sldId id="270" r:id="rId2"/>
    <p:sldId id="834" r:id="rId3"/>
    <p:sldId id="838" r:id="rId4"/>
    <p:sldId id="502" r:id="rId5"/>
    <p:sldId id="832" r:id="rId6"/>
    <p:sldId id="501" r:id="rId7"/>
    <p:sldId id="765" r:id="rId8"/>
    <p:sldId id="269" r:id="rId9"/>
    <p:sldId id="839" r:id="rId10"/>
    <p:sldId id="840" r:id="rId11"/>
    <p:sldId id="841" r:id="rId12"/>
    <p:sldId id="845" r:id="rId13"/>
    <p:sldId id="842" r:id="rId14"/>
    <p:sldId id="843" r:id="rId15"/>
    <p:sldId id="833" r:id="rId16"/>
    <p:sldId id="265" r:id="rId17"/>
    <p:sldId id="266" r:id="rId18"/>
    <p:sldId id="83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9447"/>
    <a:srgbClr val="3D4A76"/>
    <a:srgbClr val="00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1058C-46B7-4592-A541-4F9715512B57}" v="36" dt="2022-04-20T03:50:04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D072F-D6CD-4731-BC12-01BD5518FCC5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F9437-AEB6-41C6-B9D9-951B7EE34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2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AEBE7-E973-4AF4-A785-B6B04BF7D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571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AEBE7-E973-4AF4-A785-B6B04BF7D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727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bd7bb13049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bd7bb13049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3572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AEBE7-E973-4AF4-A785-B6B04BF7D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99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65A2C-05CE-426D-ADC4-9621433143B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03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AEBE7-E973-4AF4-A785-B6B04BF7D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389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AEBE7-E973-4AF4-A785-B6B04BF7D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061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AEBE7-E973-4AF4-A785-B6B04BF7D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657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AEBE7-E973-4AF4-A785-B6B04BF7D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17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AEBE7-E973-4AF4-A785-B6B04BF7D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359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AEBE7-E973-4AF4-A785-B6B04BF7D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777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AEBE7-E973-4AF4-A785-B6B04BF7D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51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8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9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1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4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22713"/>
            <a:ext cx="5181600" cy="4054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22713"/>
            <a:ext cx="5181600" cy="4054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6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9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5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5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2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07771"/>
            <a:ext cx="10515600" cy="3869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3942" y="6356350"/>
            <a:ext cx="4898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3584-70AC-423F-A9A4-8B8ACC3BAA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3E5732-1EC6-45AB-9FEF-28D078106D9D}"/>
              </a:ext>
            </a:extLst>
          </p:cNvPr>
          <p:cNvSpPr txBox="1">
            <a:spLocks/>
          </p:cNvSpPr>
          <p:nvPr userDrawn="1"/>
        </p:nvSpPr>
        <p:spPr>
          <a:xfrm>
            <a:off x="2315135" y="6565249"/>
            <a:ext cx="7561729" cy="3124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>
                    <a:tint val="75000"/>
                  </a:prstClr>
                </a:solidFill>
                <a:cs typeface="Arial" charset="0"/>
              </a:rPr>
              <a:t>©2022 Quality Health Network </a:t>
            </a:r>
            <a:r>
              <a:rPr lang="en-US" sz="9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oboto" pitchFamily="2" charset="0"/>
              </a:rPr>
              <a:t>©</a:t>
            </a:r>
            <a:r>
              <a:rPr lang="en-US" sz="900" dirty="0">
                <a:solidFill>
                  <a:prstClr val="black">
                    <a:tint val="75000"/>
                  </a:prstClr>
                </a:solidFill>
                <a:cs typeface="Arial" charset="0"/>
              </a:rPr>
              <a:t> (QHN) – All rights reserved, QHN proprietary and confidential not for further redistribution.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1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5BA5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D4A7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D4A7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D4A7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D4A7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D4A7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support@qualityhealthnetwork.org/" TargetMode="External"/><Relationship Id="rId3" Type="http://schemas.openxmlformats.org/officeDocument/2006/relationships/hyperlink" Target="mailto:scorey@qualityhealthnetwork.org" TargetMode="External"/><Relationship Id="rId7" Type="http://schemas.openxmlformats.org/officeDocument/2006/relationships/hyperlink" Target="https://qualityhealthnetwork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-arodriguez@qualityhealthnetwork.org" TargetMode="External"/><Relationship Id="rId5" Type="http://schemas.openxmlformats.org/officeDocument/2006/relationships/hyperlink" Target="mailto:wmontgomery@qualityhealthnetwork.org" TargetMode="External"/><Relationship Id="rId4" Type="http://schemas.openxmlformats.org/officeDocument/2006/relationships/hyperlink" Target="mailto:-cschmitz@qualityhealthnetwork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FDC56A2-3247-491C-9CB2-466CD1833BF7}"/>
              </a:ext>
            </a:extLst>
          </p:cNvPr>
          <p:cNvSpPr txBox="1">
            <a:spLocks/>
          </p:cNvSpPr>
          <p:nvPr/>
        </p:nvSpPr>
        <p:spPr bwMode="auto">
          <a:xfrm>
            <a:off x="2079851" y="2505075"/>
            <a:ext cx="8610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E5BA5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BA5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April 2022 Hot Topics: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BA5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QHN Update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</a:br>
            <a:r>
              <a:rPr lang="en-US" sz="2400" b="1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April 20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, 2022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8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A0FE04-0C67-445B-8EF8-5EECB08F541A}"/>
              </a:ext>
            </a:extLst>
          </p:cNvPr>
          <p:cNvSpPr/>
          <p:nvPr/>
        </p:nvSpPr>
        <p:spPr>
          <a:xfrm>
            <a:off x="4359166" y="800422"/>
            <a:ext cx="5983013" cy="3937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02A9D8-2234-45F8-A85B-6596FFDDBD49}"/>
              </a:ext>
            </a:extLst>
          </p:cNvPr>
          <p:cNvSpPr/>
          <p:nvPr/>
        </p:nvSpPr>
        <p:spPr>
          <a:xfrm>
            <a:off x="4619297" y="4832131"/>
            <a:ext cx="5722882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3C8840-748C-4DDF-9EC3-4AF175A84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7524"/>
            <a:ext cx="10515600" cy="905451"/>
          </a:xfrm>
        </p:spPr>
        <p:txBody>
          <a:bodyPr>
            <a:normAutofit/>
          </a:bodyPr>
          <a:lstStyle/>
          <a:p>
            <a:r>
              <a:rPr lang="en-US" sz="4000" b="1" dirty="0"/>
              <a:t>QHN Solutions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539890-9EFC-46F4-87DE-79071D7A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700306"/>
            <a:ext cx="10094529" cy="3339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Easy for providers to integrate data - </a:t>
            </a:r>
            <a:r>
              <a:rPr lang="en-US" sz="3200" dirty="0"/>
              <a:t>Lab reconciliation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FC196C-7713-4370-AE1D-9550E1D34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203020"/>
            <a:ext cx="7639050" cy="519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440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02A9D8-2234-45F8-A85B-6596FFDDBD49}"/>
              </a:ext>
            </a:extLst>
          </p:cNvPr>
          <p:cNvSpPr/>
          <p:nvPr/>
        </p:nvSpPr>
        <p:spPr>
          <a:xfrm>
            <a:off x="4619297" y="4832131"/>
            <a:ext cx="5722882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3C8840-748C-4DDF-9EC3-4AF175A84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7524"/>
            <a:ext cx="10515600" cy="905451"/>
          </a:xfrm>
        </p:spPr>
        <p:txBody>
          <a:bodyPr>
            <a:normAutofit/>
          </a:bodyPr>
          <a:lstStyle/>
          <a:p>
            <a:r>
              <a:rPr lang="en-US" sz="4000" b="1" dirty="0"/>
              <a:t>QHN Solutions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539890-9EFC-46F4-87DE-79071D7A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14" y="942975"/>
            <a:ext cx="10515600" cy="4857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Easy to get to the data – SSO &amp; </a:t>
            </a:r>
            <a:r>
              <a:rPr lang="en-US" sz="3600" dirty="0" err="1"/>
              <a:t>Opisafe</a:t>
            </a:r>
            <a:r>
              <a:rPr lang="en-US" sz="3600" dirty="0"/>
              <a:t>/PDMP </a:t>
            </a:r>
          </a:p>
          <a:p>
            <a:endParaRPr lang="en-US" sz="3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D0D144-98F3-42DC-BA9B-19D4FA618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524000"/>
            <a:ext cx="91059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3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02A9D8-2234-45F8-A85B-6596FFDDBD49}"/>
              </a:ext>
            </a:extLst>
          </p:cNvPr>
          <p:cNvSpPr/>
          <p:nvPr/>
        </p:nvSpPr>
        <p:spPr>
          <a:xfrm>
            <a:off x="4619297" y="4832131"/>
            <a:ext cx="5722882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3C8840-748C-4DDF-9EC3-4AF175A84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7524"/>
            <a:ext cx="10515600" cy="905451"/>
          </a:xfrm>
        </p:spPr>
        <p:txBody>
          <a:bodyPr>
            <a:normAutofit/>
          </a:bodyPr>
          <a:lstStyle/>
          <a:p>
            <a:r>
              <a:rPr lang="en-US" sz="4000" b="1" dirty="0"/>
              <a:t>QHN Solutions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539890-9EFC-46F4-87DE-79071D7A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564" y="186478"/>
            <a:ext cx="10515600" cy="4857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Easy to get to data – </a:t>
            </a:r>
            <a:r>
              <a:rPr lang="en-US" sz="3600" dirty="0" err="1"/>
              <a:t>Opisafe</a:t>
            </a:r>
            <a:r>
              <a:rPr lang="en-US" sz="3600" dirty="0"/>
              <a:t>/PDMP 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C85CA2-2968-47F9-9DE9-9CD887CE7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61" y="1242907"/>
            <a:ext cx="8211990" cy="53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02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A0FE04-0C67-445B-8EF8-5EECB08F541A}"/>
              </a:ext>
            </a:extLst>
          </p:cNvPr>
          <p:cNvSpPr/>
          <p:nvPr/>
        </p:nvSpPr>
        <p:spPr>
          <a:xfrm>
            <a:off x="4359166" y="800422"/>
            <a:ext cx="5983013" cy="3937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02A9D8-2234-45F8-A85B-6596FFDDBD49}"/>
              </a:ext>
            </a:extLst>
          </p:cNvPr>
          <p:cNvSpPr/>
          <p:nvPr/>
        </p:nvSpPr>
        <p:spPr>
          <a:xfrm>
            <a:off x="4619297" y="4832131"/>
            <a:ext cx="5722882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3C8840-748C-4DDF-9EC3-4AF175A84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7524"/>
            <a:ext cx="10515600" cy="905451"/>
          </a:xfrm>
        </p:spPr>
        <p:txBody>
          <a:bodyPr>
            <a:normAutofit/>
          </a:bodyPr>
          <a:lstStyle/>
          <a:p>
            <a:r>
              <a:rPr lang="en-US" sz="4000" b="1" dirty="0"/>
              <a:t>QHN Solutions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539890-9EFC-46F4-87DE-79071D7A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189" y="219075"/>
            <a:ext cx="10515600" cy="4857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Care providers collaborate via CRN 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ABF00C-8AAC-44C5-BDFA-67998F7EC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800422"/>
            <a:ext cx="8972550" cy="547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90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A0FE04-0C67-445B-8EF8-5EECB08F541A}"/>
              </a:ext>
            </a:extLst>
          </p:cNvPr>
          <p:cNvSpPr/>
          <p:nvPr/>
        </p:nvSpPr>
        <p:spPr>
          <a:xfrm>
            <a:off x="4359166" y="800422"/>
            <a:ext cx="5983013" cy="3937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02A9D8-2234-45F8-A85B-6596FFDDBD49}"/>
              </a:ext>
            </a:extLst>
          </p:cNvPr>
          <p:cNvSpPr/>
          <p:nvPr/>
        </p:nvSpPr>
        <p:spPr>
          <a:xfrm>
            <a:off x="4619297" y="4832131"/>
            <a:ext cx="5722882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3C8840-748C-4DDF-9EC3-4AF175A84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7524"/>
            <a:ext cx="10515600" cy="905451"/>
          </a:xfrm>
        </p:spPr>
        <p:txBody>
          <a:bodyPr>
            <a:normAutofit/>
          </a:bodyPr>
          <a:lstStyle/>
          <a:p>
            <a:r>
              <a:rPr lang="en-US" sz="4000" b="1" dirty="0"/>
              <a:t>QHN Solutions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539890-9EFC-46F4-87DE-79071D7A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708" y="136714"/>
            <a:ext cx="10515600" cy="4857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Data helps drive value</a:t>
            </a:r>
          </a:p>
          <a:p>
            <a:pPr marL="0" indent="0">
              <a:buNone/>
            </a:pPr>
            <a:r>
              <a:rPr lang="en-US" sz="3600" dirty="0"/>
              <a:t>Quality reporting </a:t>
            </a:r>
            <a:r>
              <a:rPr lang="en-US" sz="3200" dirty="0"/>
              <a:t>eCQM, HTP, HEDIS</a:t>
            </a:r>
          </a:p>
        </p:txBody>
      </p:sp>
      <p:sp>
        <p:nvSpPr>
          <p:cNvPr id="9" name="Cylinder 3">
            <a:extLst>
              <a:ext uri="{FF2B5EF4-FFF2-40B4-BE49-F238E27FC236}">
                <a16:creationId xmlns:a16="http://schemas.microsoft.com/office/drawing/2014/main" id="{098F478D-C69A-4B0D-A805-B3412FB478BC}"/>
              </a:ext>
            </a:extLst>
          </p:cNvPr>
          <p:cNvSpPr/>
          <p:nvPr/>
        </p:nvSpPr>
        <p:spPr>
          <a:xfrm>
            <a:off x="498871" y="3420485"/>
            <a:ext cx="1273483" cy="5053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ylinder 5">
            <a:extLst>
              <a:ext uri="{FF2B5EF4-FFF2-40B4-BE49-F238E27FC236}">
                <a16:creationId xmlns:a16="http://schemas.microsoft.com/office/drawing/2014/main" id="{643BA634-0EC3-4031-B041-8AC911CE1E6C}"/>
              </a:ext>
            </a:extLst>
          </p:cNvPr>
          <p:cNvSpPr/>
          <p:nvPr/>
        </p:nvSpPr>
        <p:spPr>
          <a:xfrm>
            <a:off x="328267" y="3583505"/>
            <a:ext cx="1273483" cy="5053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ylinder 7">
            <a:extLst>
              <a:ext uri="{FF2B5EF4-FFF2-40B4-BE49-F238E27FC236}">
                <a16:creationId xmlns:a16="http://schemas.microsoft.com/office/drawing/2014/main" id="{8FB577D5-D791-48D7-9C67-51B18B6B645F}"/>
              </a:ext>
            </a:extLst>
          </p:cNvPr>
          <p:cNvSpPr/>
          <p:nvPr/>
        </p:nvSpPr>
        <p:spPr>
          <a:xfrm>
            <a:off x="171450" y="3767016"/>
            <a:ext cx="1273483" cy="5053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943D72-336D-40B0-9C3B-BBD46F832657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1601750" y="3836169"/>
            <a:ext cx="1526938" cy="0"/>
          </a:xfrm>
          <a:prstGeom prst="line">
            <a:avLst/>
          </a:prstGeom>
          <a:ln w="25400"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1D5791-990C-4A27-9976-A60D0033C664}"/>
              </a:ext>
            </a:extLst>
          </p:cNvPr>
          <p:cNvCxnSpPr>
            <a:cxnSpLocks/>
          </p:cNvCxnSpPr>
          <p:nvPr/>
        </p:nvCxnSpPr>
        <p:spPr>
          <a:xfrm>
            <a:off x="4684936" y="3281371"/>
            <a:ext cx="2041340" cy="9556"/>
          </a:xfrm>
          <a:prstGeom prst="line">
            <a:avLst/>
          </a:prstGeom>
          <a:ln w="254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04CBCE-7DEF-4021-AA1D-45EB7AB65933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656641" y="4187568"/>
            <a:ext cx="4220196" cy="15367"/>
          </a:xfrm>
          <a:prstGeom prst="line">
            <a:avLst/>
          </a:prstGeom>
          <a:ln w="254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A320E5-9D6D-4C6A-BCBF-179F30D0C67D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7937413" y="3291043"/>
            <a:ext cx="939424" cy="643632"/>
          </a:xfrm>
          <a:prstGeom prst="line">
            <a:avLst/>
          </a:prstGeom>
          <a:ln w="63500" cmpd="dbl"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73F2ADF-C6AD-460D-95E7-67315DFD1A94}"/>
              </a:ext>
            </a:extLst>
          </p:cNvPr>
          <p:cNvSpPr/>
          <p:nvPr/>
        </p:nvSpPr>
        <p:spPr>
          <a:xfrm>
            <a:off x="4965757" y="2674086"/>
            <a:ext cx="1186745" cy="828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eCQM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C29307-DA52-4452-8D4D-E6781B483941}"/>
              </a:ext>
            </a:extLst>
          </p:cNvPr>
          <p:cNvSpPr/>
          <p:nvPr/>
        </p:nvSpPr>
        <p:spPr>
          <a:xfrm>
            <a:off x="6750668" y="2808526"/>
            <a:ext cx="1186745" cy="9650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Provider Sign-Off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92FED3-DDE1-4E20-9EA1-47E8AB8E1503}"/>
              </a:ext>
            </a:extLst>
          </p:cNvPr>
          <p:cNvSpPr/>
          <p:nvPr/>
        </p:nvSpPr>
        <p:spPr>
          <a:xfrm>
            <a:off x="8876837" y="3676893"/>
            <a:ext cx="1214060" cy="105208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RMHP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0BC67B-578E-40D3-A76A-56E0DC0851D3}"/>
              </a:ext>
            </a:extLst>
          </p:cNvPr>
          <p:cNvSpPr txBox="1"/>
          <p:nvPr/>
        </p:nvSpPr>
        <p:spPr>
          <a:xfrm>
            <a:off x="618611" y="2969643"/>
            <a:ext cx="10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Practices</a:t>
            </a:r>
          </a:p>
        </p:txBody>
      </p:sp>
      <p:sp>
        <p:nvSpPr>
          <p:cNvPr id="20" name="Rectangle: Rounded Corners 43">
            <a:extLst>
              <a:ext uri="{FF2B5EF4-FFF2-40B4-BE49-F238E27FC236}">
                <a16:creationId xmlns:a16="http://schemas.microsoft.com/office/drawing/2014/main" id="{3A803E77-9807-4F62-89C3-A7F8AF9CDAE9}"/>
              </a:ext>
            </a:extLst>
          </p:cNvPr>
          <p:cNvSpPr/>
          <p:nvPr/>
        </p:nvSpPr>
        <p:spPr>
          <a:xfrm>
            <a:off x="3128688" y="2773674"/>
            <a:ext cx="1527953" cy="205845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QHN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391168-F9E2-4721-85BF-C31BE4AB53CF}"/>
              </a:ext>
            </a:extLst>
          </p:cNvPr>
          <p:cNvSpPr/>
          <p:nvPr/>
        </p:nvSpPr>
        <p:spPr>
          <a:xfrm>
            <a:off x="4997849" y="3844263"/>
            <a:ext cx="1186745" cy="856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HEDIS</a:t>
            </a:r>
          </a:p>
        </p:txBody>
      </p:sp>
      <p:sp>
        <p:nvSpPr>
          <p:cNvPr id="22" name="Cylinder 63">
            <a:extLst>
              <a:ext uri="{FF2B5EF4-FFF2-40B4-BE49-F238E27FC236}">
                <a16:creationId xmlns:a16="http://schemas.microsoft.com/office/drawing/2014/main" id="{BA062C11-5F2C-4888-BB13-D8C81B07B2FD}"/>
              </a:ext>
            </a:extLst>
          </p:cNvPr>
          <p:cNvSpPr/>
          <p:nvPr/>
        </p:nvSpPr>
        <p:spPr>
          <a:xfrm>
            <a:off x="3544069" y="4171027"/>
            <a:ext cx="732283" cy="559561"/>
          </a:xfrm>
          <a:prstGeom prst="ca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HIE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BF43C9-D58D-4570-ADF9-9F57A9748419}"/>
              </a:ext>
            </a:extLst>
          </p:cNvPr>
          <p:cNvSpPr/>
          <p:nvPr/>
        </p:nvSpPr>
        <p:spPr>
          <a:xfrm>
            <a:off x="8876837" y="2282484"/>
            <a:ext cx="1214060" cy="105208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State</a:t>
            </a:r>
          </a:p>
          <a:p>
            <a:pPr algn="ctr"/>
            <a:r>
              <a:rPr lang="en-US" b="1" dirty="0"/>
              <a:t>Medicaid</a:t>
            </a:r>
          </a:p>
          <a:p>
            <a:pPr algn="ctr"/>
            <a:r>
              <a:rPr lang="en-US" b="1" dirty="0"/>
              <a:t>APM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5765EE8-B923-489E-AA0A-883A93A9B0FB}"/>
              </a:ext>
            </a:extLst>
          </p:cNvPr>
          <p:cNvCxnSpPr>
            <a:cxnSpLocks/>
            <a:stCxn id="17" idx="3"/>
            <a:endCxn id="23" idx="1"/>
          </p:cNvCxnSpPr>
          <p:nvPr/>
        </p:nvCxnSpPr>
        <p:spPr>
          <a:xfrm flipV="1">
            <a:off x="7937413" y="2808526"/>
            <a:ext cx="939424" cy="482517"/>
          </a:xfrm>
          <a:prstGeom prst="line">
            <a:avLst/>
          </a:prstGeom>
          <a:ln w="63500" cmpd="dbl">
            <a:prstDash val="sysDot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B958698-D73D-4623-BFD2-FD2B322CA89C}"/>
              </a:ext>
            </a:extLst>
          </p:cNvPr>
          <p:cNvSpPr txBox="1"/>
          <p:nvPr/>
        </p:nvSpPr>
        <p:spPr>
          <a:xfrm>
            <a:off x="2008472" y="3555433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CCD</a:t>
            </a:r>
          </a:p>
        </p:txBody>
      </p:sp>
    </p:spTree>
    <p:extLst>
      <p:ext uri="{BB962C8B-B14F-4D97-AF65-F5344CB8AC3E}">
        <p14:creationId xmlns:p14="http://schemas.microsoft.com/office/powerpoint/2010/main" val="2559154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F3C8840-748C-4DDF-9EC3-4AF175A84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7524"/>
            <a:ext cx="10515600" cy="905451"/>
          </a:xfrm>
        </p:spPr>
        <p:txBody>
          <a:bodyPr>
            <a:normAutofit/>
          </a:bodyPr>
          <a:lstStyle/>
          <a:p>
            <a:r>
              <a:rPr lang="en-US" sz="4000" b="1" dirty="0"/>
              <a:t>CCMCN Joint Venture – The need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539890-9EFC-46F4-87DE-79071D7A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13" y="942975"/>
            <a:ext cx="10515600" cy="4857115"/>
          </a:xfrm>
        </p:spPr>
        <p:txBody>
          <a:bodyPr>
            <a:noAutofit/>
          </a:bodyPr>
          <a:lstStyle/>
          <a:p>
            <a:r>
              <a:rPr lang="en-US" sz="3600" dirty="0"/>
              <a:t>Growth capacity to help drive mission</a:t>
            </a:r>
          </a:p>
          <a:p>
            <a:pPr lvl="1"/>
            <a:r>
              <a:rPr lang="en-US" sz="3200" dirty="0"/>
              <a:t>Expansion of Whole Person Care</a:t>
            </a:r>
          </a:p>
          <a:p>
            <a:pPr lvl="1"/>
            <a:r>
              <a:rPr lang="en-US" sz="3200" dirty="0"/>
              <a:t>Enhanced EHR data extractions</a:t>
            </a:r>
          </a:p>
          <a:p>
            <a:pPr lvl="1"/>
            <a:r>
              <a:rPr lang="en-US" sz="3200" dirty="0"/>
              <a:t>Expansion of analytics &amp; HIE capabilities</a:t>
            </a:r>
          </a:p>
          <a:p>
            <a:pPr lvl="1"/>
            <a:r>
              <a:rPr lang="en-US" sz="3200" dirty="0"/>
              <a:t>More opportunities for staff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6" y="3604428"/>
            <a:ext cx="8223739" cy="265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28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5"/>
          <p:cNvSpPr txBox="1">
            <a:spLocks noGrp="1"/>
          </p:cNvSpPr>
          <p:nvPr>
            <p:ph type="ctrTitle"/>
          </p:nvPr>
        </p:nvSpPr>
        <p:spPr>
          <a:xfrm>
            <a:off x="954976" y="240888"/>
            <a:ext cx="3435869" cy="10287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 sz="4000" dirty="0">
                <a:latin typeface="Calibri" panose="020F0502020204030204" pitchFamily="34" charset="0"/>
                <a:cs typeface="Calibri" panose="020F0502020204030204" pitchFamily="34" charset="0"/>
              </a:rPr>
              <a:t>About CCMCN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9" name="Google Shape;279;p65"/>
          <p:cNvSpPr txBox="1">
            <a:spLocks noGrp="1"/>
          </p:cNvSpPr>
          <p:nvPr>
            <p:ph type="subTitle" idx="1"/>
          </p:nvPr>
        </p:nvSpPr>
        <p:spPr>
          <a:xfrm>
            <a:off x="860598" y="1884950"/>
            <a:ext cx="8543206" cy="392472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CCMCN’s vision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is to help create healthy Colorado communities that are unified through innovative solutions.  </a:t>
            </a:r>
          </a:p>
          <a:p>
            <a:pPr marL="0" indent="0" algn="l">
              <a:buNone/>
            </a:pPr>
            <a:endParaRPr lang="en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Colorado Community Managed Care Network (CCMCN)</a:t>
            </a:r>
            <a:r>
              <a:rPr lang="e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Colorado non-profit organization governed by Colorado’s Federally Qualified Health Centers (FQHCs). </a:t>
            </a:r>
          </a:p>
          <a:p>
            <a:pPr marL="0" indent="0" algn="l"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CCMCN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developing a flexible and interoperable Social Health Information Exchange (SHIE) ecosystem that is accountable for person and family centered care coordination for Colorado.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1" name="Google Shape;28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876" y="221250"/>
            <a:ext cx="3314700" cy="166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26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D83C-480D-4B41-AB39-28BEB745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3989"/>
            <a:ext cx="8596668" cy="718501"/>
          </a:xfrm>
        </p:spPr>
        <p:txBody>
          <a:bodyPr>
            <a:normAutofit fontScale="90000"/>
          </a:bodyPr>
          <a:lstStyle/>
          <a:p>
            <a:r>
              <a:rPr lang="en-US" dirty="0"/>
              <a:t>CCMCN’s Currently Supported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65896-D5F9-417F-BF46-E1F45D102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884" y="1337629"/>
            <a:ext cx="8596668" cy="4510721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b="1" dirty="0">
                <a:latin typeface="+mn-lt"/>
              </a:rPr>
              <a:t>Networks</a:t>
            </a:r>
          </a:p>
          <a:p>
            <a:r>
              <a:rPr lang="en-US" dirty="0">
                <a:latin typeface="+mn-lt"/>
              </a:rPr>
              <a:t>FQHCs (Federally Qualified Health Center) statewide</a:t>
            </a:r>
          </a:p>
          <a:p>
            <a:r>
              <a:rPr lang="en-US" dirty="0">
                <a:latin typeface="+mn-lt"/>
              </a:rPr>
              <a:t>Northeast Colorado, RAE 2, NCHA (Northern Colorado Health Alliance)</a:t>
            </a:r>
          </a:p>
          <a:p>
            <a:r>
              <a:rPr lang="en-US" dirty="0">
                <a:latin typeface="+mn-lt"/>
              </a:rPr>
              <a:t>Statewide rural health centers and critical access hospitals</a:t>
            </a:r>
          </a:p>
          <a:p>
            <a:r>
              <a:rPr lang="en-US" dirty="0">
                <a:latin typeface="+mn-lt"/>
              </a:rPr>
              <a:t>Boulder and Jefferson County FHS Partners</a:t>
            </a:r>
          </a:p>
          <a:p>
            <a:endParaRPr lang="en-US" dirty="0">
              <a:latin typeface="+mn-lt"/>
            </a:endParaRPr>
          </a:p>
          <a:p>
            <a:pPr marL="137160" indent="0">
              <a:buNone/>
            </a:pPr>
            <a:r>
              <a:rPr lang="en-US" b="1" dirty="0">
                <a:latin typeface="+mn-lt"/>
              </a:rPr>
              <a:t>Stats</a:t>
            </a:r>
          </a:p>
          <a:p>
            <a:r>
              <a:rPr lang="en-US" dirty="0">
                <a:latin typeface="+mn-lt"/>
              </a:rPr>
              <a:t>24 Employees</a:t>
            </a:r>
          </a:p>
          <a:p>
            <a:r>
              <a:rPr lang="en-US" dirty="0">
                <a:latin typeface="+mn-lt"/>
              </a:rPr>
              <a:t>130 organizations</a:t>
            </a:r>
          </a:p>
          <a:p>
            <a:pPr lvl="1"/>
            <a:r>
              <a:rPr lang="en-US" dirty="0">
                <a:latin typeface="+mn-lt"/>
              </a:rPr>
              <a:t>300 locations </a:t>
            </a:r>
          </a:p>
          <a:p>
            <a:r>
              <a:rPr lang="en-US" dirty="0">
                <a:latin typeface="+mn-lt"/>
              </a:rPr>
              <a:t>Data on 3 million people</a:t>
            </a:r>
          </a:p>
          <a:p>
            <a:pPr lvl="1"/>
            <a:r>
              <a:rPr lang="en-US" dirty="0">
                <a:latin typeface="+mn-lt"/>
              </a:rPr>
              <a:t>EHR, labs, HIE, claims, vaccinations, criminal justice, vital records, attribution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25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4CDFBCE-00FA-475E-92A6-FDDF545B4F5C}"/>
              </a:ext>
            </a:extLst>
          </p:cNvPr>
          <p:cNvSpPr txBox="1"/>
          <p:nvPr/>
        </p:nvSpPr>
        <p:spPr>
          <a:xfrm>
            <a:off x="190500" y="27691"/>
            <a:ext cx="10970349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E5BA5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Calibri Light" panose="020F0302020204030204"/>
              </a:rPr>
              <a:t>More info and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BA5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Question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BA5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and Answers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5BA5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4BF7F7-38C0-479A-B2B8-8B7E14728984}"/>
              </a:ext>
            </a:extLst>
          </p:cNvPr>
          <p:cNvSpPr txBox="1"/>
          <p:nvPr/>
        </p:nvSpPr>
        <p:spPr>
          <a:xfrm>
            <a:off x="678721" y="1247053"/>
            <a:ext cx="8572500" cy="1806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3D4A76"/>
                </a:solidFill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D4A76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3D4A76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D4A76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D4A76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8096250" y="1139369"/>
            <a:ext cx="2869811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422D261-D4E0-42AF-A0E8-CEF9C355C748}"/>
              </a:ext>
            </a:extLst>
          </p:cNvPr>
          <p:cNvSpPr txBox="1">
            <a:spLocks/>
          </p:cNvSpPr>
          <p:nvPr/>
        </p:nvSpPr>
        <p:spPr>
          <a:xfrm>
            <a:off x="505884" y="1337629"/>
            <a:ext cx="8596668" cy="4510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4A7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4A7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4A7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D4A7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D4A7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Community Advisors</a:t>
            </a:r>
          </a:p>
          <a:p>
            <a:r>
              <a:rPr lang="en-US" sz="2400" dirty="0"/>
              <a:t>Sherri Corey - </a:t>
            </a:r>
            <a:r>
              <a:rPr lang="en-US" sz="2400" dirty="0">
                <a:hlinkClick r:id="rId3"/>
              </a:rPr>
              <a:t>scorey@qualityhealthnetwork.org</a:t>
            </a:r>
            <a:r>
              <a:rPr lang="en-US" sz="2400" dirty="0"/>
              <a:t> </a:t>
            </a:r>
          </a:p>
          <a:p>
            <a:r>
              <a:rPr lang="en-US" sz="2400" dirty="0"/>
              <a:t>Cherie Schmitz </a:t>
            </a:r>
            <a:r>
              <a:rPr lang="en-US" sz="2400" dirty="0">
                <a:hlinkClick r:id="rId4"/>
              </a:rPr>
              <a:t>-cschmitz@qualityhealthnetwork.org</a:t>
            </a:r>
            <a:r>
              <a:rPr lang="en-US" sz="2400" dirty="0"/>
              <a:t> </a:t>
            </a:r>
          </a:p>
          <a:p>
            <a:r>
              <a:rPr lang="en-US" sz="2400" dirty="0"/>
              <a:t>Wade Montgomery - </a:t>
            </a:r>
            <a:r>
              <a:rPr lang="en-US" sz="2400" dirty="0">
                <a:hlinkClick r:id="rId5"/>
              </a:rPr>
              <a:t>wmontgomery@qualityhealthnetwork.org</a:t>
            </a:r>
            <a:r>
              <a:rPr lang="en-US" sz="2400" dirty="0"/>
              <a:t>  </a:t>
            </a:r>
          </a:p>
          <a:p>
            <a:r>
              <a:rPr lang="en-US" sz="2400" dirty="0"/>
              <a:t>Angela  Rodriguez </a:t>
            </a:r>
            <a:r>
              <a:rPr lang="en-US" sz="2400" dirty="0">
                <a:hlinkClick r:id="rId6"/>
              </a:rPr>
              <a:t>-arodriguez@qualityhealthnetwork.org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b="1" dirty="0"/>
              <a:t>On the web, email, and phone</a:t>
            </a:r>
          </a:p>
          <a:p>
            <a:pPr lvl="1"/>
            <a:r>
              <a:rPr lang="en-US" b="1" dirty="0">
                <a:hlinkClick r:id="rId7"/>
              </a:rPr>
              <a:t>https://qualityhealthnetwork.org/</a:t>
            </a:r>
            <a:endParaRPr lang="en-US" b="1" dirty="0"/>
          </a:p>
          <a:p>
            <a:pPr lvl="1"/>
            <a:r>
              <a:rPr lang="en-US" b="1" dirty="0">
                <a:hlinkClick r:id="rId8"/>
              </a:rPr>
              <a:t>support@qualityhealthnetwork.org/</a:t>
            </a:r>
            <a:r>
              <a:rPr lang="en-US" b="1" dirty="0"/>
              <a:t> </a:t>
            </a:r>
          </a:p>
          <a:p>
            <a:pPr lvl="1"/>
            <a:r>
              <a:rPr lang="en-US" b="1" dirty="0"/>
              <a:t>970-248-0033</a:t>
            </a:r>
          </a:p>
          <a:p>
            <a:pPr lvl="1"/>
            <a:endParaRPr lang="en-US" b="1" dirty="0"/>
          </a:p>
          <a:p>
            <a:pPr marL="13716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0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CDFBCE-00FA-475E-92A6-FDDF545B4F5C}"/>
              </a:ext>
            </a:extLst>
          </p:cNvPr>
          <p:cNvSpPr txBox="1"/>
          <p:nvPr/>
        </p:nvSpPr>
        <p:spPr>
          <a:xfrm>
            <a:off x="577573" y="172124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E5BA5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About Marc</a:t>
            </a:r>
          </a:p>
        </p:txBody>
      </p:sp>
      <p:sp>
        <p:nvSpPr>
          <p:cNvPr id="4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4BF7F7-38C0-479A-B2B8-8B7E14728984}"/>
              </a:ext>
            </a:extLst>
          </p:cNvPr>
          <p:cNvSpPr txBox="1"/>
          <p:nvPr/>
        </p:nvSpPr>
        <p:spPr>
          <a:xfrm>
            <a:off x="140925" y="2929961"/>
            <a:ext cx="5347711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3D4A76"/>
                </a:solidFill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D4A76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3D4A76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D4A76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3D4A76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r>
              <a:rPr lang="en-US" sz="2200" dirty="0">
                <a:solidFill>
                  <a:schemeClr val="tx1"/>
                </a:solidFill>
              </a:rPr>
              <a:t>Moved to Western Colorado in 2005</a:t>
            </a:r>
          </a:p>
          <a:p>
            <a:r>
              <a:rPr lang="en-US" sz="2200" dirty="0">
                <a:solidFill>
                  <a:schemeClr val="tx1"/>
                </a:solidFill>
              </a:rPr>
              <a:t>Started at QHN in 2006</a:t>
            </a:r>
          </a:p>
          <a:p>
            <a:r>
              <a:rPr lang="en-US" sz="2200" dirty="0">
                <a:solidFill>
                  <a:schemeClr val="tx1"/>
                </a:solidFill>
              </a:rPr>
              <a:t>Database </a:t>
            </a:r>
            <a:r>
              <a:rPr lang="en-US" sz="2200" dirty="0" err="1">
                <a:solidFill>
                  <a:schemeClr val="tx1"/>
                </a:solidFill>
              </a:rPr>
              <a:t>Admin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IT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DirectorCTOiCEO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Former Colorado eHealth Commissioner</a:t>
            </a:r>
          </a:p>
          <a:p>
            <a:r>
              <a:rPr lang="en-US" sz="2200" dirty="0">
                <a:solidFill>
                  <a:schemeClr val="tx1"/>
                </a:solidFill>
              </a:rPr>
              <a:t>Serves on Joint Agency Interoperability (JAI) Leadership Council</a:t>
            </a:r>
          </a:p>
        </p:txBody>
      </p:sp>
      <p:pic>
        <p:nvPicPr>
          <p:cNvPr id="6" name="Picture 5" descr="A group of people sitting on a wall&#10;&#10;Description automatically generated with medium confidence">
            <a:extLst>
              <a:ext uri="{FF2B5EF4-FFF2-40B4-BE49-F238E27FC236}">
                <a16:creationId xmlns:a16="http://schemas.microsoft.com/office/drawing/2014/main" id="{EAC77FCA-D2DC-42FC-83A5-C8847B7434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3" r="9709"/>
          <a:stretch/>
        </p:blipFill>
        <p:spPr>
          <a:xfrm>
            <a:off x="5629560" y="0"/>
            <a:ext cx="6559392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7081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11B1-8A9D-4A6F-B686-496B7874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About QHN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BCC23-D1A5-4C2C-8180-D8008102B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70604"/>
            <a:ext cx="10515600" cy="38691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600" dirty="0"/>
              <a:t>Founded in 2004 as a 501(c)3 with goals:</a:t>
            </a:r>
          </a:p>
          <a:p>
            <a:r>
              <a:rPr lang="en-US" sz="3500" dirty="0"/>
              <a:t>Facilitate achievement of optimal health status</a:t>
            </a:r>
          </a:p>
          <a:p>
            <a:pPr lvl="1"/>
            <a:r>
              <a:rPr lang="en-US" sz="3000" dirty="0"/>
              <a:t>Implement population health management tools</a:t>
            </a:r>
          </a:p>
          <a:p>
            <a:pPr lvl="1"/>
            <a:r>
              <a:rPr lang="en-US" sz="3000" dirty="0"/>
              <a:t>Improve patient safety</a:t>
            </a:r>
          </a:p>
          <a:p>
            <a:pPr lvl="1"/>
            <a:r>
              <a:rPr lang="en-US" sz="3000" dirty="0"/>
              <a:t>Improve access to data – where and when its needed</a:t>
            </a:r>
          </a:p>
          <a:p>
            <a:r>
              <a:rPr lang="en-US" sz="3500" dirty="0"/>
              <a:t>Improve effectiveness and economic efficiency</a:t>
            </a:r>
          </a:p>
          <a:p>
            <a:pPr lvl="1"/>
            <a:r>
              <a:rPr lang="en-US" sz="3000" dirty="0"/>
              <a:t>Eliminate unnecessary redundancy</a:t>
            </a:r>
          </a:p>
          <a:p>
            <a:pPr lvl="1"/>
            <a:r>
              <a:rPr lang="en-US" sz="3000" dirty="0"/>
              <a:t>Support changing reimbursement models</a:t>
            </a:r>
          </a:p>
          <a:p>
            <a:r>
              <a:rPr lang="en-US" sz="3500" dirty="0"/>
              <a:t>Improve patient and provider satisfaction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6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8645" y="152400"/>
            <a:ext cx="10515600" cy="1325563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QHN Basic Data Types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C823C3-5206-4D0F-915F-F64F38612B5C}"/>
              </a:ext>
            </a:extLst>
          </p:cNvPr>
          <p:cNvSpPr txBox="1">
            <a:spLocks/>
          </p:cNvSpPr>
          <p:nvPr/>
        </p:nvSpPr>
        <p:spPr>
          <a:xfrm>
            <a:off x="2675545" y="94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5BA5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3D4A76"/>
                </a:solidFill>
              </a:rPr>
              <a:t>What We Do- Our Value</a:t>
            </a:r>
            <a:endParaRPr lang="en-US" sz="2000" dirty="0">
              <a:solidFill>
                <a:srgbClr val="3D4A7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7FED4A-0284-4A3A-AB92-86C22F06D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"/>
          <a:stretch/>
        </p:blipFill>
        <p:spPr>
          <a:xfrm>
            <a:off x="1780769" y="1309183"/>
            <a:ext cx="7246395" cy="2293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686D99-0048-4CB2-9C49-205A96F3C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517" y="3385632"/>
            <a:ext cx="7344647" cy="22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AC823C3-5206-4D0F-915F-F64F38612B5C}"/>
              </a:ext>
            </a:extLst>
          </p:cNvPr>
          <p:cNvSpPr txBox="1">
            <a:spLocks/>
          </p:cNvSpPr>
          <p:nvPr/>
        </p:nvSpPr>
        <p:spPr>
          <a:xfrm>
            <a:off x="2257086" y="348715"/>
            <a:ext cx="5943117" cy="93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5BA5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3D4A76"/>
                </a:solidFill>
              </a:rPr>
              <a:t>What People Say About QHN</a:t>
            </a:r>
            <a:endParaRPr lang="en-US" sz="2000" dirty="0">
              <a:solidFill>
                <a:srgbClr val="3D4A76"/>
              </a:solidFill>
            </a:endParaRPr>
          </a:p>
        </p:txBody>
      </p:sp>
      <p:pic>
        <p:nvPicPr>
          <p:cNvPr id="8" name="Picture 7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CA011EBF-E2B8-4538-AFDE-CD01F2B55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57" y="1191381"/>
            <a:ext cx="6665773" cy="515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8645" y="152400"/>
            <a:ext cx="10515600" cy="1325563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QHN Basic Data Types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C823C3-5206-4D0F-915F-F64F38612B5C}"/>
              </a:ext>
            </a:extLst>
          </p:cNvPr>
          <p:cNvSpPr txBox="1">
            <a:spLocks/>
          </p:cNvSpPr>
          <p:nvPr/>
        </p:nvSpPr>
        <p:spPr>
          <a:xfrm>
            <a:off x="2547359" y="1047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5BA5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3D4A76"/>
                </a:solidFill>
              </a:rPr>
              <a:t>The QHN Network Today</a:t>
            </a:r>
            <a:endParaRPr lang="en-US" sz="2000" dirty="0">
              <a:solidFill>
                <a:srgbClr val="3D4A7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D0176-33F0-43D6-92BA-B9B5D9CB0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54" y="1215726"/>
            <a:ext cx="9390782" cy="442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8873231" cy="50292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63606" y="304800"/>
            <a:ext cx="7543800" cy="5787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 bol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E5BA53"/>
                </a:solidFill>
              </a:rPr>
              <a:t>QHN Participants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D17E0-4785-413E-9EDF-08D7BCA61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014" y="4449287"/>
            <a:ext cx="5003898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A0FE04-0C67-445B-8EF8-5EECB08F541A}"/>
              </a:ext>
            </a:extLst>
          </p:cNvPr>
          <p:cNvSpPr/>
          <p:nvPr/>
        </p:nvSpPr>
        <p:spPr>
          <a:xfrm>
            <a:off x="4359166" y="800422"/>
            <a:ext cx="5983013" cy="3937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02A9D8-2234-45F8-A85B-6596FFDDBD49}"/>
              </a:ext>
            </a:extLst>
          </p:cNvPr>
          <p:cNvSpPr/>
          <p:nvPr/>
        </p:nvSpPr>
        <p:spPr>
          <a:xfrm>
            <a:off x="4619297" y="4832131"/>
            <a:ext cx="5722882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3C8840-748C-4DDF-9EC3-4AF175A84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7524"/>
            <a:ext cx="10515600" cy="905451"/>
          </a:xfrm>
        </p:spPr>
        <p:txBody>
          <a:bodyPr>
            <a:normAutofit/>
          </a:bodyPr>
          <a:lstStyle/>
          <a:p>
            <a:r>
              <a:rPr lang="en-US" sz="4000" b="1" dirty="0"/>
              <a:t>QHN Solutions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539890-9EFC-46F4-87DE-79071D7A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89" y="1000442"/>
            <a:ext cx="10515600" cy="4857115"/>
          </a:xfrm>
        </p:spPr>
        <p:txBody>
          <a:bodyPr>
            <a:noAutofit/>
          </a:bodyPr>
          <a:lstStyle/>
          <a:p>
            <a:r>
              <a:rPr lang="en-US" sz="3600" dirty="0"/>
              <a:t>Data sharing and aggregation</a:t>
            </a:r>
          </a:p>
          <a:p>
            <a:pPr lvl="1"/>
            <a:r>
              <a:rPr lang="en-US" sz="3200" dirty="0"/>
              <a:t>HIE, BHIE, SHIE</a:t>
            </a:r>
          </a:p>
          <a:p>
            <a:r>
              <a:rPr lang="en-US" sz="3600" dirty="0"/>
              <a:t>Help care providers to integrate data</a:t>
            </a:r>
          </a:p>
          <a:p>
            <a:r>
              <a:rPr lang="en-US" sz="3600" dirty="0"/>
              <a:t>Make it easy for provider to get data </a:t>
            </a:r>
          </a:p>
          <a:p>
            <a:r>
              <a:rPr lang="en-US" sz="3600" dirty="0"/>
              <a:t>Use data to drive value </a:t>
            </a:r>
          </a:p>
          <a:p>
            <a:pPr lvl="1"/>
            <a:r>
              <a:rPr lang="en-US" sz="3200" dirty="0"/>
              <a:t>eCQM, HTP, HEDIS, quality reporting</a:t>
            </a:r>
            <a:endParaRPr lang="en-US" sz="3600" dirty="0"/>
          </a:p>
          <a:p>
            <a:r>
              <a:rPr lang="en-US" sz="3600" dirty="0"/>
              <a:t>Collaborate on the data via CRN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772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A0FE04-0C67-445B-8EF8-5EECB08F541A}"/>
              </a:ext>
            </a:extLst>
          </p:cNvPr>
          <p:cNvSpPr/>
          <p:nvPr/>
        </p:nvSpPr>
        <p:spPr>
          <a:xfrm>
            <a:off x="4321066" y="1371922"/>
            <a:ext cx="5983013" cy="3937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02A9D8-2234-45F8-A85B-6596FFDDBD49}"/>
              </a:ext>
            </a:extLst>
          </p:cNvPr>
          <p:cNvSpPr/>
          <p:nvPr/>
        </p:nvSpPr>
        <p:spPr>
          <a:xfrm>
            <a:off x="3341035" y="4848166"/>
            <a:ext cx="5722882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3C8840-748C-4DDF-9EC3-4AF175A84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7524"/>
            <a:ext cx="10515600" cy="905451"/>
          </a:xfrm>
        </p:spPr>
        <p:txBody>
          <a:bodyPr>
            <a:normAutofit/>
          </a:bodyPr>
          <a:lstStyle/>
          <a:p>
            <a:r>
              <a:rPr lang="en-US" sz="4000" b="1" dirty="0"/>
              <a:t>QHN Solutions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539890-9EFC-46F4-87DE-79071D7A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007" y="192242"/>
            <a:ext cx="6429191" cy="4857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Data sharing and Aggregation</a:t>
            </a:r>
          </a:p>
          <a:p>
            <a:endParaRPr lang="en-US" sz="3200" dirty="0"/>
          </a:p>
        </p:txBody>
      </p:sp>
      <p:pic>
        <p:nvPicPr>
          <p:cNvPr id="9" name="image7.jpeg">
            <a:extLst>
              <a:ext uri="{FF2B5EF4-FFF2-40B4-BE49-F238E27FC236}">
                <a16:creationId xmlns:a16="http://schemas.microsoft.com/office/drawing/2014/main" id="{64BA6DBA-0018-4455-9B4E-D1EF5A776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911718"/>
            <a:ext cx="9970857" cy="410066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6E6174F-269E-44FE-8692-6676AB964F96}"/>
              </a:ext>
            </a:extLst>
          </p:cNvPr>
          <p:cNvSpPr/>
          <p:nvPr/>
        </p:nvSpPr>
        <p:spPr>
          <a:xfrm>
            <a:off x="3172692" y="5009515"/>
            <a:ext cx="1005986" cy="1002866"/>
          </a:xfrm>
          <a:prstGeom prst="ellipse">
            <a:avLst/>
          </a:prstGeom>
          <a:solidFill>
            <a:srgbClr val="3D4A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E8822E-76DD-4BF6-A6FA-89130CC85D14}"/>
              </a:ext>
            </a:extLst>
          </p:cNvPr>
          <p:cNvSpPr/>
          <p:nvPr/>
        </p:nvSpPr>
        <p:spPr>
          <a:xfrm>
            <a:off x="466953" y="5009515"/>
            <a:ext cx="1005986" cy="1002866"/>
          </a:xfrm>
          <a:prstGeom prst="ellipse">
            <a:avLst/>
          </a:prstGeom>
          <a:solidFill>
            <a:srgbClr val="3D4A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D2F8C0-27E3-4337-A580-2B2D8A1BD14C}"/>
              </a:ext>
            </a:extLst>
          </p:cNvPr>
          <p:cNvCxnSpPr>
            <a:cxnSpLocks/>
          </p:cNvCxnSpPr>
          <p:nvPr/>
        </p:nvCxnSpPr>
        <p:spPr>
          <a:xfrm>
            <a:off x="3118099" y="4681191"/>
            <a:ext cx="374881" cy="528984"/>
          </a:xfrm>
          <a:prstGeom prst="straightConnector1">
            <a:avLst/>
          </a:prstGeom>
          <a:ln w="38100">
            <a:solidFill>
              <a:srgbClr val="0E9447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07D4D3-5125-4440-8B9C-87694D44DAE5}"/>
              </a:ext>
            </a:extLst>
          </p:cNvPr>
          <p:cNvCxnSpPr>
            <a:cxnSpLocks/>
          </p:cNvCxnSpPr>
          <p:nvPr/>
        </p:nvCxnSpPr>
        <p:spPr>
          <a:xfrm flipH="1">
            <a:off x="1162050" y="4681191"/>
            <a:ext cx="301482" cy="462309"/>
          </a:xfrm>
          <a:prstGeom prst="straightConnector1">
            <a:avLst/>
          </a:prstGeom>
          <a:ln w="38100">
            <a:solidFill>
              <a:srgbClr val="0E9447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48AC61B-4494-4C87-9D40-27D486CE1B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55" y="5398778"/>
            <a:ext cx="376875" cy="4348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8526A26-8856-49EE-AD04-7DA5DB855DB1}"/>
              </a:ext>
            </a:extLst>
          </p:cNvPr>
          <p:cNvSpPr txBox="1"/>
          <p:nvPr/>
        </p:nvSpPr>
        <p:spPr>
          <a:xfrm>
            <a:off x="3239469" y="5163657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BEHAVIORAL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BEA160-62B7-40B0-9B86-5CF9F28A6807}"/>
              </a:ext>
            </a:extLst>
          </p:cNvPr>
          <p:cNvSpPr txBox="1"/>
          <p:nvPr/>
        </p:nvSpPr>
        <p:spPr>
          <a:xfrm>
            <a:off x="667619" y="5144607"/>
            <a:ext cx="604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SOCIAL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8F0716F-BF8E-42D4-89D1-0323BE56A9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6" y="5358025"/>
            <a:ext cx="399798" cy="3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624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Widescreen</PresentationFormat>
  <Paragraphs>109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Source Sans Pro</vt:lpstr>
      <vt:lpstr>Wingdings</vt:lpstr>
      <vt:lpstr>1_Office Theme</vt:lpstr>
      <vt:lpstr>PowerPoint Presentation</vt:lpstr>
      <vt:lpstr>PowerPoint Presentation</vt:lpstr>
      <vt:lpstr>About QHN</vt:lpstr>
      <vt:lpstr>QHN Basic Data Types</vt:lpstr>
      <vt:lpstr>PowerPoint Presentation</vt:lpstr>
      <vt:lpstr>QHN Basic Data Types</vt:lpstr>
      <vt:lpstr>PowerPoint Presentation</vt:lpstr>
      <vt:lpstr>QHN Solutions</vt:lpstr>
      <vt:lpstr>QHN Solutions</vt:lpstr>
      <vt:lpstr>QHN Solutions</vt:lpstr>
      <vt:lpstr>QHN Solutions</vt:lpstr>
      <vt:lpstr>QHN Solutions</vt:lpstr>
      <vt:lpstr>QHN Solutions</vt:lpstr>
      <vt:lpstr>QHN Solutions</vt:lpstr>
      <vt:lpstr>CCMCN Joint Venture – The need</vt:lpstr>
      <vt:lpstr>About CCMCN</vt:lpstr>
      <vt:lpstr>CCMCN’s Currently Supported Networks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2022-04-05T15:58:47Z</dcterms:created>
  <dcterms:modified xsi:type="dcterms:W3CDTF">2022-05-03T14:42:30Z</dcterms:modified>
</cp:coreProperties>
</file>