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5" r:id="rId6"/>
    <p:sldId id="260" r:id="rId7"/>
    <p:sldId id="261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9B3CC7-83E0-4AAC-94A4-38F3A1B2D7C8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85B4305-DFF1-4CD3-A4E1-6600E1358BC3}">
      <dgm:prSet/>
      <dgm:spPr/>
      <dgm:t>
        <a:bodyPr/>
        <a:lstStyle/>
        <a:p>
          <a:r>
            <a:rPr lang="en-US"/>
            <a:t>Medical provider</a:t>
          </a:r>
        </a:p>
      </dgm:t>
    </dgm:pt>
    <dgm:pt modelId="{5B2F2FAF-B0B6-4917-A282-25ACF224C922}" type="parTrans" cxnId="{51F90B93-5116-4006-81B0-E0CAA29FD898}">
      <dgm:prSet/>
      <dgm:spPr/>
      <dgm:t>
        <a:bodyPr/>
        <a:lstStyle/>
        <a:p>
          <a:endParaRPr lang="en-US"/>
        </a:p>
      </dgm:t>
    </dgm:pt>
    <dgm:pt modelId="{3E02CC5C-B438-48CE-9293-CF514F1F93F9}" type="sibTrans" cxnId="{51F90B93-5116-4006-81B0-E0CAA29FD898}">
      <dgm:prSet/>
      <dgm:spPr/>
      <dgm:t>
        <a:bodyPr/>
        <a:lstStyle/>
        <a:p>
          <a:endParaRPr lang="en-US"/>
        </a:p>
      </dgm:t>
    </dgm:pt>
    <dgm:pt modelId="{8F816B4D-C82B-4A9B-B340-3E793921BE84}">
      <dgm:prSet/>
      <dgm:spPr/>
      <dgm:t>
        <a:bodyPr/>
        <a:lstStyle/>
        <a:p>
          <a:r>
            <a:rPr lang="en-US"/>
            <a:t>Behavioral health provider</a:t>
          </a:r>
        </a:p>
      </dgm:t>
    </dgm:pt>
    <dgm:pt modelId="{72F61CE3-B703-4205-BBD3-D338DBEE0EA9}" type="parTrans" cxnId="{51621937-BA9A-493B-BA8C-8B37FF394851}">
      <dgm:prSet/>
      <dgm:spPr/>
      <dgm:t>
        <a:bodyPr/>
        <a:lstStyle/>
        <a:p>
          <a:endParaRPr lang="en-US"/>
        </a:p>
      </dgm:t>
    </dgm:pt>
    <dgm:pt modelId="{1BB9A804-0532-48CA-86B3-3557D10A3A6E}" type="sibTrans" cxnId="{51621937-BA9A-493B-BA8C-8B37FF394851}">
      <dgm:prSet/>
      <dgm:spPr/>
      <dgm:t>
        <a:bodyPr/>
        <a:lstStyle/>
        <a:p>
          <a:endParaRPr lang="en-US"/>
        </a:p>
      </dgm:t>
    </dgm:pt>
    <dgm:pt modelId="{2444F1CC-27B6-4697-A7A5-5166994CC3B5}">
      <dgm:prSet/>
      <dgm:spPr/>
      <dgm:t>
        <a:bodyPr/>
        <a:lstStyle/>
        <a:p>
          <a:r>
            <a:rPr lang="en-US"/>
            <a:t>Dental provider</a:t>
          </a:r>
        </a:p>
      </dgm:t>
    </dgm:pt>
    <dgm:pt modelId="{CEBB4D08-BAA9-4C0E-949E-02F888543401}" type="parTrans" cxnId="{8DE6323C-A2CD-4CD4-A89B-7A7735B02FCE}">
      <dgm:prSet/>
      <dgm:spPr/>
      <dgm:t>
        <a:bodyPr/>
        <a:lstStyle/>
        <a:p>
          <a:endParaRPr lang="en-US"/>
        </a:p>
      </dgm:t>
    </dgm:pt>
    <dgm:pt modelId="{66146E61-5B79-4F84-8819-AA6E02F4785B}" type="sibTrans" cxnId="{8DE6323C-A2CD-4CD4-A89B-7A7735B02FCE}">
      <dgm:prSet/>
      <dgm:spPr/>
      <dgm:t>
        <a:bodyPr/>
        <a:lstStyle/>
        <a:p>
          <a:endParaRPr lang="en-US"/>
        </a:p>
      </dgm:t>
    </dgm:pt>
    <dgm:pt modelId="{9CD19275-AE13-4C23-B73E-8D116F8EB07B}">
      <dgm:prSet/>
      <dgm:spPr/>
      <dgm:t>
        <a:bodyPr/>
        <a:lstStyle/>
        <a:p>
          <a:r>
            <a:rPr lang="en-US"/>
            <a:t>Pharmacy</a:t>
          </a:r>
        </a:p>
      </dgm:t>
    </dgm:pt>
    <dgm:pt modelId="{98FCDE38-BC38-475C-8A9D-7FD95FBA1AD1}" type="parTrans" cxnId="{8F91559C-4366-46F0-80C4-FF99999767A1}">
      <dgm:prSet/>
      <dgm:spPr/>
      <dgm:t>
        <a:bodyPr/>
        <a:lstStyle/>
        <a:p>
          <a:endParaRPr lang="en-US"/>
        </a:p>
      </dgm:t>
    </dgm:pt>
    <dgm:pt modelId="{DC9FA1D8-6DCA-467F-B728-4CC21087CFA7}" type="sibTrans" cxnId="{8F91559C-4366-46F0-80C4-FF99999767A1}">
      <dgm:prSet/>
      <dgm:spPr/>
      <dgm:t>
        <a:bodyPr/>
        <a:lstStyle/>
        <a:p>
          <a:endParaRPr lang="en-US"/>
        </a:p>
      </dgm:t>
    </dgm:pt>
    <dgm:pt modelId="{DAFF4F4C-AF78-488E-9134-E02FFD6FC9A5}" type="pres">
      <dgm:prSet presAssocID="{499B3CC7-83E0-4AAC-94A4-38F3A1B2D7C8}" presName="matrix" presStyleCnt="0">
        <dgm:presLayoutVars>
          <dgm:chMax val="1"/>
          <dgm:dir/>
          <dgm:resizeHandles val="exact"/>
        </dgm:presLayoutVars>
      </dgm:prSet>
      <dgm:spPr/>
    </dgm:pt>
    <dgm:pt modelId="{E47C31B0-E290-4FAA-B8AF-D3667CBC4E48}" type="pres">
      <dgm:prSet presAssocID="{499B3CC7-83E0-4AAC-94A4-38F3A1B2D7C8}" presName="diamond" presStyleLbl="bgShp" presStyleIdx="0" presStyleCnt="1"/>
      <dgm:spPr/>
    </dgm:pt>
    <dgm:pt modelId="{AEEB32D2-57EE-4582-B035-4B972B934A9B}" type="pres">
      <dgm:prSet presAssocID="{499B3CC7-83E0-4AAC-94A4-38F3A1B2D7C8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998B2C3-4EE6-4BBA-9B6F-2B29A47A3A72}" type="pres">
      <dgm:prSet presAssocID="{499B3CC7-83E0-4AAC-94A4-38F3A1B2D7C8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A7AEA43-0A81-4EC7-96B8-DA800B9B8B8D}" type="pres">
      <dgm:prSet presAssocID="{499B3CC7-83E0-4AAC-94A4-38F3A1B2D7C8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B99394F-6070-449A-B4EB-3B2F152203BB}" type="pres">
      <dgm:prSet presAssocID="{499B3CC7-83E0-4AAC-94A4-38F3A1B2D7C8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1621937-BA9A-493B-BA8C-8B37FF394851}" srcId="{499B3CC7-83E0-4AAC-94A4-38F3A1B2D7C8}" destId="{8F816B4D-C82B-4A9B-B340-3E793921BE84}" srcOrd="1" destOrd="0" parTransId="{72F61CE3-B703-4205-BBD3-D338DBEE0EA9}" sibTransId="{1BB9A804-0532-48CA-86B3-3557D10A3A6E}"/>
    <dgm:cxn modelId="{8DE6323C-A2CD-4CD4-A89B-7A7735B02FCE}" srcId="{499B3CC7-83E0-4AAC-94A4-38F3A1B2D7C8}" destId="{2444F1CC-27B6-4697-A7A5-5166994CC3B5}" srcOrd="2" destOrd="0" parTransId="{CEBB4D08-BAA9-4C0E-949E-02F888543401}" sibTransId="{66146E61-5B79-4F84-8819-AA6E02F4785B}"/>
    <dgm:cxn modelId="{C729443D-481D-43C8-8CF9-B8B89EA8795F}" type="presOf" srcId="{499B3CC7-83E0-4AAC-94A4-38F3A1B2D7C8}" destId="{DAFF4F4C-AF78-488E-9134-E02FFD6FC9A5}" srcOrd="0" destOrd="0" presId="urn:microsoft.com/office/officeart/2005/8/layout/matrix3"/>
    <dgm:cxn modelId="{EA956375-E9ED-4047-AE4A-4342C62497EA}" type="presOf" srcId="{2444F1CC-27B6-4697-A7A5-5166994CC3B5}" destId="{2A7AEA43-0A81-4EC7-96B8-DA800B9B8B8D}" srcOrd="0" destOrd="0" presId="urn:microsoft.com/office/officeart/2005/8/layout/matrix3"/>
    <dgm:cxn modelId="{14AE6777-5E9D-44C6-B81E-3D9F82CA8B7E}" type="presOf" srcId="{9CD19275-AE13-4C23-B73E-8D116F8EB07B}" destId="{9B99394F-6070-449A-B4EB-3B2F152203BB}" srcOrd="0" destOrd="0" presId="urn:microsoft.com/office/officeart/2005/8/layout/matrix3"/>
    <dgm:cxn modelId="{A080097C-40AA-43B6-94C2-3B26F9C20FF5}" type="presOf" srcId="{485B4305-DFF1-4CD3-A4E1-6600E1358BC3}" destId="{AEEB32D2-57EE-4582-B035-4B972B934A9B}" srcOrd="0" destOrd="0" presId="urn:microsoft.com/office/officeart/2005/8/layout/matrix3"/>
    <dgm:cxn modelId="{54945B92-03E3-4A52-9B8B-F727EF29AA36}" type="presOf" srcId="{8F816B4D-C82B-4A9B-B340-3E793921BE84}" destId="{2998B2C3-4EE6-4BBA-9B6F-2B29A47A3A72}" srcOrd="0" destOrd="0" presId="urn:microsoft.com/office/officeart/2005/8/layout/matrix3"/>
    <dgm:cxn modelId="{51F90B93-5116-4006-81B0-E0CAA29FD898}" srcId="{499B3CC7-83E0-4AAC-94A4-38F3A1B2D7C8}" destId="{485B4305-DFF1-4CD3-A4E1-6600E1358BC3}" srcOrd="0" destOrd="0" parTransId="{5B2F2FAF-B0B6-4917-A282-25ACF224C922}" sibTransId="{3E02CC5C-B438-48CE-9293-CF514F1F93F9}"/>
    <dgm:cxn modelId="{8F91559C-4366-46F0-80C4-FF99999767A1}" srcId="{499B3CC7-83E0-4AAC-94A4-38F3A1B2D7C8}" destId="{9CD19275-AE13-4C23-B73E-8D116F8EB07B}" srcOrd="3" destOrd="0" parTransId="{98FCDE38-BC38-475C-8A9D-7FD95FBA1AD1}" sibTransId="{DC9FA1D8-6DCA-467F-B728-4CC21087CFA7}"/>
    <dgm:cxn modelId="{F584D97C-0BDE-4E25-A65C-E2134B4E4AA7}" type="presParOf" srcId="{DAFF4F4C-AF78-488E-9134-E02FFD6FC9A5}" destId="{E47C31B0-E290-4FAA-B8AF-D3667CBC4E48}" srcOrd="0" destOrd="0" presId="urn:microsoft.com/office/officeart/2005/8/layout/matrix3"/>
    <dgm:cxn modelId="{35375262-3237-46A2-8ABB-1BF013EC88AD}" type="presParOf" srcId="{DAFF4F4C-AF78-488E-9134-E02FFD6FC9A5}" destId="{AEEB32D2-57EE-4582-B035-4B972B934A9B}" srcOrd="1" destOrd="0" presId="urn:microsoft.com/office/officeart/2005/8/layout/matrix3"/>
    <dgm:cxn modelId="{4C1D49CF-9194-4FDF-8383-B20440A838AD}" type="presParOf" srcId="{DAFF4F4C-AF78-488E-9134-E02FFD6FC9A5}" destId="{2998B2C3-4EE6-4BBA-9B6F-2B29A47A3A72}" srcOrd="2" destOrd="0" presId="urn:microsoft.com/office/officeart/2005/8/layout/matrix3"/>
    <dgm:cxn modelId="{62F82E0B-6177-4871-9299-7D05BCD0A14A}" type="presParOf" srcId="{DAFF4F4C-AF78-488E-9134-E02FFD6FC9A5}" destId="{2A7AEA43-0A81-4EC7-96B8-DA800B9B8B8D}" srcOrd="3" destOrd="0" presId="urn:microsoft.com/office/officeart/2005/8/layout/matrix3"/>
    <dgm:cxn modelId="{8BA3C44B-75BD-4B7A-91EB-99AD85EDA3D4}" type="presParOf" srcId="{DAFF4F4C-AF78-488E-9134-E02FFD6FC9A5}" destId="{9B99394F-6070-449A-B4EB-3B2F152203B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C31B0-E290-4FAA-B8AF-D3667CBC4E48}">
      <dsp:nvSpPr>
        <dsp:cNvPr id="0" name=""/>
        <dsp:cNvSpPr/>
      </dsp:nvSpPr>
      <dsp:spPr>
        <a:xfrm>
          <a:off x="379476" y="0"/>
          <a:ext cx="5504687" cy="5504687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EB32D2-57EE-4582-B035-4B972B934A9B}">
      <dsp:nvSpPr>
        <dsp:cNvPr id="0" name=""/>
        <dsp:cNvSpPr/>
      </dsp:nvSpPr>
      <dsp:spPr>
        <a:xfrm>
          <a:off x="902421" y="522945"/>
          <a:ext cx="2146828" cy="21468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Medical provider</a:t>
          </a:r>
        </a:p>
      </dsp:txBody>
      <dsp:txXfrm>
        <a:off x="1007221" y="627745"/>
        <a:ext cx="1937228" cy="1937228"/>
      </dsp:txXfrm>
    </dsp:sp>
    <dsp:sp modelId="{2998B2C3-4EE6-4BBA-9B6F-2B29A47A3A72}">
      <dsp:nvSpPr>
        <dsp:cNvPr id="0" name=""/>
        <dsp:cNvSpPr/>
      </dsp:nvSpPr>
      <dsp:spPr>
        <a:xfrm>
          <a:off x="3214390" y="522945"/>
          <a:ext cx="2146828" cy="21468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Behavioral health provider</a:t>
          </a:r>
        </a:p>
      </dsp:txBody>
      <dsp:txXfrm>
        <a:off x="3319190" y="627745"/>
        <a:ext cx="1937228" cy="1937228"/>
      </dsp:txXfrm>
    </dsp:sp>
    <dsp:sp modelId="{2A7AEA43-0A81-4EC7-96B8-DA800B9B8B8D}">
      <dsp:nvSpPr>
        <dsp:cNvPr id="0" name=""/>
        <dsp:cNvSpPr/>
      </dsp:nvSpPr>
      <dsp:spPr>
        <a:xfrm>
          <a:off x="902421" y="2834914"/>
          <a:ext cx="2146828" cy="21468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Dental provider</a:t>
          </a:r>
        </a:p>
      </dsp:txBody>
      <dsp:txXfrm>
        <a:off x="1007221" y="2939714"/>
        <a:ext cx="1937228" cy="1937228"/>
      </dsp:txXfrm>
    </dsp:sp>
    <dsp:sp modelId="{9B99394F-6070-449A-B4EB-3B2F152203BB}">
      <dsp:nvSpPr>
        <dsp:cNvPr id="0" name=""/>
        <dsp:cNvSpPr/>
      </dsp:nvSpPr>
      <dsp:spPr>
        <a:xfrm>
          <a:off x="3214390" y="2834914"/>
          <a:ext cx="2146828" cy="21468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Pharmacy</a:t>
          </a:r>
        </a:p>
      </dsp:txBody>
      <dsp:txXfrm>
        <a:off x="3319190" y="2939714"/>
        <a:ext cx="1937228" cy="1937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18277-5A35-167F-A10F-DA40D7C6BC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A288E2-2751-DFDD-2109-25BDFADF3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F87D1-1D23-7E01-8A6E-41C225347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071D-4BCD-4A19-8005-40C226221ABA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5AEA4-CDE6-8969-E273-30D594D77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5E416-BD91-5A15-123C-5117466C8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DA4B-8BB6-4B46-A4C5-70D02FA81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4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30E5F-9DA6-7125-6B62-E614E5271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B7C98-5880-67C5-6CD7-206FF0147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CB6BE-5426-4F1F-6672-421708E59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071D-4BCD-4A19-8005-40C226221ABA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E4F06-0C48-FD0E-93DC-907DD139F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8AD8B-1C05-B5BC-7F42-9EA09D01C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DA4B-8BB6-4B46-A4C5-70D02FA81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2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F26BCD-B4D5-0F5D-BD6C-FD01252AD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D87D74-E8DA-03FB-EACB-657650163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8A95C-89CE-62AB-9C0B-CCDFF71B7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071D-4BCD-4A19-8005-40C226221ABA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2B743-2900-6BCA-6829-EA766B6EF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06504-3B61-895A-D875-479F15C18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DA4B-8BB6-4B46-A4C5-70D02FA81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2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AF36E-5086-4218-4F6E-24254E12D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3E9BB-8AF0-17F6-2A30-174EA9A97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EE107-1020-EF83-4B55-63993043A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071D-4BCD-4A19-8005-40C226221ABA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AE4A4-08F2-12FF-87B5-9CD9B93A5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CEC37-B3CA-9E95-E04F-C6C5FE99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DA4B-8BB6-4B46-A4C5-70D02FA81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5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FFF09-913A-574C-5E5E-3D2EEDA91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D4E46-E9A3-36BD-35EF-B4EC1D8C9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886B6-82CF-C1E6-9BF3-108FC108A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071D-4BCD-4A19-8005-40C226221ABA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75175-7310-D829-F694-D7A2D8151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6C5E1-99CE-12A6-7DBA-C3A3A5211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DA4B-8BB6-4B46-A4C5-70D02FA81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9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27B27-2563-22CF-A5EC-1A1ABA374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0503C-C10B-486D-1C98-D3119048B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A28716-5AD8-A679-A18F-FEF22325C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7639B-DE84-093E-DA75-AA1DEF20E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071D-4BCD-4A19-8005-40C226221ABA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38CBE-4999-5014-F785-E8E2E30BD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C7040-0C25-7271-3EBC-498EDF770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DA4B-8BB6-4B46-A4C5-70D02FA81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3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0DCE-428C-43B6-89A6-71BDA344F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7BE26-36A8-0121-637B-3A17EBF56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27513-7741-1C73-F606-FD0357D3B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A81A76-E24F-DCC0-F669-A430B3C685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392D46-1B10-F79C-7573-46349F0964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E333C1-DD1F-6E0A-F903-60341B64B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071D-4BCD-4A19-8005-40C226221ABA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77B968-6459-C201-FA79-8F3EF4C31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A50F5E-1142-C9D4-F668-C533A7B54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DA4B-8BB6-4B46-A4C5-70D02FA81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1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4B232-49AE-CB83-7D40-F96BF45C6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B88E8-A5E4-7AD2-49B4-9DF11C428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071D-4BCD-4A19-8005-40C226221ABA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816B3A-69BC-8C07-9B8B-9DBFBDF5B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A681A8-4BE0-8F22-9A31-3EF858E35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DA4B-8BB6-4B46-A4C5-70D02FA81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7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F65285-9225-21A0-DFDC-95CE02976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071D-4BCD-4A19-8005-40C226221ABA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61B7CA-1DD2-0E4F-62F7-566A66296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2534EB-AECB-68B9-A9DD-AB8F72C5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DA4B-8BB6-4B46-A4C5-70D02FA81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6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734D4-4D71-3780-E735-1B1D02489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47325-B16B-4E67-0C03-81FB4BC43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9EBE53-0CF6-0BF9-1A44-D27D96782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2FD399-83CA-8BB2-F48D-6C5B78AB7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071D-4BCD-4A19-8005-40C226221ABA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A0B58-1AA2-7214-7C96-D5D453A17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59451-921A-A3E8-7F21-47DC55574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DA4B-8BB6-4B46-A4C5-70D02FA81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0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EDF7D-2DE0-5B0F-17C5-AC43AEEFE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C97440-1CF8-2B10-EE45-16E725311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86D99-65DF-A2C2-2F95-66668EC89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7E2D3-A57C-0968-1660-23D458658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071D-4BCD-4A19-8005-40C226221ABA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E3376-28BA-A424-9B97-FC5DDDA22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283EE-E0E0-EA67-7C9A-2DDA817F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DA4B-8BB6-4B46-A4C5-70D02FA81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8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7A968-9423-8E6F-97AC-61707FA6C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E07D0-3CED-208B-EB71-05946E788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83350-86F0-1B26-1E0A-AD62916FCD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4071D-4BCD-4A19-8005-40C226221ABA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6AE80-AE2A-E904-14BB-73D16E2F0B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30A19-FAFD-B099-3362-6F9EA4E05A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5DA4B-8BB6-4B46-A4C5-70D02FA81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0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8">
            <a:extLst>
              <a:ext uri="{FF2B5EF4-FFF2-40B4-BE49-F238E27FC236}">
                <a16:creationId xmlns:a16="http://schemas.microsoft.com/office/drawing/2014/main" id="{D4D28E87-62D2-4602-B72F-5F74AA23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1915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46A8B8-620A-3F97-6924-17712D3F2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91090"/>
            <a:ext cx="10515599" cy="93268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Integration of MAT into Primary care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AB37AB-8D43-418E-4CD4-F5539CFC0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1335726"/>
            <a:ext cx="10515599" cy="42062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Medication Assisted Treatment (MAT)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A8FFAD-0328-5D4F-69D5-BF01664FA4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104666"/>
            <a:ext cx="10515599" cy="223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813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6990B5-CA3B-8E3B-A995-EE443969C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Key Factors of our MAT program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57CA1-3722-A4CE-1510-51AF6E6DD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000" kern="1200" dirty="0">
                <a:latin typeface="+mj-lt"/>
                <a:ea typeface="+mj-ea"/>
                <a:cs typeface="+mj-cs"/>
              </a:rPr>
              <a:t>Warm hand off integrated services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>
                <a:latin typeface="+mj-lt"/>
                <a:ea typeface="+mj-ea"/>
                <a:cs typeface="+mj-cs"/>
              </a:rPr>
              <a:t>Narcan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kern="1200" dirty="0">
                <a:latin typeface="+mj-lt"/>
                <a:ea typeface="+mj-ea"/>
                <a:cs typeface="+mj-cs"/>
              </a:rPr>
              <a:t>Harm reduction supplies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kern="1200" dirty="0">
                <a:latin typeface="+mj-lt"/>
                <a:ea typeface="+mj-ea"/>
                <a:cs typeface="+mj-cs"/>
              </a:rPr>
              <a:t>MAT open hours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kern="1200" dirty="0">
                <a:latin typeface="+mj-lt"/>
                <a:ea typeface="+mj-ea"/>
                <a:cs typeface="+mj-cs"/>
              </a:rPr>
              <a:t>Case Management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kern="1200" dirty="0">
                <a:latin typeface="+mj-lt"/>
                <a:ea typeface="+mj-ea"/>
                <a:cs typeface="+mj-cs"/>
              </a:rPr>
              <a:t>Low barrier to care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kern="1200" dirty="0">
                <a:latin typeface="+mj-lt"/>
                <a:ea typeface="+mj-ea"/>
                <a:cs typeface="+mj-cs"/>
              </a:rPr>
              <a:t>Local Emergency Room referral</a:t>
            </a:r>
          </a:p>
        </p:txBody>
      </p:sp>
    </p:spTree>
    <p:extLst>
      <p:ext uri="{BB962C8B-B14F-4D97-AF65-F5344CB8AC3E}">
        <p14:creationId xmlns:p14="http://schemas.microsoft.com/office/powerpoint/2010/main" val="239098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C025D80-6711-3569-D864-EE8DFC962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Substance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Use Disorder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treatment in primary care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CC85C03-3406-0731-A2FC-AA65B5CD8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2484884"/>
          </a:xfrm>
        </p:spPr>
        <p:txBody>
          <a:bodyPr anchor="ctr">
            <a:normAutofit/>
          </a:bodyPr>
          <a:lstStyle/>
          <a:p>
            <a:r>
              <a:rPr lang="en-US" sz="1700" dirty="0"/>
              <a:t>River Valley is a Federally Qualified Health Care Center</a:t>
            </a:r>
          </a:p>
          <a:p>
            <a:r>
              <a:rPr lang="en-US" sz="1700" dirty="0"/>
              <a:t>Established in 2012</a:t>
            </a:r>
          </a:p>
          <a:p>
            <a:r>
              <a:rPr lang="en-US" sz="1700" dirty="0"/>
              <a:t>Began our Substance Use Program with serving patients with Opioid Use Disorder (OUD) with Medication Assisted Treatment (MAT) </a:t>
            </a:r>
          </a:p>
          <a:p>
            <a:r>
              <a:rPr lang="en-US" sz="1700" dirty="0"/>
              <a:t>Began MAT therapy in 2018 with one waivered provider and one behavioral health professional served 8 patients</a:t>
            </a:r>
          </a:p>
          <a:p>
            <a:r>
              <a:rPr lang="en-US" sz="1700" dirty="0"/>
              <a:t>Fast forward to today serving more than 150 patients with Substance Use Disorder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AC2D28-D573-3729-1386-87C0745B1C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297" y="3958353"/>
            <a:ext cx="6894236" cy="146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933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DEF85-8636-94AC-F77D-15DBA3C54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All the pieces of the puzzle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4246B2-C800-D6FB-1797-A591634C5C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357032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3998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CFD164-4701-1034-6625-35A816956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Screening Brief Intervention and Referral to Treatment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      (</a:t>
            </a:r>
            <a:r>
              <a:rPr lang="en-US" i="1" dirty="0">
                <a:solidFill>
                  <a:srgbClr val="FFFFFF"/>
                </a:solidFill>
              </a:rPr>
              <a:t>SBIRT)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7F2B6-F35A-276B-DE4D-81CA433A7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Yearly screening on all patients within the primary care service</a:t>
            </a:r>
          </a:p>
          <a:p>
            <a:r>
              <a:rPr lang="en-US" dirty="0"/>
              <a:t>Warm hand off to a behavioral health provider</a:t>
            </a:r>
          </a:p>
          <a:p>
            <a:r>
              <a:rPr lang="en-US" dirty="0"/>
              <a:t>13 of our 14 providers can prescribe medication to treat OUD</a:t>
            </a:r>
          </a:p>
          <a:p>
            <a:r>
              <a:rPr lang="en-US" dirty="0"/>
              <a:t>All our medical providers can treat Alcohol Use Disorder (AUD)</a:t>
            </a:r>
          </a:p>
          <a:p>
            <a:r>
              <a:rPr lang="en-US" dirty="0"/>
              <a:t>Contingency Management Program (CMP) for those patients with Stimulant Use Disorder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732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69FD5-8FA3-85D7-09EC-809229370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Behavioral Health Team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85B07-4FE4-BEBA-ACEA-E5CF226E7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6 dual licensed behavioral health providers</a:t>
            </a:r>
          </a:p>
          <a:p>
            <a:r>
              <a:rPr lang="en-US" dirty="0"/>
              <a:t>Supervision program unlicensed clinicians</a:t>
            </a:r>
          </a:p>
          <a:p>
            <a:r>
              <a:rPr lang="en-US" dirty="0"/>
              <a:t>Case management </a:t>
            </a:r>
          </a:p>
          <a:p>
            <a:r>
              <a:rPr lang="en-US" dirty="0"/>
              <a:t>Care coordination with community-based peer recovery coach services </a:t>
            </a:r>
          </a:p>
        </p:txBody>
      </p:sp>
    </p:spTree>
    <p:extLst>
      <p:ext uri="{BB962C8B-B14F-4D97-AF65-F5344CB8AC3E}">
        <p14:creationId xmlns:p14="http://schemas.microsoft.com/office/powerpoint/2010/main" val="1506905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D426D2-663F-D5BF-52B6-E544CA6C3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Opioid Use Disorder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FFFD1-0979-B7BE-7C46-BA8573B15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4474717"/>
          </a:xfrm>
        </p:spPr>
        <p:txBody>
          <a:bodyPr>
            <a:normAutofit/>
          </a:bodyPr>
          <a:lstStyle/>
          <a:p>
            <a:r>
              <a:rPr lang="en-US" dirty="0"/>
              <a:t>Medication Assisted Treatment (MAT) </a:t>
            </a:r>
          </a:p>
          <a:p>
            <a:r>
              <a:rPr lang="en-US" dirty="0"/>
              <a:t>FDA approved medication to treat OUD</a:t>
            </a:r>
          </a:p>
          <a:p>
            <a:pPr lvl="1"/>
            <a:r>
              <a:rPr lang="en-US" dirty="0"/>
              <a:t>Buprenorphine (Suboxone) </a:t>
            </a:r>
          </a:p>
          <a:p>
            <a:pPr lvl="1"/>
            <a:r>
              <a:rPr lang="en-US" dirty="0"/>
              <a:t>Naltrexone (Vivitrol) 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Data 2000 X waiver to prescribe buprenorphine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13 waivered providers within River Valley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003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A4C906-5025-ADBF-5EE3-C8DE79909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Alcohol Use Disorder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20180-D9D6-CC62-C94D-A8A0A73D9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US" dirty="0"/>
              <a:t>Medication Assisted Treatment</a:t>
            </a:r>
          </a:p>
          <a:p>
            <a:endParaRPr lang="en-US" dirty="0"/>
          </a:p>
          <a:p>
            <a:r>
              <a:rPr lang="en-US" dirty="0"/>
              <a:t>Several medications to treat AUD</a:t>
            </a:r>
          </a:p>
          <a:p>
            <a:endParaRPr lang="en-US" dirty="0"/>
          </a:p>
          <a:p>
            <a:r>
              <a:rPr lang="en-US" dirty="0"/>
              <a:t>Do not need an X waiver to prescribe medication</a:t>
            </a:r>
          </a:p>
        </p:txBody>
      </p:sp>
    </p:spTree>
    <p:extLst>
      <p:ext uri="{BB962C8B-B14F-4D97-AF65-F5344CB8AC3E}">
        <p14:creationId xmlns:p14="http://schemas.microsoft.com/office/powerpoint/2010/main" val="378625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BF643F-D90B-9958-11D1-0F912F65B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Stimulant Use Disorder</a:t>
            </a:r>
          </a:p>
        </p:txBody>
      </p:sp>
      <p:sp>
        <p:nvSpPr>
          <p:cNvPr id="26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D9550-062A-12F5-FAAA-A392DE264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No FDA approved medication to treat Stimulant Use Disorder</a:t>
            </a:r>
          </a:p>
          <a:p>
            <a:endParaRPr lang="en-US" dirty="0"/>
          </a:p>
          <a:p>
            <a:r>
              <a:rPr lang="en-US" dirty="0"/>
              <a:t>Contingency Management Program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Reward for good behavior</a:t>
            </a:r>
          </a:p>
        </p:txBody>
      </p:sp>
    </p:spTree>
    <p:extLst>
      <p:ext uri="{BB962C8B-B14F-4D97-AF65-F5344CB8AC3E}">
        <p14:creationId xmlns:p14="http://schemas.microsoft.com/office/powerpoint/2010/main" val="2999608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AECEFC-C3D0-064D-8BD3-B198EAD6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MAT Encounter</a:t>
            </a: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B9AFBF4-C492-0EBA-3619-8FE0D938A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Urine Drug Screen (UDS)</a:t>
            </a:r>
          </a:p>
          <a:p>
            <a:endParaRPr lang="en-US" dirty="0"/>
          </a:p>
          <a:p>
            <a:r>
              <a:rPr lang="en-US" dirty="0"/>
              <a:t>Anti diversion protocols</a:t>
            </a:r>
          </a:p>
          <a:p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Pill count and lock box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r>
              <a:rPr lang="en-US" dirty="0"/>
              <a:t>Behavioral health provider</a:t>
            </a:r>
          </a:p>
          <a:p>
            <a:endParaRPr lang="en-US" dirty="0"/>
          </a:p>
          <a:p>
            <a:r>
              <a:rPr lang="en-US" dirty="0"/>
              <a:t>Case manager</a:t>
            </a:r>
          </a:p>
          <a:p>
            <a:pPr marL="457200" lvl="1" indent="0">
              <a:buNone/>
            </a:pPr>
            <a:endParaRPr lang="en-US" sz="3600" dirty="0"/>
          </a:p>
          <a:p>
            <a:pPr marL="457200" lvl="1" indent="0">
              <a:buNone/>
            </a:pPr>
            <a:r>
              <a:rPr lang="en-US" sz="5800" dirty="0">
                <a:solidFill>
                  <a:schemeClr val="accent1"/>
                </a:solidFill>
                <a:latin typeface="+mj-lt"/>
              </a:rPr>
              <a:t>NARCAN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93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314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Integration of MAT into Primary care</vt:lpstr>
      <vt:lpstr>Substance  Use Disorder treatment in primary care </vt:lpstr>
      <vt:lpstr>All the pieces of the puzzle </vt:lpstr>
      <vt:lpstr>Screening Brief Intervention and Referral to Treatment       (SBIRT)</vt:lpstr>
      <vt:lpstr>Behavioral Health Team</vt:lpstr>
      <vt:lpstr>Opioid Use Disorder</vt:lpstr>
      <vt:lpstr>Alcohol Use Disorder</vt:lpstr>
      <vt:lpstr>Stimulant Use Disorder</vt:lpstr>
      <vt:lpstr>MAT Encounter</vt:lpstr>
      <vt:lpstr>Key Factors of our MAT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of MAT into Primary care</dc:title>
  <dc:creator>Rachel Stranathan</dc:creator>
  <cp:lastModifiedBy>Charity Meinhart</cp:lastModifiedBy>
  <cp:revision>2</cp:revision>
  <dcterms:created xsi:type="dcterms:W3CDTF">2022-09-28T19:35:18Z</dcterms:created>
  <dcterms:modified xsi:type="dcterms:W3CDTF">2022-10-07T21:54:33Z</dcterms:modified>
</cp:coreProperties>
</file>