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86" r:id="rId3"/>
    <p:sldMasterId id="2147483702" r:id="rId4"/>
    <p:sldMasterId id="2147483704" r:id="rId5"/>
    <p:sldMasterId id="2147483717" r:id="rId6"/>
    <p:sldMasterId id="2147483736" r:id="rId7"/>
    <p:sldMasterId id="2147483751" r:id="rId8"/>
    <p:sldMasterId id="2147483775" r:id="rId9"/>
  </p:sldMasterIdLst>
  <p:notesMasterIdLst>
    <p:notesMasterId r:id="rId37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Gill Sans" panose="020B0604020202020204" charset="0"/>
      <p:regular r:id="rId42"/>
      <p:bold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jNiEWB4UaMQjZWxj/erb6tkNaS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690808-7575-49ED-BF15-B93B279E0C89}">
  <a:tblStyle styleId="{9D690808-7575-49ED-BF15-B93B279E0C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753" autoAdjust="0"/>
  </p:normalViewPr>
  <p:slideViewPr>
    <p:cSldViewPr snapToGrid="0">
      <p:cViewPr varScale="1">
        <p:scale>
          <a:sx n="92" d="100"/>
          <a:sy n="92" d="100"/>
        </p:scale>
        <p:origin x="1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2.fntdata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6.fntdata"/><Relationship Id="rId48" Type="http://customschemas.google.com/relationships/presentationmetadata" Target="metadata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1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0" name="Google Shape;6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1" name="Google Shape;66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4b16937219_0_4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14b16937219_0_42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g14b16937219_0_42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1639b4654f7_4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</a:pPr>
            <a:endParaRPr/>
          </a:p>
        </p:txBody>
      </p:sp>
      <p:sp>
        <p:nvSpPr>
          <p:cNvPr id="758" name="Google Shape;758;g1639b4654f7_4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4b16937219_0_4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14b16937219_0_42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g14b16937219_0_42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4b1693721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14b16937219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g14b16937219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14b16937219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14b16937219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g14b16937219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1639b4654f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5125" y="185738"/>
            <a:ext cx="6127750" cy="3446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1639b4654f7_2_0:notes"/>
          <p:cNvSpPr txBox="1">
            <a:spLocks noGrp="1"/>
          </p:cNvSpPr>
          <p:nvPr>
            <p:ph type="body" idx="1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5" name="Google Shape;795;g1639b4654f7_2_0:notes"/>
          <p:cNvSpPr txBox="1">
            <a:spLocks noGrp="1"/>
          </p:cNvSpPr>
          <p:nvPr>
            <p:ph type="sldNum" idx="12"/>
          </p:nvPr>
        </p:nvSpPr>
        <p:spPr>
          <a:xfrm>
            <a:off x="3520937" y="8499614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14b16937219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5125" y="185738"/>
            <a:ext cx="6127750" cy="3446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14b16937219_0_269:notes"/>
          <p:cNvSpPr txBox="1">
            <a:spLocks noGrp="1"/>
          </p:cNvSpPr>
          <p:nvPr>
            <p:ph type="body" idx="1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4" name="Google Shape;804;g14b16937219_0_269:notes"/>
          <p:cNvSpPr txBox="1">
            <a:spLocks noGrp="1"/>
          </p:cNvSpPr>
          <p:nvPr>
            <p:ph type="sldNum" idx="12"/>
          </p:nvPr>
        </p:nvSpPr>
        <p:spPr>
          <a:xfrm>
            <a:off x="3520937" y="8499614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14b16937219_0_1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5263" y="185599"/>
            <a:ext cx="6127500" cy="3446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14b16937219_0_1346:notes"/>
          <p:cNvSpPr txBox="1">
            <a:spLocks noGrp="1"/>
          </p:cNvSpPr>
          <p:nvPr>
            <p:ph type="body" idx="1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g14b16937219_0_1346:notes"/>
          <p:cNvSpPr txBox="1">
            <a:spLocks noGrp="1"/>
          </p:cNvSpPr>
          <p:nvPr>
            <p:ph type="sldNum" idx="12"/>
          </p:nvPr>
        </p:nvSpPr>
        <p:spPr>
          <a:xfrm>
            <a:off x="3520937" y="8499614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14b16937219_0_3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5125" y="185738"/>
            <a:ext cx="6127750" cy="3446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14b16937219_0_3993:notes"/>
          <p:cNvSpPr txBox="1">
            <a:spLocks noGrp="1"/>
          </p:cNvSpPr>
          <p:nvPr>
            <p:ph type="body" idx="1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g14b16937219_0_3993:notes"/>
          <p:cNvSpPr txBox="1">
            <a:spLocks noGrp="1"/>
          </p:cNvSpPr>
          <p:nvPr>
            <p:ph type="sldNum" idx="12"/>
          </p:nvPr>
        </p:nvSpPr>
        <p:spPr>
          <a:xfrm>
            <a:off x="3520937" y="8499614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1639b4654f7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5125" y="185738"/>
            <a:ext cx="6127750" cy="3446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1639b4654f7_1_3:notes"/>
          <p:cNvSpPr txBox="1">
            <a:spLocks noGrp="1"/>
          </p:cNvSpPr>
          <p:nvPr>
            <p:ph type="body" idx="1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g1639b4654f7_1_3:notes"/>
          <p:cNvSpPr txBox="1">
            <a:spLocks noGrp="1"/>
          </p:cNvSpPr>
          <p:nvPr>
            <p:ph type="sldNum" idx="12"/>
          </p:nvPr>
        </p:nvSpPr>
        <p:spPr>
          <a:xfrm>
            <a:off x="3520937" y="8499614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14b16937219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14b16937219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g14b16937219_0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14b16937219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14b16937219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g14b16937219_0_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14b16937219_0_3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5125" y="185738"/>
            <a:ext cx="6127750" cy="3446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14b16937219_0_3389:notes"/>
          <p:cNvSpPr txBox="1">
            <a:spLocks noGrp="1"/>
          </p:cNvSpPr>
          <p:nvPr>
            <p:ph type="body" idx="1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g14b16937219_0_3389:notes"/>
          <p:cNvSpPr txBox="1">
            <a:spLocks noGrp="1"/>
          </p:cNvSpPr>
          <p:nvPr>
            <p:ph type="sldNum" idx="12"/>
          </p:nvPr>
        </p:nvSpPr>
        <p:spPr>
          <a:xfrm>
            <a:off x="3520937" y="8499614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14b16937219_0_3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95313" y="279400"/>
            <a:ext cx="8054976" cy="4532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7" name="Google Shape;867;g14b16937219_0_3503:notes"/>
          <p:cNvSpPr txBox="1">
            <a:spLocks noGrp="1"/>
          </p:cNvSpPr>
          <p:nvPr>
            <p:ph type="body" idx="1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9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8" name="Google Shape;868;g14b16937219_0_3503:notes"/>
          <p:cNvSpPr txBox="1">
            <a:spLocks noGrp="1"/>
          </p:cNvSpPr>
          <p:nvPr>
            <p:ph type="sldNum" idx="12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14b16937219_0_4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5125" y="185738"/>
            <a:ext cx="6127750" cy="3446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14b16937219_0_4386:notes"/>
          <p:cNvSpPr txBox="1">
            <a:spLocks noGrp="1"/>
          </p:cNvSpPr>
          <p:nvPr>
            <p:ph type="body" idx="1"/>
          </p:nvPr>
        </p:nvSpPr>
        <p:spPr>
          <a:xfrm>
            <a:off x="365263" y="3803373"/>
            <a:ext cx="6127500" cy="4532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g14b16937219_0_4386:notes"/>
          <p:cNvSpPr txBox="1">
            <a:spLocks noGrp="1"/>
          </p:cNvSpPr>
          <p:nvPr>
            <p:ph type="sldNum" idx="12"/>
          </p:nvPr>
        </p:nvSpPr>
        <p:spPr>
          <a:xfrm>
            <a:off x="3520937" y="8499614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14b16937219_0_23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g14b16937219_0_2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951" y="1143000"/>
            <a:ext cx="54540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1639b4654f7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1" name="Google Shape;921;g1639b4654f7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14b16937219_2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04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8" name="Google Shape;928;g14b16937219_2_73:notes"/>
          <p:cNvSpPr txBox="1">
            <a:spLocks noGrp="1"/>
          </p:cNvSpPr>
          <p:nvPr>
            <p:ph type="body" idx="1"/>
          </p:nvPr>
        </p:nvSpPr>
        <p:spPr>
          <a:xfrm>
            <a:off x="381000" y="3962400"/>
            <a:ext cx="6096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rebuchet MS"/>
              <a:buNone/>
            </a:pPr>
            <a:endParaRPr/>
          </a:p>
        </p:txBody>
      </p:sp>
      <p:sp>
        <p:nvSpPr>
          <p:cNvPr id="929" name="Google Shape;929;g14b16937219_2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65125" y="185738"/>
            <a:ext cx="6127750" cy="3446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5" name="Google Shape;96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14b16937219_0_4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14b16937219_0_4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g14b16937219_0_42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5f92ec53d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g15f92ec53d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46275" rIns="92550" bIns="46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15f92ec53d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72" y="1143000"/>
            <a:ext cx="6941100" cy="308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15f92ec53dd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g15f92ec53dd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14b16937219_0_2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14b16937219_0_29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 dirty="0"/>
          </a:p>
        </p:txBody>
      </p:sp>
      <p:sp>
        <p:nvSpPr>
          <p:cNvPr id="703" name="Google Shape;703;g14b16937219_0_29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4b16937219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91" y="304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14b16937219_6_0:notes"/>
          <p:cNvSpPr txBox="1">
            <a:spLocks noGrp="1"/>
          </p:cNvSpPr>
          <p:nvPr>
            <p:ph type="body" idx="1"/>
          </p:nvPr>
        </p:nvSpPr>
        <p:spPr>
          <a:xfrm>
            <a:off x="381000" y="3962400"/>
            <a:ext cx="6096000" cy="449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g14b16937219_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14b16937219_0_3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9" name="Google Shape;729;g14b16937219_0_30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0" name="Google Shape;730;g14b16937219_0_30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1577798354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96900" y="279400"/>
            <a:ext cx="8058150" cy="45323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8" name="Google Shape;738;g15777983549_0_108:notes"/>
          <p:cNvSpPr txBox="1">
            <a:spLocks noGrp="1"/>
          </p:cNvSpPr>
          <p:nvPr>
            <p:ph type="body" idx="1"/>
          </p:nvPr>
        </p:nvSpPr>
        <p:spPr>
          <a:xfrm>
            <a:off x="410817" y="4904133"/>
            <a:ext cx="6042900" cy="29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46275" rIns="92550" bIns="4627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dirty="0"/>
          </a:p>
        </p:txBody>
      </p:sp>
      <p:sp>
        <p:nvSpPr>
          <p:cNvPr id="739" name="Google Shape;739;g15777983549_0_108:notes"/>
          <p:cNvSpPr txBox="1">
            <a:spLocks noGrp="1"/>
          </p:cNvSpPr>
          <p:nvPr>
            <p:ph type="sldNum" idx="12"/>
          </p:nvPr>
        </p:nvSpPr>
        <p:spPr>
          <a:xfrm>
            <a:off x="3482009" y="805318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50" tIns="46275" rIns="92550" bIns="462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>
            <a:spLocks noGrp="1"/>
          </p:cNvSpPr>
          <p:nvPr>
            <p:ph type="ctrTitle"/>
          </p:nvPr>
        </p:nvSpPr>
        <p:spPr>
          <a:xfrm>
            <a:off x="1040524" y="1001496"/>
            <a:ext cx="10110952" cy="99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subTitle" idx="1"/>
          </p:nvPr>
        </p:nvSpPr>
        <p:spPr>
          <a:xfrm>
            <a:off x="1524000" y="2214672"/>
            <a:ext cx="9144000" cy="73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950"/>
              <a:buFont typeface="Arial"/>
              <a:buNone/>
              <a:defRPr sz="495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dt" idx="10"/>
          </p:nvPr>
        </p:nvSpPr>
        <p:spPr>
          <a:xfrm>
            <a:off x="4724400" y="49175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sldNum" idx="12"/>
          </p:nvPr>
        </p:nvSpPr>
        <p:spPr>
          <a:xfrm>
            <a:off x="9174126" y="63707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body" idx="2"/>
          </p:nvPr>
        </p:nvSpPr>
        <p:spPr>
          <a:xfrm>
            <a:off x="1913861" y="3176366"/>
            <a:ext cx="836427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buchet-White Content Slide">
  <p:cSld name="Trebuchet-White Content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8"/>
          <p:cNvSpPr txBox="1">
            <a:spLocks noGrp="1"/>
          </p:cNvSpPr>
          <p:nvPr>
            <p:ph type="title"/>
          </p:nvPr>
        </p:nvSpPr>
        <p:spPr>
          <a:xfrm>
            <a:off x="837906" y="642940"/>
            <a:ext cx="105159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2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8"/>
          <p:cNvSpPr txBox="1">
            <a:spLocks noGrp="1"/>
          </p:cNvSpPr>
          <p:nvPr>
            <p:ph type="body" idx="1"/>
          </p:nvPr>
        </p:nvSpPr>
        <p:spPr>
          <a:xfrm>
            <a:off x="837906" y="1714501"/>
            <a:ext cx="10515900" cy="4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26775" rIns="53575" bIns="2677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C667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3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3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3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3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" name="Google Shape;56;p88"/>
          <p:cNvSpPr txBox="1">
            <a:spLocks noGrp="1"/>
          </p:cNvSpPr>
          <p:nvPr>
            <p:ph type="sldNum" idx="12"/>
          </p:nvPr>
        </p:nvSpPr>
        <p:spPr>
          <a:xfrm>
            <a:off x="9846361" y="6425136"/>
            <a:ext cx="2011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26775" rIns="53575" bIns="26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Text">
  <p:cSld name="Mission Tex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5777983549_0_136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0" name="Google Shape;470;g15777983549_0_136"/>
          <p:cNvSpPr/>
          <p:nvPr/>
        </p:nvSpPr>
        <p:spPr>
          <a:xfrm>
            <a:off x="838199" y="1873473"/>
            <a:ext cx="104337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health care equity, access and outcomes for the people we serve while saving Coloradans money on health care and driving value for Colorado.</a:t>
            </a:r>
            <a:endParaRPr/>
          </a:p>
        </p:txBody>
      </p:sp>
      <p:sp>
        <p:nvSpPr>
          <p:cNvPr id="471" name="Google Shape;471;g15777983549_0_136"/>
          <p:cNvSpPr/>
          <p:nvPr/>
        </p:nvSpPr>
        <p:spPr>
          <a:xfrm>
            <a:off x="878391" y="417891"/>
            <a:ext cx="1043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Photo">
  <p:cSld name="Mission Photo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15777983549_0_140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4" name="Google Shape;474;g15777983549_0_140"/>
          <p:cNvSpPr txBox="1"/>
          <p:nvPr/>
        </p:nvSpPr>
        <p:spPr>
          <a:xfrm>
            <a:off x="13628419" y="8737353"/>
            <a:ext cx="21720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1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801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75" name="Google Shape;475;g15777983549_0_140"/>
          <p:cNvPicPr preferRelativeResize="0"/>
          <p:nvPr/>
        </p:nvPicPr>
        <p:blipFill rotWithShape="1">
          <a:blip r:embed="rId2">
            <a:alphaModFix/>
          </a:blip>
          <a:srcRect l="1681" t="12786" b="4827"/>
          <a:stretch/>
        </p:blipFill>
        <p:spPr>
          <a:xfrm>
            <a:off x="0" y="-1"/>
            <a:ext cx="12191998" cy="6260121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g15777983549_0_140"/>
          <p:cNvSpPr/>
          <p:nvPr/>
        </p:nvSpPr>
        <p:spPr>
          <a:xfrm>
            <a:off x="0" y="3445746"/>
            <a:ext cx="12216300" cy="2558700"/>
          </a:xfrm>
          <a:prstGeom prst="rect">
            <a:avLst/>
          </a:prstGeom>
          <a:solidFill>
            <a:srgbClr val="001970">
              <a:alpha val="80000"/>
            </a:srgbClr>
          </a:solidFill>
          <a:ln>
            <a:noFill/>
          </a:ln>
        </p:spPr>
        <p:txBody>
          <a:bodyPr spcFirstLastPara="1" wrap="square" lIns="130025" tIns="65000" rIns="130025" bIns="182875" anchor="ctr" anchorCtr="0">
            <a:noAutofit/>
          </a:bodyPr>
          <a:lstStyle/>
          <a:p>
            <a:pPr marL="1619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Trebuchet MS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Mission: </a:t>
            </a:r>
            <a:endParaRPr sz="5400" b="0" i="0" u="none" strike="noStrike" cap="none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619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health care equity, access and outcomes for the people we serve while saving Coloradans money on health care and driving value for Colorado.</a:t>
            </a:r>
            <a:endParaRPr sz="3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We Do">
  <p:cSld name="What We Do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5777983549_0_145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9" name="Google Shape;479;g15777983549_0_145"/>
          <p:cNvSpPr/>
          <p:nvPr/>
        </p:nvSpPr>
        <p:spPr>
          <a:xfrm>
            <a:off x="838199" y="1873473"/>
            <a:ext cx="10433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Department of Health Care Policy &amp; Financing administers Health First Colorado (Colorado’s Medicaid program), Child Health Plan </a:t>
            </a:r>
            <a:r>
              <a:rPr lang="en-US" sz="36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Plus 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(CHP+) and other health care programs for Coloradans who qualify. </a:t>
            </a:r>
            <a:endParaRPr sz="36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0" name="Google Shape;480;g15777983549_0_145"/>
          <p:cNvSpPr/>
          <p:nvPr/>
        </p:nvSpPr>
        <p:spPr>
          <a:xfrm>
            <a:off x="838200" y="382212"/>
            <a:ext cx="1043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232C68"/>
                </a:solidFill>
                <a:latin typeface="Trebuchet MS"/>
                <a:ea typeface="Trebuchet MS"/>
                <a:cs typeface="Trebuchet MS"/>
                <a:sym typeface="Trebuchet MS"/>
              </a:rPr>
              <a:t>What We Do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15777983549_0_149"/>
          <p:cNvSpPr txBox="1">
            <a:spLocks noGrp="1"/>
          </p:cNvSpPr>
          <p:nvPr>
            <p:ph type="title"/>
          </p:nvPr>
        </p:nvSpPr>
        <p:spPr>
          <a:xfrm>
            <a:off x="807546" y="1806137"/>
            <a:ext cx="4803300" cy="29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Trebuchet MS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g15777983549_0_149"/>
          <p:cNvSpPr txBox="1">
            <a:spLocks noGrp="1"/>
          </p:cNvSpPr>
          <p:nvPr>
            <p:ph type="body" idx="1"/>
          </p:nvPr>
        </p:nvSpPr>
        <p:spPr>
          <a:xfrm>
            <a:off x="6476562" y="1806136"/>
            <a:ext cx="4855800" cy="29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⮚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4" name="Google Shape;484;g15777983549_0_149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5" name="Google Shape;485;g15777983549_0_149"/>
          <p:cNvCxnSpPr/>
          <p:nvPr/>
        </p:nvCxnSpPr>
        <p:spPr>
          <a:xfrm>
            <a:off x="6096000" y="1327150"/>
            <a:ext cx="0" cy="4203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5777983549_0_154"/>
          <p:cNvSpPr txBox="1">
            <a:spLocks noGrp="1"/>
          </p:cNvSpPr>
          <p:nvPr>
            <p:ph type="title"/>
          </p:nvPr>
        </p:nvSpPr>
        <p:spPr>
          <a:xfrm>
            <a:off x="183931" y="2193925"/>
            <a:ext cx="11824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g15777983549_0_154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 1">
  <p:cSld name="Questions Slide 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15777983549_0_157"/>
          <p:cNvSpPr txBox="1">
            <a:spLocks noGrp="1"/>
          </p:cNvSpPr>
          <p:nvPr>
            <p:ph type="title"/>
          </p:nvPr>
        </p:nvSpPr>
        <p:spPr>
          <a:xfrm>
            <a:off x="6122788" y="2625328"/>
            <a:ext cx="5381400" cy="23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86"/>
              <a:buFont typeface="Trebuchet MS"/>
              <a:buNone/>
              <a:defRPr sz="8086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g15777983549_0_157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2" name="Google Shape;492;g15777983549_0_157" descr="Question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52499" y="-298450"/>
            <a:ext cx="7429500" cy="74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t Slide">
  <p:cSld name="Chat Slide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15777983549_0_161"/>
          <p:cNvSpPr txBox="1">
            <a:spLocks noGrp="1"/>
          </p:cNvSpPr>
          <p:nvPr>
            <p:ph type="title"/>
          </p:nvPr>
        </p:nvSpPr>
        <p:spPr>
          <a:xfrm>
            <a:off x="6122788" y="2253854"/>
            <a:ext cx="5759400" cy="23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86"/>
              <a:buFont typeface="Trebuchet MS"/>
              <a:buNone/>
              <a:defRPr sz="8086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g15777983549_0_161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6" name="Google Shape;496;g15777983549_0_161" descr="Cha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6026" y="107156"/>
            <a:ext cx="6589909" cy="659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 Slide">
  <p:cSld name="Contact Info Slide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15777983549_0_165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9" name="Google Shape;499;g15777983549_0_165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g15777983549_0_165"/>
          <p:cNvSpPr txBox="1">
            <a:spLocks noGrp="1"/>
          </p:cNvSpPr>
          <p:nvPr>
            <p:ph type="body" idx="1"/>
          </p:nvPr>
        </p:nvSpPr>
        <p:spPr>
          <a:xfrm>
            <a:off x="2220148" y="2162013"/>
            <a:ext cx="7751700" cy="3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5777983549_0_169"/>
          <p:cNvSpPr txBox="1">
            <a:spLocks noGrp="1"/>
          </p:cNvSpPr>
          <p:nvPr>
            <p:ph type="title"/>
          </p:nvPr>
        </p:nvSpPr>
        <p:spPr>
          <a:xfrm>
            <a:off x="595312" y="2180006"/>
            <a:ext cx="11001300" cy="1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0"/>
              <a:buFont typeface="Trebuchet MS"/>
              <a:buNone/>
              <a:defRPr sz="67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g15777983549_0_169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bg>
      <p:bgPr>
        <a:solidFill>
          <a:schemeClr val="l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777983549_0_172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115725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9709" algn="l" rtl="0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>
                <a:schemeClr val="accent5"/>
              </a:buClr>
              <a:buSzPts val="3797"/>
              <a:buFont typeface="Arial"/>
              <a:buChar char="•"/>
              <a:defRPr sz="3797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5447" algn="l" rtl="0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>
                <a:schemeClr val="accent5"/>
              </a:buClr>
              <a:buSzPts val="2785"/>
              <a:buFont typeface="Courier New"/>
              <a:buChar char="o"/>
              <a:defRPr sz="3094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7187" algn="l" rtl="0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>
                <a:schemeClr val="accent5"/>
              </a:buClr>
              <a:buSzPts val="2025"/>
              <a:buFont typeface="Noto Sans Symbols"/>
              <a:buChar char="⮚"/>
              <a:defRPr sz="2531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❖"/>
              <a:defRPr sz="22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06" name="Google Shape;506;g15777983549_0_172"/>
          <p:cNvSpPr txBox="1">
            <a:spLocks noGrp="1"/>
          </p:cNvSpPr>
          <p:nvPr>
            <p:ph type="sldNum" idx="12"/>
          </p:nvPr>
        </p:nvSpPr>
        <p:spPr>
          <a:xfrm>
            <a:off x="9870563" y="6434399"/>
            <a:ext cx="201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7" name="Google Shape;507;g15777983549_0_172"/>
          <p:cNvSpPr txBox="1">
            <a:spLocks noGrp="1"/>
          </p:cNvSpPr>
          <p:nvPr>
            <p:ph type="title"/>
          </p:nvPr>
        </p:nvSpPr>
        <p:spPr>
          <a:xfrm>
            <a:off x="309739" y="439119"/>
            <a:ext cx="11572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rebuchet MS"/>
              <a:buNone/>
              <a:defRPr sz="6187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>
  <p:cSld name="Content Slide 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9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11572522" cy="43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1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Noto Sans Symbols"/>
              <a:buChar char="❖"/>
              <a:defRPr sz="2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89"/>
          <p:cNvSpPr txBox="1">
            <a:spLocks noGrp="1"/>
          </p:cNvSpPr>
          <p:nvPr>
            <p:ph type="sldNum" idx="12"/>
          </p:nvPr>
        </p:nvSpPr>
        <p:spPr>
          <a:xfrm>
            <a:off x="9846354" y="6425136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1pPr>
            <a:lvl2pPr marL="0" marR="0" lvl="1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2pPr>
            <a:lvl3pPr marL="0" marR="0" lvl="2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3pPr>
            <a:lvl4pPr marL="0" marR="0" lvl="3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4pPr>
            <a:lvl5pPr marL="0" marR="0" lvl="4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5pPr>
            <a:lvl6pPr marL="0" marR="0" lvl="5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6pPr>
            <a:lvl7pPr marL="0" marR="0" lvl="6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7pPr>
            <a:lvl8pPr marL="0" marR="0" lvl="7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8pPr>
            <a:lvl9pPr marL="0" marR="0" lvl="8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89"/>
          <p:cNvSpPr txBox="1">
            <a:spLocks noGrp="1"/>
          </p:cNvSpPr>
          <p:nvPr>
            <p:ph type="title"/>
          </p:nvPr>
        </p:nvSpPr>
        <p:spPr>
          <a:xfrm>
            <a:off x="309739" y="439118"/>
            <a:ext cx="11572522" cy="81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187">
                <a:solidFill>
                  <a:srgbClr val="007C9A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2">
  <p:cSld name="1_Content Slide 2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5777983549_0_176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11572500" cy="4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34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3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❖"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0" name="Google Shape;510;g15777983549_0_176"/>
          <p:cNvSpPr txBox="1">
            <a:spLocks noGrp="1"/>
          </p:cNvSpPr>
          <p:nvPr>
            <p:ph type="sldNum" idx="12"/>
          </p:nvPr>
        </p:nvSpPr>
        <p:spPr>
          <a:xfrm>
            <a:off x="9846361" y="6425136"/>
            <a:ext cx="201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1" name="Google Shape;511;g15777983549_0_176"/>
          <p:cNvSpPr txBox="1">
            <a:spLocks noGrp="1"/>
          </p:cNvSpPr>
          <p:nvPr>
            <p:ph type="title"/>
          </p:nvPr>
        </p:nvSpPr>
        <p:spPr>
          <a:xfrm>
            <a:off x="309739" y="439119"/>
            <a:ext cx="115725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254"/>
              </a:buClr>
              <a:buSzPts val="800"/>
              <a:buFont typeface="Trebuchet MS"/>
              <a:buNone/>
              <a:defRPr sz="6267">
                <a:solidFill>
                  <a:srgbClr val="00125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15777983549_0_18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g15777983549_0_18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5" name="Google Shape;515;g15777983549_0_1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777983549_0_184"/>
          <p:cNvSpPr txBox="1">
            <a:spLocks noGrp="1"/>
          </p:cNvSpPr>
          <p:nvPr>
            <p:ph type="title"/>
          </p:nvPr>
        </p:nvSpPr>
        <p:spPr>
          <a:xfrm>
            <a:off x="595312" y="375047"/>
            <a:ext cx="10286700" cy="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42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8" name="Google Shape;518;g15777983549_0_184"/>
          <p:cNvSpPr txBox="1">
            <a:spLocks noGrp="1"/>
          </p:cNvSpPr>
          <p:nvPr>
            <p:ph type="body" idx="1"/>
          </p:nvPr>
        </p:nvSpPr>
        <p:spPr>
          <a:xfrm>
            <a:off x="610196" y="1339453"/>
            <a:ext cx="10286700" cy="46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 1">
  <p:cSld name="Content Slide 2 2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5777983549_0_187"/>
          <p:cNvSpPr txBox="1">
            <a:spLocks noGrp="1"/>
          </p:cNvSpPr>
          <p:nvPr>
            <p:ph type="body" idx="1"/>
          </p:nvPr>
        </p:nvSpPr>
        <p:spPr>
          <a:xfrm>
            <a:off x="309741" y="1714500"/>
            <a:ext cx="115725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noAutofit/>
          </a:bodyPr>
          <a:lstStyle>
            <a:lvl1pPr marL="457200" marR="0" lvl="0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3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1950" algn="l" rtl="0"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1" name="Google Shape;521;g15777983549_0_187"/>
          <p:cNvSpPr txBox="1">
            <a:spLocks noGrp="1"/>
          </p:cNvSpPr>
          <p:nvPr>
            <p:ph type="sldNum" idx="12"/>
          </p:nvPr>
        </p:nvSpPr>
        <p:spPr>
          <a:xfrm>
            <a:off x="9846356" y="6425136"/>
            <a:ext cx="2011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2" name="Google Shape;522;g15777983549_0_187"/>
          <p:cNvSpPr txBox="1">
            <a:spLocks noGrp="1"/>
          </p:cNvSpPr>
          <p:nvPr>
            <p:ph type="title"/>
          </p:nvPr>
        </p:nvSpPr>
        <p:spPr>
          <a:xfrm>
            <a:off x="309741" y="439118"/>
            <a:ext cx="11572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00">
                <a:solidFill>
                  <a:srgbClr val="00125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5777983549_0_191"/>
          <p:cNvSpPr txBox="1">
            <a:spLocks noGrp="1"/>
          </p:cNvSpPr>
          <p:nvPr>
            <p:ph type="title"/>
          </p:nvPr>
        </p:nvSpPr>
        <p:spPr>
          <a:xfrm>
            <a:off x="837903" y="365001"/>
            <a:ext cx="10516200" cy="13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g15777983549_0_1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noAutofit/>
          </a:bodyPr>
          <a:lstStyle>
            <a:lvl1pPr marL="457200" marR="0" lvl="0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6" name="Google Shape;526;g15777983549_0_191"/>
          <p:cNvSpPr txBox="1">
            <a:spLocks noGrp="1"/>
          </p:cNvSpPr>
          <p:nvPr>
            <p:ph type="dt" idx="10"/>
          </p:nvPr>
        </p:nvSpPr>
        <p:spPr>
          <a:xfrm>
            <a:off x="8611196" y="5593556"/>
            <a:ext cx="27429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g15777983549_0_19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200"/>
              <a:buNone/>
              <a:defRPr sz="15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8" name="Google Shape;528;g15777983549_0_191"/>
          <p:cNvSpPr txBox="1">
            <a:spLocks noGrp="1"/>
          </p:cNvSpPr>
          <p:nvPr>
            <p:ph type="sldNum" idx="12"/>
          </p:nvPr>
        </p:nvSpPr>
        <p:spPr>
          <a:xfrm>
            <a:off x="8611195" y="6356822"/>
            <a:ext cx="27429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buchet-White Content Slide">
  <p:cSld name="Trebuchet-White Content Slide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5777983549_0_197"/>
          <p:cNvSpPr txBox="1">
            <a:spLocks noGrp="1"/>
          </p:cNvSpPr>
          <p:nvPr>
            <p:ph type="title"/>
          </p:nvPr>
        </p:nvSpPr>
        <p:spPr>
          <a:xfrm>
            <a:off x="837903" y="642938"/>
            <a:ext cx="105162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g15777983549_0_197"/>
          <p:cNvSpPr txBox="1">
            <a:spLocks noGrp="1"/>
          </p:cNvSpPr>
          <p:nvPr>
            <p:ph type="body" idx="1"/>
          </p:nvPr>
        </p:nvSpPr>
        <p:spPr>
          <a:xfrm>
            <a:off x="837903" y="1714500"/>
            <a:ext cx="10516200" cy="4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noAutofit/>
          </a:bodyPr>
          <a:lstStyle>
            <a:lvl1pPr marL="457200" marR="0" lvl="0" indent="-4254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619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⮚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195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6550" algn="l" rtl="0">
              <a:spcBef>
                <a:spcPts val="700"/>
              </a:spcBef>
              <a:spcAft>
                <a:spcPts val="0"/>
              </a:spcAft>
              <a:buClr>
                <a:srgbClr val="5C6670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2" name="Google Shape;532;g15777983549_0_197"/>
          <p:cNvSpPr txBox="1">
            <a:spLocks noGrp="1"/>
          </p:cNvSpPr>
          <p:nvPr>
            <p:ph type="sldNum" idx="12"/>
          </p:nvPr>
        </p:nvSpPr>
        <p:spPr>
          <a:xfrm>
            <a:off x="8611195" y="6356822"/>
            <a:ext cx="27429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>
  <p:cSld name="Content Slide 2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15777983549_0_201"/>
          <p:cNvSpPr txBox="1">
            <a:spLocks noGrp="1"/>
          </p:cNvSpPr>
          <p:nvPr>
            <p:ph type="body" idx="1"/>
          </p:nvPr>
        </p:nvSpPr>
        <p:spPr>
          <a:xfrm>
            <a:off x="309741" y="1714500"/>
            <a:ext cx="115725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t" anchorCtr="0">
            <a:noAutofit/>
          </a:bodyPr>
          <a:lstStyle>
            <a:lvl1pPr marL="457200" marR="0" lvl="0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3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1950" algn="l" rtl="0"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sz="2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600"/>
              </a:spcBef>
              <a:spcAft>
                <a:spcPts val="0"/>
              </a:spcAft>
              <a:buSzPts val="1200"/>
              <a:buNone/>
              <a:defRPr sz="2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5" name="Google Shape;535;g15777983549_0_201"/>
          <p:cNvSpPr txBox="1">
            <a:spLocks noGrp="1"/>
          </p:cNvSpPr>
          <p:nvPr>
            <p:ph type="sldNum" idx="12"/>
          </p:nvPr>
        </p:nvSpPr>
        <p:spPr>
          <a:xfrm>
            <a:off x="9846356" y="6425136"/>
            <a:ext cx="20118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575" tIns="39275" rIns="78575" bIns="39275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6" name="Google Shape;536;g15777983549_0_201"/>
          <p:cNvSpPr txBox="1">
            <a:spLocks noGrp="1"/>
          </p:cNvSpPr>
          <p:nvPr>
            <p:ph type="title"/>
          </p:nvPr>
        </p:nvSpPr>
        <p:spPr>
          <a:xfrm>
            <a:off x="309741" y="439118"/>
            <a:ext cx="11572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700">
                <a:solidFill>
                  <a:srgbClr val="00125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hite Contact Info Slide">
  <p:cSld name="1_White Contact Info Slide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5777983549_0_206"/>
          <p:cNvSpPr txBox="1">
            <a:spLocks noGrp="1"/>
          </p:cNvSpPr>
          <p:nvPr>
            <p:ph type="title"/>
          </p:nvPr>
        </p:nvSpPr>
        <p:spPr>
          <a:xfrm>
            <a:off x="595312" y="443627"/>
            <a:ext cx="110013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g15777983549_0_206"/>
          <p:cNvSpPr txBox="1">
            <a:spLocks noGrp="1"/>
          </p:cNvSpPr>
          <p:nvPr>
            <p:ph type="sldNum" idx="12"/>
          </p:nvPr>
        </p:nvSpPr>
        <p:spPr>
          <a:xfrm>
            <a:off x="9846354" y="6425136"/>
            <a:ext cx="201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1" name="Google Shape;541;g15777983549_0_206"/>
          <p:cNvSpPr txBox="1">
            <a:spLocks noGrp="1"/>
          </p:cNvSpPr>
          <p:nvPr>
            <p:ph type="body" idx="1"/>
          </p:nvPr>
        </p:nvSpPr>
        <p:spPr>
          <a:xfrm>
            <a:off x="595313" y="1500188"/>
            <a:ext cx="11001300" cy="3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7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15777983549_0_2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g15777983549_0_2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5" name="Google Shape;545;g15777983549_0_2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g15777983549_0_2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g15777983549_0_2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0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5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0"/>
          <p:cNvSpPr txBox="1">
            <a:spLocks noGrp="1"/>
          </p:cNvSpPr>
          <p:nvPr>
            <p:ph type="body" idx="1"/>
          </p:nvPr>
        </p:nvSpPr>
        <p:spPr>
          <a:xfrm>
            <a:off x="838200" y="1852302"/>
            <a:ext cx="10515600" cy="420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52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10"/>
              <a:buFont typeface="Noto Sans Symbols"/>
              <a:buChar char="⮚"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Noto Sans Symbols"/>
              <a:buChar char="▪"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90"/>
          <p:cNvSpPr txBox="1">
            <a:spLocks noGrp="1"/>
          </p:cNvSpPr>
          <p:nvPr>
            <p:ph type="sldNum" idx="12"/>
          </p:nvPr>
        </p:nvSpPr>
        <p:spPr>
          <a:xfrm>
            <a:off x="9174126" y="63707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1pPr>
            <a:lvl2pPr marL="0" marR="0" lvl="1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2pPr>
            <a:lvl3pPr marL="0" marR="0" lvl="2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3pPr>
            <a:lvl4pPr marL="0" marR="0" lvl="3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4pPr>
            <a:lvl5pPr marL="0" marR="0" lvl="4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5pPr>
            <a:lvl6pPr marL="0" marR="0" lvl="5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6pPr>
            <a:lvl7pPr marL="0" marR="0" lvl="6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7pPr>
            <a:lvl8pPr marL="0" marR="0" lvl="7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8pPr>
            <a:lvl9pPr marL="0" marR="0" lvl="8" indent="0" algn="r">
              <a:spcBef>
                <a:spcPts val="0"/>
              </a:spcBef>
              <a:buClr>
                <a:schemeClr val="dk1"/>
              </a:buClr>
              <a:buSzPts val="1200"/>
              <a:buFont typeface="Trebuchet MS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2">
  <p:cSld name="1_Content Slide 2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639b4654f7_4_6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11572400" cy="4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34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3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❖"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6" name="Google Shape;556;g1639b4654f7_4_6"/>
          <p:cNvSpPr txBox="1">
            <a:spLocks noGrp="1"/>
          </p:cNvSpPr>
          <p:nvPr>
            <p:ph type="sldNum" idx="12"/>
          </p:nvPr>
        </p:nvSpPr>
        <p:spPr>
          <a:xfrm>
            <a:off x="9846361" y="6425136"/>
            <a:ext cx="201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7" name="Google Shape;557;g1639b4654f7_4_6"/>
          <p:cNvSpPr txBox="1">
            <a:spLocks noGrp="1"/>
          </p:cNvSpPr>
          <p:nvPr>
            <p:ph type="title"/>
          </p:nvPr>
        </p:nvSpPr>
        <p:spPr>
          <a:xfrm>
            <a:off x="309739" y="439119"/>
            <a:ext cx="11572400" cy="8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254"/>
              </a:buClr>
              <a:buSzPts val="800"/>
              <a:buFont typeface="Trebuchet MS"/>
              <a:buNone/>
              <a:defRPr sz="6267">
                <a:solidFill>
                  <a:srgbClr val="00125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639b4654f7_4_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g1639b4654f7_4_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1" name="Google Shape;561;g1639b4654f7_4_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639b4654f7_4_14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 type="secHead">
  <p:cSld name="SECTION_HEADER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639b4654f7_4_16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g1639b4654f7_4_16"/>
          <p:cNvSpPr txBox="1">
            <a:spLocks noGrp="1"/>
          </p:cNvSpPr>
          <p:nvPr>
            <p:ph type="body" idx="1"/>
          </p:nvPr>
        </p:nvSpPr>
        <p:spPr>
          <a:xfrm>
            <a:off x="838200" y="1852302"/>
            <a:ext cx="10515600" cy="42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Char char="•"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Char char="⮚"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Char char="▪"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67" name="Google Shape;567;g1639b4654f7_4_16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1639b4654f7_4_20"/>
          <p:cNvSpPr txBox="1">
            <a:spLocks noGrp="1"/>
          </p:cNvSpPr>
          <p:nvPr>
            <p:ph type="ctrTitle"/>
          </p:nvPr>
        </p:nvSpPr>
        <p:spPr>
          <a:xfrm>
            <a:off x="1040524" y="1001496"/>
            <a:ext cx="10110952" cy="99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Font typeface="Trebuchet MS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g1639b4654f7_4_20"/>
          <p:cNvSpPr txBox="1">
            <a:spLocks noGrp="1"/>
          </p:cNvSpPr>
          <p:nvPr>
            <p:ph type="subTitle" idx="1"/>
          </p:nvPr>
        </p:nvSpPr>
        <p:spPr>
          <a:xfrm>
            <a:off x="1524000" y="2214672"/>
            <a:ext cx="9144000" cy="73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Arial"/>
              <a:buNone/>
              <a:defRPr sz="49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1" name="Google Shape;571;g1639b4654f7_4_20"/>
          <p:cNvSpPr txBox="1">
            <a:spLocks noGrp="1"/>
          </p:cNvSpPr>
          <p:nvPr>
            <p:ph type="dt" idx="10"/>
          </p:nvPr>
        </p:nvSpPr>
        <p:spPr>
          <a:xfrm>
            <a:off x="4724400" y="49175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g1639b4654f7_4_20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3" name="Google Shape;573;g1639b4654f7_4_20"/>
          <p:cNvSpPr txBox="1">
            <a:spLocks noGrp="1"/>
          </p:cNvSpPr>
          <p:nvPr>
            <p:ph type="body" idx="2"/>
          </p:nvPr>
        </p:nvSpPr>
        <p:spPr>
          <a:xfrm>
            <a:off x="1913861" y="3176366"/>
            <a:ext cx="836427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639b4654f7_4_26"/>
          <p:cNvSpPr txBox="1">
            <a:spLocks noGrp="1"/>
          </p:cNvSpPr>
          <p:nvPr>
            <p:ph type="title"/>
          </p:nvPr>
        </p:nvSpPr>
        <p:spPr>
          <a:xfrm>
            <a:off x="183931" y="365125"/>
            <a:ext cx="118241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g1639b4654f7_4_26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ttle map">
  <p:cSld name="Little map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1639b4654f7_4_29"/>
          <p:cNvSpPr txBox="1">
            <a:spLocks noGrp="1"/>
          </p:cNvSpPr>
          <p:nvPr>
            <p:ph type="sldNum" idx="12"/>
          </p:nvPr>
        </p:nvSpPr>
        <p:spPr>
          <a:xfrm>
            <a:off x="454429" y="6356351"/>
            <a:ext cx="114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Main + Image Slide">
  <p:cSld name="White Main + Image Slide"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639b4654f7_4_31" descr="&quot;&quot;"/>
          <p:cNvSpPr/>
          <p:nvPr/>
        </p:nvSpPr>
        <p:spPr>
          <a:xfrm>
            <a:off x="-1" y="2026899"/>
            <a:ext cx="12192000" cy="28042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09400" tIns="54700" rIns="109400" bIns="54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6"/>
              <a:buFont typeface="Calibri"/>
              <a:buNone/>
            </a:pPr>
            <a:endParaRPr sz="1266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81" name="Google Shape;581;g1639b4654f7_4_31"/>
          <p:cNvSpPr txBox="1">
            <a:spLocks noGrp="1"/>
          </p:cNvSpPr>
          <p:nvPr>
            <p:ph type="body" idx="1"/>
          </p:nvPr>
        </p:nvSpPr>
        <p:spPr>
          <a:xfrm>
            <a:off x="5720964" y="535782"/>
            <a:ext cx="5839837" cy="5460729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69392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7F7F7F"/>
              </a:buClr>
              <a:buSzPts val="3792"/>
              <a:buFont typeface="Arial"/>
              <a:buChar char="•"/>
              <a:defRPr sz="2665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82" name="Google Shape;582;g1639b4654f7_4_31"/>
          <p:cNvSpPr txBox="1">
            <a:spLocks noGrp="1"/>
          </p:cNvSpPr>
          <p:nvPr>
            <p:ph type="sldNum" idx="12"/>
          </p:nvPr>
        </p:nvSpPr>
        <p:spPr>
          <a:xfrm>
            <a:off x="9846354" y="6425136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3" name="Google Shape;583;g1639b4654f7_4_31"/>
          <p:cNvSpPr txBox="1">
            <a:spLocks noGrp="1"/>
          </p:cNvSpPr>
          <p:nvPr>
            <p:ph type="body" idx="2"/>
          </p:nvPr>
        </p:nvSpPr>
        <p:spPr>
          <a:xfrm>
            <a:off x="309741" y="2411016"/>
            <a:ext cx="5143200" cy="20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6187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-Content">
  <p:cSld name="Multi-Content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1639b4654f7_4_36"/>
          <p:cNvSpPr txBox="1">
            <a:spLocks noGrp="1"/>
          </p:cNvSpPr>
          <p:nvPr>
            <p:ph type="body" idx="1"/>
          </p:nvPr>
        </p:nvSpPr>
        <p:spPr>
          <a:xfrm>
            <a:off x="8160449" y="1668379"/>
            <a:ext cx="3708497" cy="444338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6" name="Google Shape;586;g1639b4654f7_4_36"/>
          <p:cNvSpPr txBox="1">
            <a:spLocks noGrp="1"/>
          </p:cNvSpPr>
          <p:nvPr>
            <p:ph type="body" idx="2"/>
          </p:nvPr>
        </p:nvSpPr>
        <p:spPr>
          <a:xfrm>
            <a:off x="4511090" y="1668379"/>
            <a:ext cx="3169818" cy="204157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7" name="Google Shape;587;g1639b4654f7_4_36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8" name="Google Shape;588;g1639b4654f7_4_36"/>
          <p:cNvSpPr txBox="1">
            <a:spLocks noGrp="1"/>
          </p:cNvSpPr>
          <p:nvPr>
            <p:ph type="body" idx="3"/>
          </p:nvPr>
        </p:nvSpPr>
        <p:spPr>
          <a:xfrm>
            <a:off x="330242" y="1668379"/>
            <a:ext cx="3708497" cy="444338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9" name="Google Shape;589;g1639b4654f7_4_36"/>
          <p:cNvSpPr txBox="1">
            <a:spLocks noGrp="1"/>
          </p:cNvSpPr>
          <p:nvPr>
            <p:ph type="body" idx="4"/>
          </p:nvPr>
        </p:nvSpPr>
        <p:spPr>
          <a:xfrm>
            <a:off x="4511090" y="4018797"/>
            <a:ext cx="3169819" cy="209296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0" name="Google Shape;590;g1639b4654f7_4_36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5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639b4654f7_4_43"/>
          <p:cNvSpPr txBox="1">
            <a:spLocks noGrp="1"/>
          </p:cNvSpPr>
          <p:nvPr>
            <p:ph type="title"/>
          </p:nvPr>
        </p:nvSpPr>
        <p:spPr>
          <a:xfrm>
            <a:off x="807546" y="1806137"/>
            <a:ext cx="4803226" cy="297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Font typeface="Trebuchet MS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g1639b4654f7_4_43"/>
          <p:cNvSpPr txBox="1">
            <a:spLocks noGrp="1"/>
          </p:cNvSpPr>
          <p:nvPr>
            <p:ph type="body" idx="1"/>
          </p:nvPr>
        </p:nvSpPr>
        <p:spPr>
          <a:xfrm>
            <a:off x="6476562" y="1806136"/>
            <a:ext cx="4855778" cy="297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⮚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4" name="Google Shape;594;g1639b4654f7_4_43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5" name="Google Shape;595;g1639b4654f7_4_43"/>
          <p:cNvCxnSpPr/>
          <p:nvPr/>
        </p:nvCxnSpPr>
        <p:spPr>
          <a:xfrm>
            <a:off x="6096000" y="1327150"/>
            <a:ext cx="0" cy="4203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2">
  <p:cSld name="1_Content Slide 2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0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11572522" cy="43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309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53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71475" algn="l" rtl="0">
              <a:spcBef>
                <a:spcPts val="3937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Char char="❖"/>
              <a:defRPr sz="22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50"/>
          <p:cNvSpPr txBox="1">
            <a:spLocks noGrp="1"/>
          </p:cNvSpPr>
          <p:nvPr>
            <p:ph type="title"/>
          </p:nvPr>
        </p:nvSpPr>
        <p:spPr>
          <a:xfrm>
            <a:off x="309739" y="439119"/>
            <a:ext cx="11572522" cy="81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187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 1">
  <p:cSld name="Questions Slide 1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1639b4654f7_4_48"/>
          <p:cNvSpPr txBox="1">
            <a:spLocks noGrp="1"/>
          </p:cNvSpPr>
          <p:nvPr>
            <p:ph type="title"/>
          </p:nvPr>
        </p:nvSpPr>
        <p:spPr>
          <a:xfrm>
            <a:off x="6122788" y="2625328"/>
            <a:ext cx="5381431" cy="231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86"/>
              <a:buFont typeface="Trebuchet MS"/>
              <a:buNone/>
              <a:defRPr sz="808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g1639b4654f7_4_48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9" name="Google Shape;599;g1639b4654f7_4_48" descr="Question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52499" y="-298450"/>
            <a:ext cx="7429500" cy="74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t Slide">
  <p:cSld name="Chat Slide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639b4654f7_4_52"/>
          <p:cNvSpPr txBox="1">
            <a:spLocks noGrp="1"/>
          </p:cNvSpPr>
          <p:nvPr>
            <p:ph type="title"/>
          </p:nvPr>
        </p:nvSpPr>
        <p:spPr>
          <a:xfrm>
            <a:off x="6122788" y="2253854"/>
            <a:ext cx="5759473" cy="235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86"/>
              <a:buFont typeface="Trebuchet MS"/>
              <a:buNone/>
              <a:defRPr sz="808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g1639b4654f7_4_52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03" name="Google Shape;603;g1639b4654f7_4_52" descr="Cha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6026" y="107156"/>
            <a:ext cx="6589909" cy="659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 Slide">
  <p:cSld name="Contact Info Slide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639b4654f7_4_56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6" name="Google Shape;606;g1639b4654f7_4_56"/>
          <p:cNvSpPr txBox="1">
            <a:spLocks noGrp="1"/>
          </p:cNvSpPr>
          <p:nvPr>
            <p:ph type="body" idx="1"/>
          </p:nvPr>
        </p:nvSpPr>
        <p:spPr>
          <a:xfrm>
            <a:off x="838200" y="1955502"/>
            <a:ext cx="10515600" cy="385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Arial"/>
              <a:buNone/>
              <a:defRPr sz="337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7" name="Google Shape;607;g1639b4654f7_4_56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5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639b4654f7_4_60"/>
          <p:cNvSpPr txBox="1">
            <a:spLocks noGrp="1"/>
          </p:cNvSpPr>
          <p:nvPr>
            <p:ph type="title"/>
          </p:nvPr>
        </p:nvSpPr>
        <p:spPr>
          <a:xfrm>
            <a:off x="595312" y="2615841"/>
            <a:ext cx="11001375" cy="162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750"/>
              <a:buFont typeface="Trebuchet MS"/>
              <a:buNone/>
              <a:defRPr sz="67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g1639b4654f7_4_60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639b4654f7_4_63"/>
          <p:cNvSpPr txBox="1">
            <a:spLocks noGrp="1"/>
          </p:cNvSpPr>
          <p:nvPr>
            <p:ph type="title"/>
          </p:nvPr>
        </p:nvSpPr>
        <p:spPr>
          <a:xfrm>
            <a:off x="556437" y="365125"/>
            <a:ext cx="11079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g1639b4654f7_4_63"/>
          <p:cNvSpPr txBox="1">
            <a:spLocks noGrp="1"/>
          </p:cNvSpPr>
          <p:nvPr>
            <p:ph type="sldNum" idx="12"/>
          </p:nvPr>
        </p:nvSpPr>
        <p:spPr>
          <a:xfrm>
            <a:off x="9846354" y="6425136"/>
            <a:ext cx="201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>
  <p:cSld name="Content Slide 2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639b4654f7_4_66"/>
          <p:cNvSpPr txBox="1">
            <a:spLocks noGrp="1"/>
          </p:cNvSpPr>
          <p:nvPr>
            <p:ph type="body" idx="1"/>
          </p:nvPr>
        </p:nvSpPr>
        <p:spPr>
          <a:xfrm>
            <a:off x="309740" y="1714500"/>
            <a:ext cx="115725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53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32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1898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71475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Char char="❖"/>
              <a:defRPr sz="168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6" name="Google Shape;616;g1639b4654f7_4_66"/>
          <p:cNvSpPr txBox="1">
            <a:spLocks noGrp="1"/>
          </p:cNvSpPr>
          <p:nvPr>
            <p:ph type="sldNum" idx="12"/>
          </p:nvPr>
        </p:nvSpPr>
        <p:spPr>
          <a:xfrm>
            <a:off x="9846353" y="6425141"/>
            <a:ext cx="20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9"/>
              <a:buFont typeface="Arial"/>
              <a:buNone/>
              <a:defRPr sz="94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9"/>
              <a:buFont typeface="Arial"/>
              <a:buNone/>
              <a:defRPr sz="94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9"/>
              <a:buFont typeface="Arial"/>
              <a:buNone/>
              <a:defRPr sz="94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9"/>
              <a:buFont typeface="Arial"/>
              <a:buNone/>
              <a:defRPr sz="94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9"/>
              <a:buFont typeface="Arial"/>
              <a:buNone/>
              <a:defRPr sz="94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9"/>
              <a:buFont typeface="Arial"/>
              <a:buNone/>
              <a:defRPr sz="94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9"/>
              <a:buFont typeface="Arial"/>
              <a:buNone/>
              <a:defRPr sz="94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9"/>
              <a:buFont typeface="Arial"/>
              <a:buNone/>
              <a:defRPr sz="94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9"/>
              <a:buFont typeface="Arial"/>
              <a:buNone/>
              <a:defRPr sz="949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7" name="Google Shape;617;g1639b4654f7_4_66"/>
          <p:cNvSpPr txBox="1">
            <a:spLocks noGrp="1"/>
          </p:cNvSpPr>
          <p:nvPr>
            <p:ph type="title"/>
          </p:nvPr>
        </p:nvSpPr>
        <p:spPr>
          <a:xfrm>
            <a:off x="309740" y="439123"/>
            <a:ext cx="11572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254"/>
              </a:buClr>
              <a:buSzPts val="1400"/>
              <a:buFont typeface="Trebuchet MS"/>
              <a:buNone/>
              <a:defRPr sz="4640">
                <a:solidFill>
                  <a:srgbClr val="00125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 1">
  <p:cSld name="Content Slide 2 1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639b4654f7_4_70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115725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7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9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3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71475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Char char="❖"/>
              <a:defRPr sz="22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0" name="Google Shape;620;g1639b4654f7_4_70"/>
          <p:cNvSpPr txBox="1">
            <a:spLocks noGrp="1"/>
          </p:cNvSpPr>
          <p:nvPr>
            <p:ph type="sldNum" idx="12"/>
          </p:nvPr>
        </p:nvSpPr>
        <p:spPr>
          <a:xfrm>
            <a:off x="9846354" y="6425136"/>
            <a:ext cx="201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1" name="Google Shape;621;g1639b4654f7_4_70"/>
          <p:cNvSpPr txBox="1">
            <a:spLocks noGrp="1"/>
          </p:cNvSpPr>
          <p:nvPr>
            <p:ph type="title"/>
          </p:nvPr>
        </p:nvSpPr>
        <p:spPr>
          <a:xfrm>
            <a:off x="309739" y="439118"/>
            <a:ext cx="11572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187">
                <a:solidFill>
                  <a:srgbClr val="00125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buchet-White Content Slide">
  <p:cSld name="Trebuchet-White Content Slide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1639b4654f7_4_74"/>
          <p:cNvSpPr txBox="1">
            <a:spLocks noGrp="1"/>
          </p:cNvSpPr>
          <p:nvPr>
            <p:ph type="title"/>
          </p:nvPr>
        </p:nvSpPr>
        <p:spPr>
          <a:xfrm>
            <a:off x="837906" y="642940"/>
            <a:ext cx="10515900" cy="8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2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g1639b4654f7_4_74"/>
          <p:cNvSpPr txBox="1">
            <a:spLocks noGrp="1"/>
          </p:cNvSpPr>
          <p:nvPr>
            <p:ph type="body" idx="1"/>
          </p:nvPr>
        </p:nvSpPr>
        <p:spPr>
          <a:xfrm>
            <a:off x="837906" y="1714501"/>
            <a:ext cx="10515900" cy="4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26775" rIns="53575" bIns="2677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57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C6670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3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3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3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3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5" name="Google Shape;625;g1639b4654f7_4_74"/>
          <p:cNvSpPr txBox="1">
            <a:spLocks noGrp="1"/>
          </p:cNvSpPr>
          <p:nvPr>
            <p:ph type="sldNum" idx="12"/>
          </p:nvPr>
        </p:nvSpPr>
        <p:spPr>
          <a:xfrm>
            <a:off x="9846361" y="6425136"/>
            <a:ext cx="2011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26775" rIns="53575" bIns="26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Slide 2">
  <p:cSld name="2_Content Slide 2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639b4654f7_4_78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115725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3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2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98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5788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1"/>
              </a:buClr>
              <a:buSzPts val="1688"/>
              <a:buFont typeface="Noto Sans Symbols"/>
              <a:buChar char="❖"/>
              <a:defRPr sz="168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8" name="Google Shape;628;g1639b4654f7_4_78"/>
          <p:cNvSpPr txBox="1">
            <a:spLocks noGrp="1"/>
          </p:cNvSpPr>
          <p:nvPr>
            <p:ph type="sldNum" idx="12"/>
          </p:nvPr>
        </p:nvSpPr>
        <p:spPr>
          <a:xfrm>
            <a:off x="9846353" y="6425141"/>
            <a:ext cx="20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9" name="Google Shape;629;g1639b4654f7_4_78"/>
          <p:cNvSpPr txBox="1">
            <a:spLocks noGrp="1"/>
          </p:cNvSpPr>
          <p:nvPr>
            <p:ph type="title"/>
          </p:nvPr>
        </p:nvSpPr>
        <p:spPr>
          <a:xfrm>
            <a:off x="309739" y="439120"/>
            <a:ext cx="11572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3797">
                <a:solidFill>
                  <a:srgbClr val="00125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Solid 1">
  <p:cSld name="White Solid 1"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1639b4654f7_4_82"/>
          <p:cNvSpPr/>
          <p:nvPr/>
        </p:nvSpPr>
        <p:spPr>
          <a:xfrm>
            <a:off x="0" y="6375801"/>
            <a:ext cx="12192000" cy="48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120533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49"/>
              <a:buFont typeface="Arial"/>
              <a:buNone/>
            </a:pPr>
            <a:endParaRPr sz="949" b="0" i="0" u="none" strike="noStrike" cap="none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32" name="Google Shape;632;g1639b4654f7_4_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605" y="6466598"/>
            <a:ext cx="1776483" cy="298458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g1639b4654f7_4_82"/>
          <p:cNvSpPr txBox="1">
            <a:spLocks noGrp="1"/>
          </p:cNvSpPr>
          <p:nvPr>
            <p:ph type="sldNum" idx="12"/>
          </p:nvPr>
        </p:nvSpPr>
        <p:spPr>
          <a:xfrm>
            <a:off x="9870564" y="6434403"/>
            <a:ext cx="20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4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4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4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4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4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4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4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4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49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itle Slide">
  <p:cSld name="White 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7"/>
          <p:cNvSpPr txBox="1">
            <a:spLocks noGrp="1"/>
          </p:cNvSpPr>
          <p:nvPr>
            <p:ph type="title"/>
          </p:nvPr>
        </p:nvSpPr>
        <p:spPr>
          <a:xfrm>
            <a:off x="595314" y="1121620"/>
            <a:ext cx="11001375" cy="128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750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7"/>
          <p:cNvSpPr txBox="1">
            <a:spLocks noGrp="1"/>
          </p:cNvSpPr>
          <p:nvPr>
            <p:ph type="body" idx="1"/>
          </p:nvPr>
        </p:nvSpPr>
        <p:spPr>
          <a:xfrm>
            <a:off x="1522574" y="2773205"/>
            <a:ext cx="9146857" cy="81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4640" b="1" i="0" u="none" strike="noStrike" cap="none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r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8" name="Google Shape;78;p147"/>
          <p:cNvSpPr txBox="1">
            <a:spLocks noGrp="1"/>
          </p:cNvSpPr>
          <p:nvPr>
            <p:ph type="body" idx="2"/>
          </p:nvPr>
        </p:nvSpPr>
        <p:spPr>
          <a:xfrm>
            <a:off x="2916317" y="4179094"/>
            <a:ext cx="6359366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9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Google Shape;79;p147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47"/>
          <p:cNvSpPr txBox="1">
            <a:spLocks noGrp="1"/>
          </p:cNvSpPr>
          <p:nvPr>
            <p:ph type="dt" idx="10"/>
          </p:nvPr>
        </p:nvSpPr>
        <p:spPr>
          <a:xfrm>
            <a:off x="4724549" y="5099969"/>
            <a:ext cx="2742902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1639b4654f7_4_86"/>
          <p:cNvSpPr/>
          <p:nvPr/>
        </p:nvSpPr>
        <p:spPr>
          <a:xfrm>
            <a:off x="1" y="0"/>
            <a:ext cx="3069900" cy="685800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00125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6" name="Google Shape;636;g1639b4654f7_4_86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  <a:defRPr sz="13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37" name="Google Shape;637;g1639b4654f7_4_8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825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825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825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825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825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825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825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825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Gill Sans"/>
              <a:buNone/>
              <a:defRPr sz="825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8" name="Google Shape;638;g1639b4654f7_4_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572" y="6321698"/>
            <a:ext cx="2408173" cy="40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ontent Slide">
  <p:cSld name="White Content Slide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639b4654f7_4_91"/>
          <p:cNvSpPr txBox="1">
            <a:spLocks noGrp="1"/>
          </p:cNvSpPr>
          <p:nvPr>
            <p:ph type="body" idx="1"/>
          </p:nvPr>
        </p:nvSpPr>
        <p:spPr>
          <a:xfrm>
            <a:off x="309740" y="1714500"/>
            <a:ext cx="115725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26775" rIns="53575" bIns="26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3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3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3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3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3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1" name="Google Shape;641;g1639b4654f7_4_91"/>
          <p:cNvSpPr txBox="1">
            <a:spLocks noGrp="1"/>
          </p:cNvSpPr>
          <p:nvPr>
            <p:ph type="sldNum" idx="12"/>
          </p:nvPr>
        </p:nvSpPr>
        <p:spPr>
          <a:xfrm>
            <a:off x="9846361" y="6425136"/>
            <a:ext cx="2011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75" tIns="26775" rIns="53575" bIns="267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2" name="Google Shape;642;g1639b4654f7_4_91"/>
          <p:cNvSpPr txBox="1">
            <a:spLocks noGrp="1"/>
          </p:cNvSpPr>
          <p:nvPr>
            <p:ph type="title"/>
          </p:nvPr>
        </p:nvSpPr>
        <p:spPr>
          <a:xfrm>
            <a:off x="309740" y="439118"/>
            <a:ext cx="11572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39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lank White Logo">
  <p:cSld name="White Blank White Logo"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639b4654f7_4_95"/>
          <p:cNvSpPr txBox="1">
            <a:spLocks noGrp="1"/>
          </p:cNvSpPr>
          <p:nvPr>
            <p:ph type="sldNum" idx="12"/>
          </p:nvPr>
        </p:nvSpPr>
        <p:spPr>
          <a:xfrm>
            <a:off x="9846357" y="6425138"/>
            <a:ext cx="2011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1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1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1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1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1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1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1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1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712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hite Blank Color Logo">
  <p:cSld name="1_White Blank Color Logo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1639b4654f7_4_97"/>
          <p:cNvSpPr/>
          <p:nvPr/>
        </p:nvSpPr>
        <p:spPr>
          <a:xfrm>
            <a:off x="0" y="6161484"/>
            <a:ext cx="12192000" cy="69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6775" tIns="26775" rIns="26775" bIns="26775" anchor="ctr" anchorCtr="0">
            <a:noAutofit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6670"/>
              </a:buClr>
              <a:buSzPts val="900"/>
              <a:buFont typeface="Trebuchet MS"/>
              <a:buNone/>
            </a:pPr>
            <a:endParaRPr sz="900" b="0" i="0" u="none" strike="noStrike" cap="none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47" name="Google Shape;647;g1639b4654f7_4_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88171" y="6504980"/>
            <a:ext cx="1776484" cy="223836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g1639b4654f7_4_97"/>
          <p:cNvSpPr txBox="1">
            <a:spLocks noGrp="1"/>
          </p:cNvSpPr>
          <p:nvPr>
            <p:ph type="sldNum" idx="12"/>
          </p:nvPr>
        </p:nvSpPr>
        <p:spPr>
          <a:xfrm>
            <a:off x="9870565" y="6434398"/>
            <a:ext cx="2011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rebuchet MS"/>
              <a:buNone/>
              <a:defRPr sz="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ransition Slide">
  <p:cSld name="2_Transition Slide">
    <p:bg>
      <p:bgPr>
        <a:solidFill>
          <a:schemeClr val="lt1"/>
        </a:solidFill>
        <a:effectLst/>
      </p:bgPr>
    </p:bg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639b4654f7_4_101"/>
          <p:cNvSpPr txBox="1">
            <a:spLocks noGrp="1"/>
          </p:cNvSpPr>
          <p:nvPr>
            <p:ph type="title"/>
          </p:nvPr>
        </p:nvSpPr>
        <p:spPr>
          <a:xfrm>
            <a:off x="595313" y="2615841"/>
            <a:ext cx="11001300" cy="1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g1639b4654f7_4_101"/>
          <p:cNvSpPr txBox="1">
            <a:spLocks noGrp="1"/>
          </p:cNvSpPr>
          <p:nvPr>
            <p:ph type="sldNum" idx="12"/>
          </p:nvPr>
        </p:nvSpPr>
        <p:spPr>
          <a:xfrm>
            <a:off x="9870563" y="6434398"/>
            <a:ext cx="201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2" name="Google Shape;652;g1639b4654f7_4_101"/>
          <p:cNvCxnSpPr/>
          <p:nvPr/>
        </p:nvCxnSpPr>
        <p:spPr>
          <a:xfrm>
            <a:off x="595312" y="2571750"/>
            <a:ext cx="5464800" cy="0"/>
          </a:xfrm>
          <a:prstGeom prst="straightConnector1">
            <a:avLst/>
          </a:prstGeom>
          <a:solidFill>
            <a:srgbClr val="14943F"/>
          </a:solidFill>
          <a:ln w="76200" cap="flat" cmpd="sng">
            <a:solidFill>
              <a:schemeClr val="accent5"/>
            </a:solidFill>
            <a:prstDash val="solid"/>
            <a:miter lim="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Image + Supporting Text Slide">
  <p:cSld name="White Image + Supporting Text Slide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1639b4654f7_4_105"/>
          <p:cNvSpPr txBox="1">
            <a:spLocks noGrp="1"/>
          </p:cNvSpPr>
          <p:nvPr>
            <p:ph type="body" idx="1"/>
          </p:nvPr>
        </p:nvSpPr>
        <p:spPr>
          <a:xfrm>
            <a:off x="836771" y="441485"/>
            <a:ext cx="105186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187" b="1" i="0" u="none" strike="noStrike" cap="none">
                <a:solidFill>
                  <a:srgbClr val="18462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5" name="Google Shape;655;g1639b4654f7_4_105"/>
          <p:cNvSpPr txBox="1">
            <a:spLocks noGrp="1"/>
          </p:cNvSpPr>
          <p:nvPr>
            <p:ph type="body" idx="2"/>
          </p:nvPr>
        </p:nvSpPr>
        <p:spPr>
          <a:xfrm>
            <a:off x="309739" y="1467883"/>
            <a:ext cx="5813100" cy="45330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1846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  <a:defRPr sz="225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6" name="Google Shape;656;g1639b4654f7_4_105"/>
          <p:cNvSpPr txBox="1">
            <a:spLocks noGrp="1"/>
          </p:cNvSpPr>
          <p:nvPr>
            <p:ph type="body" idx="3"/>
          </p:nvPr>
        </p:nvSpPr>
        <p:spPr>
          <a:xfrm>
            <a:off x="6765706" y="1485188"/>
            <a:ext cx="5116500" cy="4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9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09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7" name="Google Shape;657;g1639b4654f7_4_105"/>
          <p:cNvSpPr txBox="1">
            <a:spLocks noGrp="1"/>
          </p:cNvSpPr>
          <p:nvPr>
            <p:ph type="sldNum" idx="12"/>
          </p:nvPr>
        </p:nvSpPr>
        <p:spPr>
          <a:xfrm>
            <a:off x="9174127" y="63736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rebuchet MS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Mission Slide">
  <p:cSld name="White Mission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8"/>
          <p:cNvSpPr txBox="1"/>
          <p:nvPr/>
        </p:nvSpPr>
        <p:spPr>
          <a:xfrm>
            <a:off x="220133" y="654981"/>
            <a:ext cx="10215563" cy="104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187" b="1" i="0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</a:t>
            </a:r>
            <a:endParaRPr/>
          </a:p>
        </p:txBody>
      </p:sp>
      <p:sp>
        <p:nvSpPr>
          <p:cNvPr id="83" name="Google Shape;83;p148"/>
          <p:cNvSpPr txBox="1"/>
          <p:nvPr/>
        </p:nvSpPr>
        <p:spPr>
          <a:xfrm>
            <a:off x="844554" y="1674530"/>
            <a:ext cx="10502892" cy="424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25"/>
              <a:buFont typeface="Trebuchet MS"/>
              <a:buNone/>
            </a:pPr>
            <a:r>
              <a:rPr lang="en-US" sz="5625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</a:t>
            </a:r>
            <a:r>
              <a:rPr lang="en-US" sz="5625" b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5062" b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care access and outcomes for the </a:t>
            </a:r>
            <a:r>
              <a:rPr lang="en-US" sz="5625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people</a:t>
            </a:r>
            <a:r>
              <a:rPr lang="en-US" sz="5625" b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5062" b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serve </a:t>
            </a:r>
            <a:br>
              <a:rPr lang="en-US" sz="5062" b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5062" b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while demonstrating sound stewardship of financial </a:t>
            </a:r>
            <a:r>
              <a:rPr lang="en-US" sz="5625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resources</a:t>
            </a:r>
            <a:endParaRPr sz="5062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" name="Google Shape;84;p148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-by-Side Content Slide 2">
  <p:cSld name="Side-by-Side Content Slide 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9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5464802" cy="43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53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3631" algn="l" rtl="0">
              <a:spcBef>
                <a:spcPts val="3937"/>
              </a:spcBef>
              <a:spcAft>
                <a:spcPts val="0"/>
              </a:spcAft>
              <a:buClr>
                <a:schemeClr val="dk1"/>
              </a:buClr>
              <a:buSzPts val="1969"/>
              <a:buFont typeface="Noto Sans Symbols"/>
              <a:buChar char="❖"/>
              <a:defRPr sz="196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Google Shape;87;p149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49"/>
          <p:cNvSpPr txBox="1">
            <a:spLocks noGrp="1"/>
          </p:cNvSpPr>
          <p:nvPr>
            <p:ph type="title"/>
          </p:nvPr>
        </p:nvSpPr>
        <p:spPr>
          <a:xfrm>
            <a:off x="309739" y="439119"/>
            <a:ext cx="11572522" cy="81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187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9"/>
          <p:cNvSpPr txBox="1">
            <a:spLocks noGrp="1"/>
          </p:cNvSpPr>
          <p:nvPr>
            <p:ph type="body" idx="2"/>
          </p:nvPr>
        </p:nvSpPr>
        <p:spPr>
          <a:xfrm>
            <a:off x="6417458" y="1714500"/>
            <a:ext cx="5464802" cy="43398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53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3631" algn="l" rtl="0">
              <a:spcBef>
                <a:spcPts val="3937"/>
              </a:spcBef>
              <a:spcAft>
                <a:spcPts val="0"/>
              </a:spcAft>
              <a:buClr>
                <a:schemeClr val="lt1"/>
              </a:buClr>
              <a:buSzPts val="1969"/>
              <a:buFont typeface="Noto Sans Symbols"/>
              <a:buChar char="❖"/>
              <a:defRPr sz="196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Examples Slide 2">
  <p:cSld name="4 Examples Slide 2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0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0"/>
          <p:cNvSpPr txBox="1">
            <a:spLocks noGrp="1"/>
          </p:cNvSpPr>
          <p:nvPr>
            <p:ph type="body" idx="1"/>
          </p:nvPr>
        </p:nvSpPr>
        <p:spPr>
          <a:xfrm>
            <a:off x="309739" y="1526978"/>
            <a:ext cx="3839352" cy="4578787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Google Shape;93;p150"/>
          <p:cNvSpPr txBox="1">
            <a:spLocks noGrp="1"/>
          </p:cNvSpPr>
          <p:nvPr>
            <p:ph type="body" idx="2"/>
          </p:nvPr>
        </p:nvSpPr>
        <p:spPr>
          <a:xfrm>
            <a:off x="7963852" y="1526978"/>
            <a:ext cx="3918408" cy="4578787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Google Shape;94;p150"/>
          <p:cNvSpPr txBox="1">
            <a:spLocks noGrp="1"/>
          </p:cNvSpPr>
          <p:nvPr>
            <p:ph type="body" idx="3"/>
          </p:nvPr>
        </p:nvSpPr>
        <p:spPr>
          <a:xfrm>
            <a:off x="4368642" y="1526977"/>
            <a:ext cx="3454717" cy="2019895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150"/>
          <p:cNvSpPr txBox="1">
            <a:spLocks noGrp="1"/>
          </p:cNvSpPr>
          <p:nvPr>
            <p:ph type="body" idx="4"/>
          </p:nvPr>
        </p:nvSpPr>
        <p:spPr>
          <a:xfrm>
            <a:off x="4368642" y="3801906"/>
            <a:ext cx="3454717" cy="2303859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Google Shape;96;p150"/>
          <p:cNvSpPr txBox="1">
            <a:spLocks noGrp="1"/>
          </p:cNvSpPr>
          <p:nvPr>
            <p:ph type="title"/>
          </p:nvPr>
        </p:nvSpPr>
        <p:spPr>
          <a:xfrm>
            <a:off x="309739" y="441486"/>
            <a:ext cx="11572522" cy="81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Main + Supporting Slide">
  <p:cSld name="White Main + Supporting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1"/>
          <p:cNvSpPr txBox="1">
            <a:spLocks noGrp="1"/>
          </p:cNvSpPr>
          <p:nvPr>
            <p:ph type="body" idx="1"/>
          </p:nvPr>
        </p:nvSpPr>
        <p:spPr>
          <a:xfrm>
            <a:off x="256164" y="2518647"/>
            <a:ext cx="4892399" cy="1820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Clr>
                <a:srgbClr val="001254"/>
              </a:buClr>
              <a:buSzPts val="6187"/>
              <a:buFont typeface="Trebuchet MS"/>
              <a:buNone/>
              <a:defRPr sz="6187" b="1" i="0" u="none" strike="noStrike" cap="none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151"/>
          <p:cNvSpPr txBox="1">
            <a:spLocks noGrp="1"/>
          </p:cNvSpPr>
          <p:nvPr>
            <p:ph type="body" idx="2"/>
          </p:nvPr>
        </p:nvSpPr>
        <p:spPr>
          <a:xfrm>
            <a:off x="6149576" y="1500188"/>
            <a:ext cx="5732684" cy="385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379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309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53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Google Shape;100;p151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38776" y="1875234"/>
            <a:ext cx="871704" cy="30003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Main + Image Slide">
  <p:cSld name="White Main + Image Slid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2" descr="&quot;&quot;"/>
          <p:cNvSpPr/>
          <p:nvPr/>
        </p:nvSpPr>
        <p:spPr>
          <a:xfrm>
            <a:off x="-1" y="2026899"/>
            <a:ext cx="12192001" cy="28042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9400" tIns="54700" rIns="109400" bIns="54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66">
              <a:solidFill>
                <a:srgbClr val="001254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4" name="Google Shape;104;p152"/>
          <p:cNvSpPr txBox="1">
            <a:spLocks noGrp="1"/>
          </p:cNvSpPr>
          <p:nvPr>
            <p:ph type="body" idx="1"/>
          </p:nvPr>
        </p:nvSpPr>
        <p:spPr>
          <a:xfrm>
            <a:off x="5720964" y="535783"/>
            <a:ext cx="5839837" cy="5460729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97891" algn="l" rtl="0">
              <a:spcBef>
                <a:spcPts val="3937"/>
              </a:spcBef>
              <a:spcAft>
                <a:spcPts val="0"/>
              </a:spcAft>
              <a:buClr>
                <a:srgbClr val="7F7F7F"/>
              </a:buClr>
              <a:buSzPts val="2666"/>
              <a:buFont typeface="Arial"/>
              <a:buChar char="•"/>
              <a:defRPr sz="2666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5" name="Google Shape;105;p152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52"/>
          <p:cNvSpPr txBox="1">
            <a:spLocks noGrp="1"/>
          </p:cNvSpPr>
          <p:nvPr>
            <p:ph type="body" idx="2"/>
          </p:nvPr>
        </p:nvSpPr>
        <p:spPr>
          <a:xfrm>
            <a:off x="309742" y="2411016"/>
            <a:ext cx="5143341" cy="203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6187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 1">
  <p:cSld name="Questions Slide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600" y="59611"/>
            <a:ext cx="6319883" cy="619899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0"/>
          <p:cNvSpPr txBox="1">
            <a:spLocks noGrp="1"/>
          </p:cNvSpPr>
          <p:nvPr>
            <p:ph type="title"/>
          </p:nvPr>
        </p:nvSpPr>
        <p:spPr>
          <a:xfrm>
            <a:off x="6122788" y="2625328"/>
            <a:ext cx="5381431" cy="231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86"/>
              <a:buFont typeface="Trebuchet MS"/>
              <a:buNone/>
              <a:defRPr sz="808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0"/>
          <p:cNvSpPr txBox="1">
            <a:spLocks noGrp="1"/>
          </p:cNvSpPr>
          <p:nvPr>
            <p:ph type="sldNum" idx="12"/>
          </p:nvPr>
        </p:nvSpPr>
        <p:spPr>
          <a:xfrm>
            <a:off x="9174126" y="63707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Images + Text Slide">
  <p:cSld name="White Images + Text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3" descr="&quot;&quot;"/>
          <p:cNvSpPr/>
          <p:nvPr/>
        </p:nvSpPr>
        <p:spPr>
          <a:xfrm>
            <a:off x="840106" y="1685255"/>
            <a:ext cx="11351897" cy="805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9400" tIns="54700" rIns="109400" bIns="54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66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9" name="Google Shape;109;p153" descr="&quot;&quot;"/>
          <p:cNvSpPr/>
          <p:nvPr/>
        </p:nvSpPr>
        <p:spPr>
          <a:xfrm>
            <a:off x="840106" y="3372966"/>
            <a:ext cx="11351897" cy="805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9400" tIns="54700" rIns="109400" bIns="54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66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" name="Google Shape;110;p153" descr="&quot;&quot;"/>
          <p:cNvSpPr/>
          <p:nvPr/>
        </p:nvSpPr>
        <p:spPr>
          <a:xfrm>
            <a:off x="840106" y="5060677"/>
            <a:ext cx="11351897" cy="8053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9400" tIns="54700" rIns="109400" bIns="54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66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Google Shape;111;p153"/>
          <p:cNvSpPr txBox="1">
            <a:spLocks noGrp="1"/>
          </p:cNvSpPr>
          <p:nvPr>
            <p:ph type="body" idx="1"/>
          </p:nvPr>
        </p:nvSpPr>
        <p:spPr>
          <a:xfrm>
            <a:off x="840105" y="428626"/>
            <a:ext cx="10518458" cy="81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6187" b="1" i="0" u="none" strike="noStrike" cap="none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2" name="Google Shape;112;p153"/>
          <p:cNvSpPr>
            <a:spLocks noGrp="1"/>
          </p:cNvSpPr>
          <p:nvPr>
            <p:ph type="body" idx="2"/>
          </p:nvPr>
        </p:nvSpPr>
        <p:spPr>
          <a:xfrm>
            <a:off x="310377" y="1336201"/>
            <a:ext cx="1575575" cy="150344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531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3" name="Google Shape;113;p153"/>
          <p:cNvSpPr txBox="1">
            <a:spLocks noGrp="1"/>
          </p:cNvSpPr>
          <p:nvPr>
            <p:ph type="body" idx="3"/>
          </p:nvPr>
        </p:nvSpPr>
        <p:spPr>
          <a:xfrm>
            <a:off x="2146044" y="1666797"/>
            <a:ext cx="9736216" cy="84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412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Google Shape;114;p153"/>
          <p:cNvSpPr>
            <a:spLocks noGrp="1"/>
          </p:cNvSpPr>
          <p:nvPr>
            <p:ph type="body" idx="4"/>
          </p:nvPr>
        </p:nvSpPr>
        <p:spPr>
          <a:xfrm>
            <a:off x="305614" y="3023911"/>
            <a:ext cx="1575575" cy="150344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531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Google Shape;115;p153"/>
          <p:cNvSpPr txBox="1">
            <a:spLocks noGrp="1"/>
          </p:cNvSpPr>
          <p:nvPr>
            <p:ph type="body" idx="5"/>
          </p:nvPr>
        </p:nvSpPr>
        <p:spPr>
          <a:xfrm>
            <a:off x="2131340" y="3354507"/>
            <a:ext cx="9736216" cy="84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412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6" name="Google Shape;116;p153"/>
          <p:cNvSpPr>
            <a:spLocks noGrp="1"/>
          </p:cNvSpPr>
          <p:nvPr>
            <p:ph type="body" idx="6"/>
          </p:nvPr>
        </p:nvSpPr>
        <p:spPr>
          <a:xfrm>
            <a:off x="305614" y="4711622"/>
            <a:ext cx="1575575" cy="150344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0012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531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Google Shape;117;p153"/>
          <p:cNvSpPr txBox="1">
            <a:spLocks noGrp="1"/>
          </p:cNvSpPr>
          <p:nvPr>
            <p:ph type="body" idx="7"/>
          </p:nvPr>
        </p:nvSpPr>
        <p:spPr>
          <a:xfrm>
            <a:off x="2131340" y="5042218"/>
            <a:ext cx="9736216" cy="84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90537" algn="l" rtl="0">
              <a:spcBef>
                <a:spcPts val="3937"/>
              </a:spcBef>
              <a:spcAft>
                <a:spcPts val="0"/>
              </a:spcAft>
              <a:buClr>
                <a:schemeClr val="lt1"/>
              </a:buClr>
              <a:buSzPts val="4125"/>
              <a:buFont typeface="Calibri"/>
              <a:buChar char="→"/>
              <a:defRPr sz="412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8" name="Google Shape;118;p153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Image + Supporting Text Slide">
  <p:cSld name="White Image + Supporting Text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4"/>
          <p:cNvSpPr txBox="1">
            <a:spLocks noGrp="1"/>
          </p:cNvSpPr>
          <p:nvPr>
            <p:ph type="body" idx="1"/>
          </p:nvPr>
        </p:nvSpPr>
        <p:spPr>
          <a:xfrm>
            <a:off x="836771" y="441486"/>
            <a:ext cx="10518458" cy="81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6187" b="1" i="0" u="none" strike="noStrike" cap="none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1" name="Google Shape;121;p154"/>
          <p:cNvSpPr txBox="1">
            <a:spLocks noGrp="1"/>
          </p:cNvSpPr>
          <p:nvPr>
            <p:ph type="body" idx="2"/>
          </p:nvPr>
        </p:nvSpPr>
        <p:spPr>
          <a:xfrm>
            <a:off x="309740" y="1467883"/>
            <a:ext cx="5813049" cy="453286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3937"/>
              </a:spcBef>
              <a:spcAft>
                <a:spcPts val="0"/>
              </a:spcAft>
              <a:buClr>
                <a:srgbClr val="7F7F7F"/>
              </a:buClr>
              <a:buSzPts val="2250"/>
              <a:buFont typeface="Trebuchet MS"/>
              <a:buNone/>
              <a:defRPr sz="225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2812"/>
              <a:buFont typeface="Trebuchet MS"/>
              <a:buNone/>
              <a:defRPr sz="2812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2812"/>
              <a:buFont typeface="Trebuchet MS"/>
              <a:buNone/>
              <a:defRPr sz="2812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2812"/>
              <a:buFont typeface="Trebuchet MS"/>
              <a:buNone/>
              <a:defRPr sz="2812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2812"/>
              <a:buFont typeface="Trebuchet MS"/>
              <a:buNone/>
              <a:defRPr sz="2812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2" name="Google Shape;122;p154"/>
          <p:cNvSpPr txBox="1">
            <a:spLocks noGrp="1"/>
          </p:cNvSpPr>
          <p:nvPr>
            <p:ph type="body" idx="3"/>
          </p:nvPr>
        </p:nvSpPr>
        <p:spPr>
          <a:xfrm>
            <a:off x="6765707" y="1485188"/>
            <a:ext cx="5116555" cy="451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379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309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53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3" name="Google Shape;123;p154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Questions Slide 1">
  <p:cSld name="White Questions Slide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601" y="176807"/>
            <a:ext cx="6319883" cy="619899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5"/>
          <p:cNvSpPr txBox="1">
            <a:spLocks noGrp="1"/>
          </p:cNvSpPr>
          <p:nvPr>
            <p:ph type="title"/>
          </p:nvPr>
        </p:nvSpPr>
        <p:spPr>
          <a:xfrm>
            <a:off x="6122789" y="2625329"/>
            <a:ext cx="5381431" cy="231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86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55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Questions Slide 2">
  <p:cSld name="White Questions Slide 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6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156" descr="Help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6893" y="964407"/>
            <a:ext cx="4929037" cy="492918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56"/>
          <p:cNvSpPr txBox="1">
            <a:spLocks noGrp="1"/>
          </p:cNvSpPr>
          <p:nvPr>
            <p:ph type="body" idx="1"/>
          </p:nvPr>
        </p:nvSpPr>
        <p:spPr>
          <a:xfrm>
            <a:off x="5723345" y="2721579"/>
            <a:ext cx="5534301" cy="141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8436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hat Slide">
  <p:cSld name="White Chat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7"/>
          <p:cNvSpPr txBox="1">
            <a:spLocks noGrp="1"/>
          </p:cNvSpPr>
          <p:nvPr>
            <p:ph type="title"/>
          </p:nvPr>
        </p:nvSpPr>
        <p:spPr>
          <a:xfrm>
            <a:off x="6122789" y="2253854"/>
            <a:ext cx="5759473" cy="235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86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7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5" name="Google Shape;135;p157" descr="Cha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6025" y="107157"/>
            <a:ext cx="6589909" cy="659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Contact Info Slide">
  <p:cSld name="White Contact Info Slid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8"/>
          <p:cNvSpPr txBox="1">
            <a:spLocks noGrp="1"/>
          </p:cNvSpPr>
          <p:nvPr>
            <p:ph type="title"/>
          </p:nvPr>
        </p:nvSpPr>
        <p:spPr>
          <a:xfrm>
            <a:off x="595313" y="443628"/>
            <a:ext cx="11001375" cy="81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8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158"/>
          <p:cNvSpPr txBox="1">
            <a:spLocks noGrp="1"/>
          </p:cNvSpPr>
          <p:nvPr>
            <p:ph type="body" idx="1"/>
          </p:nvPr>
        </p:nvSpPr>
        <p:spPr>
          <a:xfrm>
            <a:off x="595314" y="1500189"/>
            <a:ext cx="11001375" cy="385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Thank You">
  <p:cSld name="White Thank You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9"/>
          <p:cNvSpPr txBox="1">
            <a:spLocks noGrp="1"/>
          </p:cNvSpPr>
          <p:nvPr>
            <p:ph type="title"/>
          </p:nvPr>
        </p:nvSpPr>
        <p:spPr>
          <a:xfrm>
            <a:off x="595313" y="2615842"/>
            <a:ext cx="11001375" cy="162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75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9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lank">
  <p:cSld name="White Blan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0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Solid">
  <p:cSld name="White Soli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1"/>
          <p:cNvSpPr/>
          <p:nvPr/>
        </p:nvSpPr>
        <p:spPr>
          <a:xfrm>
            <a:off x="0" y="6375798"/>
            <a:ext cx="12192000" cy="4822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16072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6"/>
              <a:buFont typeface="Trebuchet MS"/>
              <a:buNone/>
            </a:pPr>
            <a:endParaRPr sz="1266" b="0" i="0" u="none" strike="noStrike" cap="none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7" name="Google Shape;147;p1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602" y="6466598"/>
            <a:ext cx="1776483" cy="29845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1"/>
          <p:cNvSpPr txBox="1">
            <a:spLocks noGrp="1"/>
          </p:cNvSpPr>
          <p:nvPr>
            <p:ph type="sldNum" idx="12"/>
          </p:nvPr>
        </p:nvSpPr>
        <p:spPr>
          <a:xfrm>
            <a:off x="9870563" y="6434399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66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buNone/>
              <a:defRPr sz="1266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buNone/>
              <a:defRPr sz="1266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buNone/>
              <a:defRPr sz="1266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buNone/>
              <a:defRPr sz="1266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buNone/>
              <a:defRPr sz="1266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buNone/>
              <a:defRPr sz="1266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buNone/>
              <a:defRPr sz="1266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buNone/>
              <a:defRPr sz="1266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buchet-White Content Slide">
  <p:cSld name="Trebuchet-White Content Slid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2"/>
          <p:cNvSpPr txBox="1">
            <a:spLocks noGrp="1"/>
          </p:cNvSpPr>
          <p:nvPr>
            <p:ph type="title"/>
          </p:nvPr>
        </p:nvSpPr>
        <p:spPr>
          <a:xfrm>
            <a:off x="837903" y="642937"/>
            <a:ext cx="10516196" cy="81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219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62"/>
          <p:cNvSpPr txBox="1">
            <a:spLocks noGrp="1"/>
          </p:cNvSpPr>
          <p:nvPr>
            <p:ph type="body" idx="1"/>
          </p:nvPr>
        </p:nvSpPr>
        <p:spPr>
          <a:xfrm>
            <a:off x="837903" y="1714501"/>
            <a:ext cx="10516196" cy="4234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9318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531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756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88"/>
              <a:buFont typeface="Noto Sans Symbols"/>
              <a:buChar char="⮚"/>
              <a:defRPr sz="22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22373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477"/>
              <a:buFont typeface="Noto Sans Symbols"/>
              <a:buChar char="▪"/>
              <a:defRPr sz="196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5724" algn="l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87"/>
              <a:buFont typeface="Arial"/>
              <a:buChar char="•"/>
              <a:defRPr sz="168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7881" algn="l" rtl="0">
              <a:spcBef>
                <a:spcPts val="540"/>
              </a:spcBef>
              <a:spcAft>
                <a:spcPts val="0"/>
              </a:spcAft>
              <a:buClr>
                <a:srgbClr val="5C6670"/>
              </a:buClr>
              <a:buSzPts val="1406"/>
              <a:buFont typeface="Arial"/>
              <a:buChar char="•"/>
              <a:defRPr sz="1406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2" name="Google Shape;152;p162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-Content">
  <p:cSld name="Multi-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1"/>
          <p:cNvSpPr txBox="1">
            <a:spLocks noGrp="1"/>
          </p:cNvSpPr>
          <p:nvPr>
            <p:ph type="body" idx="1"/>
          </p:nvPr>
        </p:nvSpPr>
        <p:spPr>
          <a:xfrm>
            <a:off x="8160449" y="1668379"/>
            <a:ext cx="3708497" cy="4443386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81"/>
          <p:cNvSpPr txBox="1">
            <a:spLocks noGrp="1"/>
          </p:cNvSpPr>
          <p:nvPr>
            <p:ph type="body" idx="2"/>
          </p:nvPr>
        </p:nvSpPr>
        <p:spPr>
          <a:xfrm>
            <a:off x="4511090" y="1668379"/>
            <a:ext cx="3169818" cy="2041578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1"/>
          <p:cNvSpPr txBox="1">
            <a:spLocks noGrp="1"/>
          </p:cNvSpPr>
          <p:nvPr>
            <p:ph type="sldNum" idx="12"/>
          </p:nvPr>
        </p:nvSpPr>
        <p:spPr>
          <a:xfrm>
            <a:off x="9174126" y="63707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81"/>
          <p:cNvSpPr txBox="1">
            <a:spLocks noGrp="1"/>
          </p:cNvSpPr>
          <p:nvPr>
            <p:ph type="body" idx="3"/>
          </p:nvPr>
        </p:nvSpPr>
        <p:spPr>
          <a:xfrm>
            <a:off x="330242" y="1668379"/>
            <a:ext cx="3708497" cy="4443386"/>
          </a:xfrm>
          <a:prstGeom prst="rect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81"/>
          <p:cNvSpPr txBox="1">
            <a:spLocks noGrp="1"/>
          </p:cNvSpPr>
          <p:nvPr>
            <p:ph type="body" idx="4"/>
          </p:nvPr>
        </p:nvSpPr>
        <p:spPr>
          <a:xfrm>
            <a:off x="4511090" y="4018797"/>
            <a:ext cx="3169819" cy="2092968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81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5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3"/>
          <p:cNvSpPr txBox="1">
            <a:spLocks noGrp="1"/>
          </p:cNvSpPr>
          <p:nvPr>
            <p:ph type="title"/>
          </p:nvPr>
        </p:nvSpPr>
        <p:spPr>
          <a:xfrm>
            <a:off x="309739" y="880043"/>
            <a:ext cx="11572522" cy="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3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6" name="Google Shape;156;p163"/>
          <p:cNvSpPr txBox="1">
            <a:spLocks noGrp="1"/>
          </p:cNvSpPr>
          <p:nvPr>
            <p:ph type="dt" idx="10"/>
          </p:nvPr>
        </p:nvSpPr>
        <p:spPr>
          <a:xfrm>
            <a:off x="4724549" y="5098495"/>
            <a:ext cx="2742902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6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8" name="Google Shape;158;p163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4"/>
          <p:cNvSpPr txBox="1">
            <a:spLocks noGrp="1"/>
          </p:cNvSpPr>
          <p:nvPr>
            <p:ph type="title"/>
          </p:nvPr>
        </p:nvSpPr>
        <p:spPr>
          <a:xfrm>
            <a:off x="309739" y="880043"/>
            <a:ext cx="11572522" cy="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64"/>
          <p:cNvSpPr txBox="1">
            <a:spLocks noGrp="1"/>
          </p:cNvSpPr>
          <p:nvPr>
            <p:ph type="dt" idx="10"/>
          </p:nvPr>
        </p:nvSpPr>
        <p:spPr>
          <a:xfrm>
            <a:off x="4724549" y="5098495"/>
            <a:ext cx="2742902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6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3" name="Google Shape;163;p164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5"/>
          <p:cNvSpPr txBox="1">
            <a:spLocks noGrp="1"/>
          </p:cNvSpPr>
          <p:nvPr>
            <p:ph type="title"/>
          </p:nvPr>
        </p:nvSpPr>
        <p:spPr>
          <a:xfrm>
            <a:off x="487680" y="295683"/>
            <a:ext cx="11216640" cy="79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165"/>
          <p:cNvSpPr/>
          <p:nvPr/>
        </p:nvSpPr>
        <p:spPr>
          <a:xfrm>
            <a:off x="0" y="6375798"/>
            <a:ext cx="12192000" cy="4822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5675" tIns="35675" rIns="35675" bIns="35675" anchor="ctr" anchorCtr="0">
            <a:noAutofit/>
          </a:bodyPr>
          <a:lstStyle/>
          <a:p>
            <a:pPr marL="16072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6"/>
              <a:buFont typeface="Trebuchet MS"/>
              <a:buNone/>
            </a:pPr>
            <a:endParaRPr sz="1266" b="0" i="0" u="none" strike="noStrike" cap="none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7" name="Google Shape;167;p1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5173" y="6466598"/>
            <a:ext cx="1743341" cy="298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">
  <p:cSld name="Content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6"/>
          <p:cNvSpPr txBox="1">
            <a:spLocks noGrp="1"/>
          </p:cNvSpPr>
          <p:nvPr>
            <p:ph type="body" idx="1"/>
          </p:nvPr>
        </p:nvSpPr>
        <p:spPr>
          <a:xfrm>
            <a:off x="469901" y="1665291"/>
            <a:ext cx="9348787" cy="463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0" name="Google Shape;170;p166"/>
          <p:cNvSpPr txBox="1">
            <a:spLocks noGrp="1"/>
          </p:cNvSpPr>
          <p:nvPr>
            <p:ph type="body" idx="2"/>
          </p:nvPr>
        </p:nvSpPr>
        <p:spPr>
          <a:xfrm>
            <a:off x="469901" y="736689"/>
            <a:ext cx="11252200" cy="757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Clr>
                <a:srgbClr val="575757"/>
              </a:buClr>
              <a:buSzPts val="1999"/>
              <a:buFont typeface="Trebuchet MS"/>
              <a:buNone/>
              <a:defRPr sz="1999" b="0" i="0" u="none" strike="noStrike" cap="none">
                <a:solidFill>
                  <a:srgbClr val="57575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1" name="Google Shape;171;p166"/>
          <p:cNvSpPr txBox="1">
            <a:spLocks noGrp="1"/>
          </p:cNvSpPr>
          <p:nvPr>
            <p:ph type="title"/>
          </p:nvPr>
        </p:nvSpPr>
        <p:spPr>
          <a:xfrm>
            <a:off x="469901" y="402586"/>
            <a:ext cx="11252200" cy="698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1254"/>
              </a:buClr>
              <a:buSzPts val="1400"/>
              <a:buFont typeface="Trebuchet MS"/>
              <a:buNone/>
              <a:defRPr sz="1999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6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800"/>
              <a:buFont typeface="Trebuchet MS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5" name="Google Shape;175;p167"/>
          <p:cNvSpPr txBox="1">
            <a:spLocks noGrp="1"/>
          </p:cNvSpPr>
          <p:nvPr>
            <p:ph type="dt" idx="10"/>
          </p:nvPr>
        </p:nvSpPr>
        <p:spPr>
          <a:xfrm>
            <a:off x="4724549" y="5098495"/>
            <a:ext cx="2742902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6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7" name="Google Shape;177;p167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2">
  <p:cSld name="Content Slide 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8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11572522" cy="43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37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309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 sz="253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71475" algn="l" rtl="0">
              <a:spcBef>
                <a:spcPts val="3937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Char char="❖"/>
              <a:defRPr sz="22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Trebuchet MS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0" name="Google Shape;180;p168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lt1"/>
              </a:buClr>
              <a:buSzPts val="1266"/>
              <a:buFont typeface="Trebuchet MS"/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buClr>
                <a:schemeClr val="lt1"/>
              </a:buClr>
              <a:buSzPts val="1266"/>
              <a:buFont typeface="Trebuchet MS"/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buClr>
                <a:schemeClr val="lt1"/>
              </a:buClr>
              <a:buSzPts val="1266"/>
              <a:buFont typeface="Trebuchet MS"/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buClr>
                <a:schemeClr val="lt1"/>
              </a:buClr>
              <a:buSzPts val="1266"/>
              <a:buFont typeface="Trebuchet MS"/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buClr>
                <a:schemeClr val="lt1"/>
              </a:buClr>
              <a:buSzPts val="1266"/>
              <a:buFont typeface="Trebuchet MS"/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buClr>
                <a:schemeClr val="lt1"/>
              </a:buClr>
              <a:buSzPts val="1266"/>
              <a:buFont typeface="Trebuchet MS"/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buClr>
                <a:schemeClr val="lt1"/>
              </a:buClr>
              <a:buSzPts val="1266"/>
              <a:buFont typeface="Trebuchet MS"/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buClr>
                <a:schemeClr val="lt1"/>
              </a:buClr>
              <a:buSzPts val="1266"/>
              <a:buFont typeface="Trebuchet MS"/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buClr>
                <a:schemeClr val="lt1"/>
              </a:buClr>
              <a:buSzPts val="1266"/>
              <a:buFont typeface="Trebuchet MS"/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1" name="Google Shape;181;p168"/>
          <p:cNvSpPr txBox="1">
            <a:spLocks noGrp="1"/>
          </p:cNvSpPr>
          <p:nvPr>
            <p:ph type="title"/>
          </p:nvPr>
        </p:nvSpPr>
        <p:spPr>
          <a:xfrm>
            <a:off x="309739" y="439119"/>
            <a:ext cx="11572522" cy="81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1254"/>
              </a:buClr>
              <a:buSzPts val="1400"/>
              <a:buFont typeface="Trebuchet MS"/>
              <a:buNone/>
              <a:defRPr sz="6187">
                <a:solidFill>
                  <a:srgbClr val="00125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 type="secHead">
  <p:cSld name="SECTION_HEAD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4b16937219_0_385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14b16937219_0_385"/>
          <p:cNvSpPr txBox="1">
            <a:spLocks noGrp="1"/>
          </p:cNvSpPr>
          <p:nvPr>
            <p:ph type="body" idx="1"/>
          </p:nvPr>
        </p:nvSpPr>
        <p:spPr>
          <a:xfrm>
            <a:off x="838200" y="1852302"/>
            <a:ext cx="10515600" cy="42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528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Noto Sans Symbols"/>
              <a:buChar char="⮚"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g14b16937219_0_385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Image + Supporting Text Slide">
  <p:cSld name="White Image + Supporting Text Slide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4b16937219_2_6"/>
          <p:cNvSpPr txBox="1">
            <a:spLocks noGrp="1"/>
          </p:cNvSpPr>
          <p:nvPr>
            <p:ph type="body" idx="1"/>
          </p:nvPr>
        </p:nvSpPr>
        <p:spPr>
          <a:xfrm>
            <a:off x="836771" y="441485"/>
            <a:ext cx="10518458" cy="816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001970"/>
              </a:buClr>
              <a:buSzPts val="1400"/>
              <a:buFont typeface="Arial"/>
              <a:buNone/>
              <a:defRPr sz="6187" b="1" i="0" u="none" strike="noStrike" cap="none">
                <a:solidFill>
                  <a:srgbClr val="0019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4" name="Google Shape;194;g14b16937219_2_6"/>
          <p:cNvSpPr txBox="1">
            <a:spLocks noGrp="1"/>
          </p:cNvSpPr>
          <p:nvPr>
            <p:ph type="body" idx="2"/>
          </p:nvPr>
        </p:nvSpPr>
        <p:spPr>
          <a:xfrm>
            <a:off x="309739" y="1467883"/>
            <a:ext cx="5813049" cy="4532868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Trebuchet MS"/>
              <a:buNone/>
              <a:defRPr sz="2250" b="0" i="1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4000"/>
              <a:buFont typeface="Trebuchet MS"/>
              <a:buNone/>
              <a:defRPr sz="2812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4000"/>
              <a:buFont typeface="Trebuchet MS"/>
              <a:buNone/>
              <a:defRPr sz="2812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4000"/>
              <a:buFont typeface="Trebuchet MS"/>
              <a:buNone/>
              <a:defRPr sz="2812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4000"/>
              <a:buFont typeface="Trebuchet MS"/>
              <a:buNone/>
              <a:defRPr sz="2812" b="0" i="1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5" name="Google Shape;195;g14b16937219_2_6"/>
          <p:cNvSpPr txBox="1">
            <a:spLocks noGrp="1"/>
          </p:cNvSpPr>
          <p:nvPr>
            <p:ph type="body" idx="3"/>
          </p:nvPr>
        </p:nvSpPr>
        <p:spPr>
          <a:xfrm>
            <a:off x="6765706" y="1485188"/>
            <a:ext cx="5116555" cy="451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797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09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12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53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937"/>
              </a:spcBef>
              <a:spcAft>
                <a:spcPts val="0"/>
              </a:spcAft>
              <a:buClr>
                <a:srgbClr val="5C667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6" name="Google Shape;196;g14b16937219_2_6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4b16937219_2_11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 type="secHead">
  <p:cSld name="SECTION_HEAD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4b16937219_2_13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5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Trebuchet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14b16937219_2_13"/>
          <p:cNvSpPr txBox="1">
            <a:spLocks noGrp="1"/>
          </p:cNvSpPr>
          <p:nvPr>
            <p:ph type="body" idx="1"/>
          </p:nvPr>
        </p:nvSpPr>
        <p:spPr>
          <a:xfrm>
            <a:off x="838200" y="1852302"/>
            <a:ext cx="10515600" cy="4205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528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Noto Sans Symbols"/>
              <a:buChar char="⮚"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g14b16937219_2_13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2"/>
          <p:cNvSpPr txBox="1">
            <a:spLocks noGrp="1"/>
          </p:cNvSpPr>
          <p:nvPr>
            <p:ph type="title"/>
          </p:nvPr>
        </p:nvSpPr>
        <p:spPr>
          <a:xfrm>
            <a:off x="807546" y="1806137"/>
            <a:ext cx="4803226" cy="297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  <a:defRPr sz="7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2"/>
          <p:cNvSpPr txBox="1">
            <a:spLocks noGrp="1"/>
          </p:cNvSpPr>
          <p:nvPr>
            <p:ph type="body" idx="1"/>
          </p:nvPr>
        </p:nvSpPr>
        <p:spPr>
          <a:xfrm>
            <a:off x="6476562" y="1806136"/>
            <a:ext cx="4855778" cy="297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⮚"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82"/>
          <p:cNvSpPr txBox="1">
            <a:spLocks noGrp="1"/>
          </p:cNvSpPr>
          <p:nvPr>
            <p:ph type="sldNum" idx="12"/>
          </p:nvPr>
        </p:nvSpPr>
        <p:spPr>
          <a:xfrm>
            <a:off x="9174126" y="63707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82"/>
          <p:cNvCxnSpPr/>
          <p:nvPr/>
        </p:nvCxnSpPr>
        <p:spPr>
          <a:xfrm>
            <a:off x="6096000" y="1327150"/>
            <a:ext cx="0" cy="42037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4b16937219_2_17"/>
          <p:cNvSpPr txBox="1">
            <a:spLocks noGrp="1"/>
          </p:cNvSpPr>
          <p:nvPr>
            <p:ph type="title"/>
          </p:nvPr>
        </p:nvSpPr>
        <p:spPr>
          <a:xfrm>
            <a:off x="183931" y="365125"/>
            <a:ext cx="118241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g14b16937219_2_17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4b16937219_2_20"/>
          <p:cNvSpPr txBox="1">
            <a:spLocks noGrp="1"/>
          </p:cNvSpPr>
          <p:nvPr>
            <p:ph type="ctrTitle"/>
          </p:nvPr>
        </p:nvSpPr>
        <p:spPr>
          <a:xfrm>
            <a:off x="1040524" y="1001496"/>
            <a:ext cx="10110952" cy="99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Font typeface="Trebuchet MS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g14b16937219_2_20"/>
          <p:cNvSpPr txBox="1">
            <a:spLocks noGrp="1"/>
          </p:cNvSpPr>
          <p:nvPr>
            <p:ph type="subTitle" idx="1"/>
          </p:nvPr>
        </p:nvSpPr>
        <p:spPr>
          <a:xfrm>
            <a:off x="1524000" y="2214672"/>
            <a:ext cx="9144000" cy="738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Arial"/>
              <a:buNone/>
              <a:defRPr sz="49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9" name="Google Shape;209;g14b16937219_2_20"/>
          <p:cNvSpPr txBox="1">
            <a:spLocks noGrp="1"/>
          </p:cNvSpPr>
          <p:nvPr>
            <p:ph type="dt" idx="10"/>
          </p:nvPr>
        </p:nvSpPr>
        <p:spPr>
          <a:xfrm>
            <a:off x="4724400" y="491755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g14b16937219_2_20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g14b16937219_2_20"/>
          <p:cNvSpPr txBox="1">
            <a:spLocks noGrp="1"/>
          </p:cNvSpPr>
          <p:nvPr>
            <p:ph type="body" idx="2"/>
          </p:nvPr>
        </p:nvSpPr>
        <p:spPr>
          <a:xfrm>
            <a:off x="1913861" y="3176366"/>
            <a:ext cx="836427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-Content">
  <p:cSld name="Multi-Conten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4b16937219_2_26"/>
          <p:cNvSpPr txBox="1">
            <a:spLocks noGrp="1"/>
          </p:cNvSpPr>
          <p:nvPr>
            <p:ph type="body" idx="1"/>
          </p:nvPr>
        </p:nvSpPr>
        <p:spPr>
          <a:xfrm>
            <a:off x="8160449" y="1668379"/>
            <a:ext cx="3708497" cy="444338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g14b16937219_2_26"/>
          <p:cNvSpPr txBox="1">
            <a:spLocks noGrp="1"/>
          </p:cNvSpPr>
          <p:nvPr>
            <p:ph type="body" idx="2"/>
          </p:nvPr>
        </p:nvSpPr>
        <p:spPr>
          <a:xfrm>
            <a:off x="4511090" y="1668379"/>
            <a:ext cx="3169818" cy="204157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g14b16937219_2_26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g14b16937219_2_26"/>
          <p:cNvSpPr txBox="1">
            <a:spLocks noGrp="1"/>
          </p:cNvSpPr>
          <p:nvPr>
            <p:ph type="body" idx="3"/>
          </p:nvPr>
        </p:nvSpPr>
        <p:spPr>
          <a:xfrm>
            <a:off x="330242" y="1668379"/>
            <a:ext cx="3708497" cy="4443386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7" name="Google Shape;217;g14b16937219_2_26"/>
          <p:cNvSpPr txBox="1">
            <a:spLocks noGrp="1"/>
          </p:cNvSpPr>
          <p:nvPr>
            <p:ph type="body" idx="4"/>
          </p:nvPr>
        </p:nvSpPr>
        <p:spPr>
          <a:xfrm>
            <a:off x="4511090" y="4018797"/>
            <a:ext cx="3169819" cy="2092968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1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g14b16937219_2_26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5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Trebuchet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4b16937219_2_33"/>
          <p:cNvSpPr txBox="1">
            <a:spLocks noGrp="1"/>
          </p:cNvSpPr>
          <p:nvPr>
            <p:ph type="title"/>
          </p:nvPr>
        </p:nvSpPr>
        <p:spPr>
          <a:xfrm>
            <a:off x="807546" y="1806137"/>
            <a:ext cx="4803226" cy="297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200"/>
              <a:buFont typeface="Trebuchet MS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g14b16937219_2_33"/>
          <p:cNvSpPr txBox="1">
            <a:spLocks noGrp="1"/>
          </p:cNvSpPr>
          <p:nvPr>
            <p:ph type="body" idx="1"/>
          </p:nvPr>
        </p:nvSpPr>
        <p:spPr>
          <a:xfrm>
            <a:off x="6476562" y="1806136"/>
            <a:ext cx="4855778" cy="297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⮚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g14b16937219_2_33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3" name="Google Shape;223;g14b16937219_2_33"/>
          <p:cNvCxnSpPr/>
          <p:nvPr/>
        </p:nvCxnSpPr>
        <p:spPr>
          <a:xfrm>
            <a:off x="6096000" y="1327150"/>
            <a:ext cx="0" cy="42037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 1">
  <p:cSld name="Questions Slide 1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4b16937219_2_38"/>
          <p:cNvSpPr txBox="1">
            <a:spLocks noGrp="1"/>
          </p:cNvSpPr>
          <p:nvPr>
            <p:ph type="title"/>
          </p:nvPr>
        </p:nvSpPr>
        <p:spPr>
          <a:xfrm>
            <a:off x="6122788" y="2625328"/>
            <a:ext cx="5381431" cy="231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86"/>
              <a:buFont typeface="Trebuchet MS"/>
              <a:buNone/>
              <a:defRPr sz="808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g14b16937219_2_38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7" name="Google Shape;227;g14b16937219_2_38" descr="Question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52499" y="-298450"/>
            <a:ext cx="7429500" cy="74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t Slide">
  <p:cSld name="Chat Slide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4b16937219_2_42"/>
          <p:cNvSpPr txBox="1">
            <a:spLocks noGrp="1"/>
          </p:cNvSpPr>
          <p:nvPr>
            <p:ph type="title"/>
          </p:nvPr>
        </p:nvSpPr>
        <p:spPr>
          <a:xfrm>
            <a:off x="6122788" y="2253854"/>
            <a:ext cx="5759473" cy="235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086"/>
              <a:buFont typeface="Trebuchet MS"/>
              <a:buNone/>
              <a:defRPr sz="8086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g14b16937219_2_42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1" name="Google Shape;231;g14b16937219_2_42" descr="Cha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6026" y="107156"/>
            <a:ext cx="6589909" cy="659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 Slide">
  <p:cSld name="Contact Info Slide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4b16937219_2_46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g14b16937219_2_46"/>
          <p:cNvSpPr txBox="1">
            <a:spLocks noGrp="1"/>
          </p:cNvSpPr>
          <p:nvPr>
            <p:ph type="body" idx="1"/>
          </p:nvPr>
        </p:nvSpPr>
        <p:spPr>
          <a:xfrm>
            <a:off x="838200" y="1955502"/>
            <a:ext cx="10515600" cy="385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Arial"/>
              <a:buNone/>
              <a:defRPr sz="337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g14b16937219_2_46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5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Trebuchet M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4b16937219_2_50"/>
          <p:cNvSpPr txBox="1">
            <a:spLocks noGrp="1"/>
          </p:cNvSpPr>
          <p:nvPr>
            <p:ph type="title"/>
          </p:nvPr>
        </p:nvSpPr>
        <p:spPr>
          <a:xfrm>
            <a:off x="595312" y="2615841"/>
            <a:ext cx="11001375" cy="162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750"/>
              <a:buFont typeface="Trebuchet MS"/>
              <a:buNone/>
              <a:defRPr sz="67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g14b16937219_2_50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4b16937219_2_53"/>
          <p:cNvSpPr txBox="1">
            <a:spLocks noGrp="1"/>
          </p:cNvSpPr>
          <p:nvPr>
            <p:ph type="body" idx="1"/>
          </p:nvPr>
        </p:nvSpPr>
        <p:spPr>
          <a:xfrm>
            <a:off x="487680" y="782621"/>
            <a:ext cx="11216640" cy="30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575757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75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−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◦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−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g14b16937219_2_53"/>
          <p:cNvSpPr txBox="1">
            <a:spLocks noGrp="1"/>
          </p:cNvSpPr>
          <p:nvPr>
            <p:ph type="title"/>
          </p:nvPr>
        </p:nvSpPr>
        <p:spPr>
          <a:xfrm>
            <a:off x="487680" y="295683"/>
            <a:ext cx="11216640" cy="469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4b16937219_2_56"/>
          <p:cNvSpPr txBox="1">
            <a:spLocks noGrp="1"/>
          </p:cNvSpPr>
          <p:nvPr>
            <p:ph type="title"/>
          </p:nvPr>
        </p:nvSpPr>
        <p:spPr>
          <a:xfrm>
            <a:off x="487680" y="295683"/>
            <a:ext cx="11216640" cy="79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3"/>
          <p:cNvSpPr txBox="1">
            <a:spLocks noGrp="1"/>
          </p:cNvSpPr>
          <p:nvPr>
            <p:ph type="title"/>
          </p:nvPr>
        </p:nvSpPr>
        <p:spPr>
          <a:xfrm>
            <a:off x="183931" y="365125"/>
            <a:ext cx="118241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3"/>
          <p:cNvSpPr txBox="1">
            <a:spLocks noGrp="1"/>
          </p:cNvSpPr>
          <p:nvPr>
            <p:ph type="sldNum" idx="12"/>
          </p:nvPr>
        </p:nvSpPr>
        <p:spPr>
          <a:xfrm>
            <a:off x="9174126" y="63707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2">
  <p:cSld name="1_Content Slide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4b16937219_0_1145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115725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29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Arial"/>
              <a:buChar char="•"/>
              <a:defRPr sz="33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2506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94"/>
              <a:buFont typeface="Arial"/>
              <a:buChar char="•"/>
              <a:defRPr sz="30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931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31"/>
              <a:buFont typeface="Arial"/>
              <a:buChar char="•"/>
              <a:defRPr sz="253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14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Char char="❖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g14b16937219_0_1145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g14b16937219_0_1145"/>
          <p:cNvSpPr txBox="1">
            <a:spLocks noGrp="1"/>
          </p:cNvSpPr>
          <p:nvPr>
            <p:ph type="title"/>
          </p:nvPr>
        </p:nvSpPr>
        <p:spPr>
          <a:xfrm>
            <a:off x="309739" y="439119"/>
            <a:ext cx="11572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C9A"/>
              </a:buClr>
              <a:buSzPts val="6187"/>
              <a:buFont typeface="Trebuchet MS"/>
              <a:buNone/>
              <a:defRPr sz="6187">
                <a:solidFill>
                  <a:srgbClr val="007C9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4b16937219_0_1149"/>
          <p:cNvSpPr txBox="1">
            <a:spLocks noGrp="1"/>
          </p:cNvSpPr>
          <p:nvPr>
            <p:ph type="title"/>
          </p:nvPr>
        </p:nvSpPr>
        <p:spPr>
          <a:xfrm>
            <a:off x="487680" y="295683"/>
            <a:ext cx="112167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4b16937219_2_70"/>
          <p:cNvSpPr txBox="1">
            <a:spLocks noGrp="1"/>
          </p:cNvSpPr>
          <p:nvPr>
            <p:ph type="title"/>
          </p:nvPr>
        </p:nvSpPr>
        <p:spPr>
          <a:xfrm>
            <a:off x="556437" y="365125"/>
            <a:ext cx="1107912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Trebuchet MS"/>
              <a:buNone/>
              <a:defRPr sz="6000" b="1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5" name="Google Shape;255;g14b16937219_2_70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 type="secHead">
  <p:cSld name="SECTION_HEADER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4b16937219_0_2419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rebuchet MS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g14b16937219_0_2419"/>
          <p:cNvSpPr txBox="1">
            <a:spLocks noGrp="1"/>
          </p:cNvSpPr>
          <p:nvPr>
            <p:ph type="body" idx="1"/>
          </p:nvPr>
        </p:nvSpPr>
        <p:spPr>
          <a:xfrm>
            <a:off x="838200" y="1852302"/>
            <a:ext cx="10515600" cy="42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861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733"/>
              <a:buFont typeface="Noto Sans Symbols"/>
              <a:buChar char="⮚"/>
              <a:defRPr sz="247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718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25"/>
              <a:buFont typeface="Noto Sans Symbols"/>
              <a:buChar char="▪"/>
              <a:defRPr sz="202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5" name="Google Shape;265;g14b16937219_0_2419"/>
          <p:cNvSpPr txBox="1">
            <a:spLocks noGrp="1"/>
          </p:cNvSpPr>
          <p:nvPr>
            <p:ph type="sldNum" idx="12"/>
          </p:nvPr>
        </p:nvSpPr>
        <p:spPr>
          <a:xfrm>
            <a:off x="9174127" y="63736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4b16937219_0_2423"/>
          <p:cNvSpPr txBox="1">
            <a:spLocks noGrp="1"/>
          </p:cNvSpPr>
          <p:nvPr>
            <p:ph type="ctrTitle"/>
          </p:nvPr>
        </p:nvSpPr>
        <p:spPr>
          <a:xfrm>
            <a:off x="1040524" y="1403148"/>
            <a:ext cx="101109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rebuchet MS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g14b16937219_0_2423"/>
          <p:cNvSpPr txBox="1">
            <a:spLocks noGrp="1"/>
          </p:cNvSpPr>
          <p:nvPr>
            <p:ph type="subTitle" idx="1"/>
          </p:nvPr>
        </p:nvSpPr>
        <p:spPr>
          <a:xfrm>
            <a:off x="1524000" y="2448549"/>
            <a:ext cx="9144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713"/>
              <a:buFont typeface="Arial"/>
              <a:buNone/>
              <a:defRPr sz="3713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g14b16937219_0_2423"/>
          <p:cNvSpPr txBox="1">
            <a:spLocks noGrp="1"/>
          </p:cNvSpPr>
          <p:nvPr>
            <p:ph type="dt" idx="10"/>
          </p:nvPr>
        </p:nvSpPr>
        <p:spPr>
          <a:xfrm>
            <a:off x="4724400" y="491755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g14b16937219_0_2423"/>
          <p:cNvSpPr txBox="1">
            <a:spLocks noGrp="1"/>
          </p:cNvSpPr>
          <p:nvPr>
            <p:ph type="sldNum" idx="12"/>
          </p:nvPr>
        </p:nvSpPr>
        <p:spPr>
          <a:xfrm>
            <a:off x="9174127" y="63736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g14b16937219_0_2423"/>
          <p:cNvSpPr txBox="1">
            <a:spLocks noGrp="1"/>
          </p:cNvSpPr>
          <p:nvPr>
            <p:ph type="body" idx="2"/>
          </p:nvPr>
        </p:nvSpPr>
        <p:spPr>
          <a:xfrm>
            <a:off x="1913862" y="3578018"/>
            <a:ext cx="8364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75"/>
              <a:buFont typeface="Arial"/>
              <a:buNone/>
              <a:defRPr sz="247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Text">
  <p:cSld name="Mission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4b16937219_0_2429"/>
          <p:cNvSpPr txBox="1">
            <a:spLocks noGrp="1"/>
          </p:cNvSpPr>
          <p:nvPr>
            <p:ph type="sldNum" idx="12"/>
          </p:nvPr>
        </p:nvSpPr>
        <p:spPr>
          <a:xfrm>
            <a:off x="9174127" y="63736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g14b16937219_0_2429"/>
          <p:cNvSpPr txBox="1"/>
          <p:nvPr/>
        </p:nvSpPr>
        <p:spPr>
          <a:xfrm>
            <a:off x="838200" y="2230562"/>
            <a:ext cx="10593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rebuchet MS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health care equity, access and outcomes for the people we serve while saving Coloradans money on health care and driving value for Colorado.</a:t>
            </a:r>
            <a:endParaRPr/>
          </a:p>
        </p:txBody>
      </p:sp>
      <p:sp>
        <p:nvSpPr>
          <p:cNvPr id="275" name="Google Shape;275;g14b16937219_0_2429"/>
          <p:cNvSpPr/>
          <p:nvPr/>
        </p:nvSpPr>
        <p:spPr>
          <a:xfrm>
            <a:off x="864995" y="478177"/>
            <a:ext cx="10515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70"/>
              </a:buClr>
              <a:buSzPts val="4500"/>
              <a:buFont typeface="Trebuchet MS"/>
              <a:buNone/>
            </a:pPr>
            <a:r>
              <a:rPr lang="en-US" sz="4500" b="1" i="0" u="none" strike="noStrike" cap="none">
                <a:solidFill>
                  <a:srgbClr val="001970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</a:t>
            </a:r>
            <a:endParaRPr sz="4500" b="0" i="0" u="none" strike="noStrike" cap="none">
              <a:solidFill>
                <a:srgbClr val="0019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Photo">
  <p:cSld name="Mission Photo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4b16937219_0_2433"/>
          <p:cNvSpPr txBox="1">
            <a:spLocks noGrp="1"/>
          </p:cNvSpPr>
          <p:nvPr>
            <p:ph type="sldNum" idx="12"/>
          </p:nvPr>
        </p:nvSpPr>
        <p:spPr>
          <a:xfrm>
            <a:off x="9174127" y="63736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g14b16937219_0_2433"/>
          <p:cNvSpPr txBox="1"/>
          <p:nvPr/>
        </p:nvSpPr>
        <p:spPr>
          <a:xfrm>
            <a:off x="18171226" y="8737353"/>
            <a:ext cx="28959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Trebuchet MS"/>
              <a:buNone/>
            </a:pPr>
            <a:fld id="{00000000-1234-1234-1234-123412341234}" type="slidenum">
              <a:rPr lang="en-US" sz="1801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801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79" name="Google Shape;279;g14b16937219_0_2433"/>
          <p:cNvPicPr preferRelativeResize="0"/>
          <p:nvPr/>
        </p:nvPicPr>
        <p:blipFill rotWithShape="1">
          <a:blip r:embed="rId2">
            <a:alphaModFix/>
          </a:blip>
          <a:srcRect l="19755" t="14813" r="3937"/>
          <a:stretch/>
        </p:blipFill>
        <p:spPr>
          <a:xfrm>
            <a:off x="0" y="-1"/>
            <a:ext cx="12191998" cy="6268917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14b16937219_0_2433"/>
          <p:cNvSpPr/>
          <p:nvPr/>
        </p:nvSpPr>
        <p:spPr>
          <a:xfrm>
            <a:off x="0" y="3705958"/>
            <a:ext cx="12192000" cy="2158500"/>
          </a:xfrm>
          <a:prstGeom prst="rect">
            <a:avLst/>
          </a:prstGeom>
          <a:solidFill>
            <a:srgbClr val="001970">
              <a:alpha val="80000"/>
            </a:srgbClr>
          </a:solidFill>
          <a:ln>
            <a:noFill/>
          </a:ln>
        </p:spPr>
        <p:txBody>
          <a:bodyPr spcFirstLastPara="1" wrap="square" lIns="130025" tIns="65000" rIns="130025" bIns="182875" anchor="ctr" anchorCtr="0">
            <a:noAutofit/>
          </a:bodyPr>
          <a:lstStyle/>
          <a:p>
            <a:pPr marL="1619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Mission: </a:t>
            </a:r>
            <a:endParaRPr sz="4000" b="0" i="0" u="none" strike="noStrike" cap="none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619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rebuchet MS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health care equity, access and outcomes for the people we serve while saving Coloradans money on health care and driving value for Colorado.</a:t>
            </a:r>
            <a:endParaRPr sz="28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We Do">
  <p:cSld name="What We Do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4b16937219_0_2438"/>
          <p:cNvSpPr txBox="1">
            <a:spLocks noGrp="1"/>
          </p:cNvSpPr>
          <p:nvPr>
            <p:ph type="sldNum" idx="12"/>
          </p:nvPr>
        </p:nvSpPr>
        <p:spPr>
          <a:xfrm>
            <a:off x="9174127" y="63736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3" name="Google Shape;283;g14b16937219_0_2438"/>
          <p:cNvSpPr txBox="1"/>
          <p:nvPr/>
        </p:nvSpPr>
        <p:spPr>
          <a:xfrm>
            <a:off x="838200" y="2022813"/>
            <a:ext cx="105939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Trebuchet MS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Department of Health Care Policy &amp; Financing administers Health First Colorado (Colorado’s Medicaid program), Child Health Plan </a:t>
            </a:r>
            <a:r>
              <a:rPr lang="en-US" sz="2700" b="0" i="1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Plus </a:t>
            </a:r>
            <a:r>
              <a:rPr lang="en-US" sz="27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(CHP+) and other health care programs for Coloradans who qualify. </a:t>
            </a:r>
            <a:endParaRPr sz="27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4" name="Google Shape;284;g14b16937219_0_2438"/>
          <p:cNvSpPr/>
          <p:nvPr/>
        </p:nvSpPr>
        <p:spPr>
          <a:xfrm>
            <a:off x="838200" y="525515"/>
            <a:ext cx="105939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970"/>
              </a:buClr>
              <a:buSzPts val="4500"/>
              <a:buFont typeface="Trebuchet MS"/>
              <a:buNone/>
            </a:pPr>
            <a:r>
              <a:rPr lang="en-US" sz="4500" b="1" i="0" u="none" strike="noStrike" cap="none">
                <a:solidFill>
                  <a:srgbClr val="001970"/>
                </a:solidFill>
                <a:latin typeface="Trebuchet MS"/>
                <a:ea typeface="Trebuchet MS"/>
                <a:cs typeface="Trebuchet MS"/>
                <a:sym typeface="Trebuchet MS"/>
              </a:rPr>
              <a:t>What We Do</a:t>
            </a:r>
            <a:endParaRPr sz="4500" b="0" i="0" u="none" strike="noStrike" cap="none">
              <a:solidFill>
                <a:srgbClr val="0019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4b16937219_0_2442"/>
          <p:cNvSpPr txBox="1">
            <a:spLocks noGrp="1"/>
          </p:cNvSpPr>
          <p:nvPr>
            <p:ph type="title"/>
          </p:nvPr>
        </p:nvSpPr>
        <p:spPr>
          <a:xfrm>
            <a:off x="807545" y="1806139"/>
            <a:ext cx="4803300" cy="29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Trebuchet MS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g14b16937219_0_2442"/>
          <p:cNvSpPr txBox="1">
            <a:spLocks noGrp="1"/>
          </p:cNvSpPr>
          <p:nvPr>
            <p:ph type="body" idx="1"/>
          </p:nvPr>
        </p:nvSpPr>
        <p:spPr>
          <a:xfrm>
            <a:off x="6476561" y="1806136"/>
            <a:ext cx="4855800" cy="29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3528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⮚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1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g14b16937219_0_2442"/>
          <p:cNvSpPr txBox="1">
            <a:spLocks noGrp="1"/>
          </p:cNvSpPr>
          <p:nvPr>
            <p:ph type="sldNum" idx="12"/>
          </p:nvPr>
        </p:nvSpPr>
        <p:spPr>
          <a:xfrm>
            <a:off x="9174127" y="63736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9" name="Google Shape;289;g14b16937219_0_2442"/>
          <p:cNvCxnSpPr/>
          <p:nvPr/>
        </p:nvCxnSpPr>
        <p:spPr>
          <a:xfrm>
            <a:off x="6096000" y="1327150"/>
            <a:ext cx="0" cy="4203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4b16937219_0_2447"/>
          <p:cNvSpPr txBox="1">
            <a:spLocks noGrp="1"/>
          </p:cNvSpPr>
          <p:nvPr>
            <p:ph type="title"/>
          </p:nvPr>
        </p:nvSpPr>
        <p:spPr>
          <a:xfrm>
            <a:off x="91966" y="2109641"/>
            <a:ext cx="12008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g14b16937219_0_2447"/>
          <p:cNvSpPr txBox="1">
            <a:spLocks noGrp="1"/>
          </p:cNvSpPr>
          <p:nvPr>
            <p:ph type="sldNum" idx="12"/>
          </p:nvPr>
        </p:nvSpPr>
        <p:spPr>
          <a:xfrm>
            <a:off x="9174127" y="63736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t Slide">
  <p:cSld name="Chat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4"/>
          <p:cNvSpPr txBox="1">
            <a:spLocks noGrp="1"/>
          </p:cNvSpPr>
          <p:nvPr>
            <p:ph type="title"/>
          </p:nvPr>
        </p:nvSpPr>
        <p:spPr>
          <a:xfrm>
            <a:off x="6122788" y="2253854"/>
            <a:ext cx="5759473" cy="2350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86"/>
              <a:buFont typeface="Trebuchet MS"/>
              <a:buNone/>
              <a:defRPr sz="8086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4"/>
          <p:cNvSpPr txBox="1">
            <a:spLocks noGrp="1"/>
          </p:cNvSpPr>
          <p:nvPr>
            <p:ph type="sldNum" idx="12"/>
          </p:nvPr>
        </p:nvSpPr>
        <p:spPr>
          <a:xfrm>
            <a:off x="9174126" y="63707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p84" descr="Cha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6026" y="107156"/>
            <a:ext cx="6589909" cy="659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4b16937219_0_2450"/>
          <p:cNvSpPr txBox="1">
            <a:spLocks noGrp="1"/>
          </p:cNvSpPr>
          <p:nvPr>
            <p:ph type="sldNum" idx="12"/>
          </p:nvPr>
        </p:nvSpPr>
        <p:spPr>
          <a:xfrm>
            <a:off x="9174127" y="63736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 1">
  <p:cSld name="Questions Slide 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4b16937219_0_2452"/>
          <p:cNvSpPr txBox="1">
            <a:spLocks noGrp="1"/>
          </p:cNvSpPr>
          <p:nvPr>
            <p:ph type="title"/>
          </p:nvPr>
        </p:nvSpPr>
        <p:spPr>
          <a:xfrm>
            <a:off x="6122790" y="2625328"/>
            <a:ext cx="5381400" cy="23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65"/>
              <a:buFont typeface="Trebuchet MS"/>
              <a:buNone/>
              <a:defRPr sz="606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g14b16937219_0_2452"/>
          <p:cNvSpPr txBox="1">
            <a:spLocks noGrp="1"/>
          </p:cNvSpPr>
          <p:nvPr>
            <p:ph type="sldNum" idx="12"/>
          </p:nvPr>
        </p:nvSpPr>
        <p:spPr>
          <a:xfrm>
            <a:off x="9174127" y="63736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8" name="Google Shape;298;g14b16937219_0_2452" descr="Question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64821" y="1148206"/>
            <a:ext cx="7429500" cy="55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t Slide">
  <p:cSld name="Chat Slide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4b16937219_0_2456"/>
          <p:cNvSpPr txBox="1">
            <a:spLocks noGrp="1"/>
          </p:cNvSpPr>
          <p:nvPr>
            <p:ph type="title"/>
          </p:nvPr>
        </p:nvSpPr>
        <p:spPr>
          <a:xfrm>
            <a:off x="6122789" y="2253854"/>
            <a:ext cx="5759400" cy="23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65"/>
              <a:buFont typeface="Trebuchet MS"/>
              <a:buNone/>
              <a:defRPr sz="6065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g14b16937219_0_2456"/>
          <p:cNvSpPr txBox="1">
            <a:spLocks noGrp="1"/>
          </p:cNvSpPr>
          <p:nvPr>
            <p:ph type="sldNum" idx="12"/>
          </p:nvPr>
        </p:nvSpPr>
        <p:spPr>
          <a:xfrm>
            <a:off x="9174127" y="63736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2" name="Google Shape;302;g14b16937219_0_2456" descr="Cha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2327" y="848361"/>
            <a:ext cx="6589909" cy="4942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 Slide">
  <p:cSld name="Contact Info Slid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4b16937219_0_2460"/>
          <p:cNvSpPr txBox="1">
            <a:spLocks noGrp="1"/>
          </p:cNvSpPr>
          <p:nvPr>
            <p:ph type="sldNum" idx="12"/>
          </p:nvPr>
        </p:nvSpPr>
        <p:spPr>
          <a:xfrm>
            <a:off x="9174127" y="63736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g14b16937219_0_2460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rebuchet MS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g14b16937219_0_2460"/>
          <p:cNvSpPr txBox="1">
            <a:spLocks noGrp="1"/>
          </p:cNvSpPr>
          <p:nvPr>
            <p:ph type="body" idx="1"/>
          </p:nvPr>
        </p:nvSpPr>
        <p:spPr>
          <a:xfrm>
            <a:off x="2603619" y="2208663"/>
            <a:ext cx="6984900" cy="30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4b16937219_0_2464"/>
          <p:cNvSpPr txBox="1">
            <a:spLocks noGrp="1"/>
          </p:cNvSpPr>
          <p:nvPr>
            <p:ph type="title"/>
          </p:nvPr>
        </p:nvSpPr>
        <p:spPr>
          <a:xfrm>
            <a:off x="595313" y="2137278"/>
            <a:ext cx="11001300" cy="1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63"/>
              <a:buFont typeface="Trebuchet MS"/>
              <a:buNone/>
              <a:defRPr sz="506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g14b16937219_0_2464"/>
          <p:cNvSpPr txBox="1">
            <a:spLocks noGrp="1"/>
          </p:cNvSpPr>
          <p:nvPr>
            <p:ph type="sldNum" idx="12"/>
          </p:nvPr>
        </p:nvSpPr>
        <p:spPr>
          <a:xfrm>
            <a:off x="9174127" y="6373688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Trebuchet MS"/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4b16937219_0_4007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 type="secHead">
  <p:cSld name="SECTION_HEADER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4b16937219_0_4009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g14b16937219_0_4009"/>
          <p:cNvSpPr txBox="1">
            <a:spLocks noGrp="1"/>
          </p:cNvSpPr>
          <p:nvPr>
            <p:ph type="body" idx="1"/>
          </p:nvPr>
        </p:nvSpPr>
        <p:spPr>
          <a:xfrm>
            <a:off x="838200" y="1852302"/>
            <a:ext cx="10515600" cy="42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528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Noto Sans Symbols"/>
              <a:buChar char="⮚"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g14b16937219_0_4009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4b16937219_0_4013"/>
          <p:cNvSpPr txBox="1">
            <a:spLocks noGrp="1"/>
          </p:cNvSpPr>
          <p:nvPr>
            <p:ph type="ctrTitle"/>
          </p:nvPr>
        </p:nvSpPr>
        <p:spPr>
          <a:xfrm>
            <a:off x="1040524" y="1505158"/>
            <a:ext cx="101109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g14b16937219_0_4013"/>
          <p:cNvSpPr txBox="1">
            <a:spLocks noGrp="1"/>
          </p:cNvSpPr>
          <p:nvPr>
            <p:ph type="subTitle" idx="1"/>
          </p:nvPr>
        </p:nvSpPr>
        <p:spPr>
          <a:xfrm>
            <a:off x="1524000" y="2583430"/>
            <a:ext cx="9144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Arial"/>
              <a:buNone/>
              <a:defRPr sz="49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g14b16937219_0_4013"/>
          <p:cNvSpPr txBox="1">
            <a:spLocks noGrp="1"/>
          </p:cNvSpPr>
          <p:nvPr>
            <p:ph type="dt" idx="10"/>
          </p:nvPr>
        </p:nvSpPr>
        <p:spPr>
          <a:xfrm>
            <a:off x="4724400" y="49175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g14b16937219_0_4013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7" name="Google Shape;327;g14b16937219_0_4013"/>
          <p:cNvSpPr txBox="1">
            <a:spLocks noGrp="1"/>
          </p:cNvSpPr>
          <p:nvPr>
            <p:ph type="body" idx="2"/>
          </p:nvPr>
        </p:nvSpPr>
        <p:spPr>
          <a:xfrm>
            <a:off x="1913861" y="3680028"/>
            <a:ext cx="8364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Text">
  <p:cSld name="Mission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4b16937219_0_4019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g14b16937219_0_4019"/>
          <p:cNvSpPr/>
          <p:nvPr/>
        </p:nvSpPr>
        <p:spPr>
          <a:xfrm>
            <a:off x="838199" y="1873473"/>
            <a:ext cx="104337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health care equity, access and outcomes for the people we serve while saving Coloradans money on health care and driving value for Colorado.</a:t>
            </a:r>
            <a:endParaRPr/>
          </a:p>
        </p:txBody>
      </p:sp>
      <p:sp>
        <p:nvSpPr>
          <p:cNvPr id="331" name="Google Shape;331;g14b16937219_0_4019"/>
          <p:cNvSpPr/>
          <p:nvPr/>
        </p:nvSpPr>
        <p:spPr>
          <a:xfrm>
            <a:off x="878391" y="417891"/>
            <a:ext cx="1043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Photo">
  <p:cSld name="Mission Photo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14b16937219_0_4023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g14b16937219_0_4023"/>
          <p:cNvSpPr txBox="1"/>
          <p:nvPr/>
        </p:nvSpPr>
        <p:spPr>
          <a:xfrm>
            <a:off x="13628419" y="8737353"/>
            <a:ext cx="21720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1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801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35" name="Google Shape;335;g14b16937219_0_4023"/>
          <p:cNvPicPr preferRelativeResize="0"/>
          <p:nvPr/>
        </p:nvPicPr>
        <p:blipFill rotWithShape="1">
          <a:blip r:embed="rId2">
            <a:alphaModFix/>
          </a:blip>
          <a:srcRect l="1681" t="12786" b="4827"/>
          <a:stretch/>
        </p:blipFill>
        <p:spPr>
          <a:xfrm>
            <a:off x="0" y="-1"/>
            <a:ext cx="12191998" cy="626012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14b16937219_0_4023"/>
          <p:cNvSpPr/>
          <p:nvPr/>
        </p:nvSpPr>
        <p:spPr>
          <a:xfrm>
            <a:off x="0" y="3445746"/>
            <a:ext cx="12216300" cy="2558700"/>
          </a:xfrm>
          <a:prstGeom prst="rect">
            <a:avLst/>
          </a:prstGeom>
          <a:solidFill>
            <a:srgbClr val="001970">
              <a:alpha val="80000"/>
            </a:srgbClr>
          </a:solidFill>
          <a:ln>
            <a:noFill/>
          </a:ln>
        </p:spPr>
        <p:txBody>
          <a:bodyPr spcFirstLastPara="1" wrap="square" lIns="130025" tIns="65000" rIns="130025" bIns="182875" anchor="ctr" anchorCtr="0">
            <a:noAutofit/>
          </a:bodyPr>
          <a:lstStyle/>
          <a:p>
            <a:pPr marL="1619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Trebuchet MS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Mission: </a:t>
            </a:r>
            <a:endParaRPr sz="5400" b="0" i="0" u="none" strike="noStrike" cap="none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619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health care equity, access and outcomes for the people we serve while saving Coloradans money on health care and driving value for Colorado.</a:t>
            </a:r>
            <a:endParaRPr sz="3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 Slide">
  <p:cSld name="Contact Info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5"/>
          <p:cNvSpPr txBox="1">
            <a:spLocks noGrp="1"/>
          </p:cNvSpPr>
          <p:nvPr>
            <p:ph type="sldNum" idx="12"/>
          </p:nvPr>
        </p:nvSpPr>
        <p:spPr>
          <a:xfrm>
            <a:off x="9174126" y="63707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85"/>
          <p:cNvSpPr txBox="1">
            <a:spLocks noGrp="1"/>
          </p:cNvSpPr>
          <p:nvPr>
            <p:ph type="body" idx="1"/>
          </p:nvPr>
        </p:nvSpPr>
        <p:spPr>
          <a:xfrm>
            <a:off x="838200" y="1955502"/>
            <a:ext cx="10515600" cy="3857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75"/>
              <a:buFont typeface="Arial"/>
              <a:buNone/>
              <a:defRPr sz="3375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5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59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We Do">
  <p:cSld name="What We Do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4b16937219_0_4028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9" name="Google Shape;339;g14b16937219_0_4028"/>
          <p:cNvSpPr/>
          <p:nvPr/>
        </p:nvSpPr>
        <p:spPr>
          <a:xfrm>
            <a:off x="838199" y="1873473"/>
            <a:ext cx="10433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Department of Health Care Policy &amp; Financing administers Health First Colorado (Colorado’s Medicaid program), Child Health Plan </a:t>
            </a:r>
            <a:r>
              <a:rPr lang="en-US" sz="36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Plus 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(CHP+) and other health care programs for Coloradans who qualify. </a:t>
            </a:r>
            <a:endParaRPr sz="36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g14b16937219_0_4028"/>
          <p:cNvSpPr/>
          <p:nvPr/>
        </p:nvSpPr>
        <p:spPr>
          <a:xfrm>
            <a:off x="838200" y="382212"/>
            <a:ext cx="1043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232C68"/>
                </a:solidFill>
                <a:latin typeface="Trebuchet MS"/>
                <a:ea typeface="Trebuchet MS"/>
                <a:cs typeface="Trebuchet MS"/>
                <a:sym typeface="Trebuchet MS"/>
              </a:rPr>
              <a:t>What We Do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4b16937219_0_4032"/>
          <p:cNvSpPr txBox="1">
            <a:spLocks noGrp="1"/>
          </p:cNvSpPr>
          <p:nvPr>
            <p:ph type="title"/>
          </p:nvPr>
        </p:nvSpPr>
        <p:spPr>
          <a:xfrm>
            <a:off x="807546" y="1806137"/>
            <a:ext cx="4803300" cy="29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Trebuchet MS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g14b16937219_0_4032"/>
          <p:cNvSpPr txBox="1">
            <a:spLocks noGrp="1"/>
          </p:cNvSpPr>
          <p:nvPr>
            <p:ph type="body" idx="1"/>
          </p:nvPr>
        </p:nvSpPr>
        <p:spPr>
          <a:xfrm>
            <a:off x="6476562" y="1806136"/>
            <a:ext cx="4855800" cy="29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⮚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g14b16937219_0_4032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5" name="Google Shape;345;g14b16937219_0_4032"/>
          <p:cNvCxnSpPr/>
          <p:nvPr/>
        </p:nvCxnSpPr>
        <p:spPr>
          <a:xfrm>
            <a:off x="6096000" y="1327150"/>
            <a:ext cx="0" cy="4203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4b16937219_0_4037"/>
          <p:cNvSpPr txBox="1">
            <a:spLocks noGrp="1"/>
          </p:cNvSpPr>
          <p:nvPr>
            <p:ph type="title"/>
          </p:nvPr>
        </p:nvSpPr>
        <p:spPr>
          <a:xfrm>
            <a:off x="183931" y="2193925"/>
            <a:ext cx="11824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g14b16937219_0_4037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 1">
  <p:cSld name="Questions Slide 1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14b16937219_0_4040"/>
          <p:cNvSpPr txBox="1">
            <a:spLocks noGrp="1"/>
          </p:cNvSpPr>
          <p:nvPr>
            <p:ph type="title"/>
          </p:nvPr>
        </p:nvSpPr>
        <p:spPr>
          <a:xfrm>
            <a:off x="6122788" y="2625328"/>
            <a:ext cx="5381400" cy="23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86"/>
              <a:buFont typeface="Trebuchet MS"/>
              <a:buNone/>
              <a:defRPr sz="8086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g14b16937219_0_4040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2" name="Google Shape;352;g14b16937219_0_4040" descr="Question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52499" y="-298450"/>
            <a:ext cx="7429500" cy="74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t Slide">
  <p:cSld name="Chat Slid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4b16937219_0_4044"/>
          <p:cNvSpPr txBox="1">
            <a:spLocks noGrp="1"/>
          </p:cNvSpPr>
          <p:nvPr>
            <p:ph type="title"/>
          </p:nvPr>
        </p:nvSpPr>
        <p:spPr>
          <a:xfrm>
            <a:off x="6122788" y="2253854"/>
            <a:ext cx="5759400" cy="23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86"/>
              <a:buFont typeface="Trebuchet MS"/>
              <a:buNone/>
              <a:defRPr sz="8086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g14b16937219_0_4044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6" name="Google Shape;356;g14b16937219_0_4044" descr="Cha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6026" y="107156"/>
            <a:ext cx="6589909" cy="659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 Slide">
  <p:cSld name="Contact Info Slide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4b16937219_0_4048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g14b16937219_0_4048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g14b16937219_0_4048"/>
          <p:cNvSpPr txBox="1">
            <a:spLocks noGrp="1"/>
          </p:cNvSpPr>
          <p:nvPr>
            <p:ph type="body" idx="1"/>
          </p:nvPr>
        </p:nvSpPr>
        <p:spPr>
          <a:xfrm>
            <a:off x="2220148" y="2162013"/>
            <a:ext cx="7751700" cy="3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4b16937219_0_4052"/>
          <p:cNvSpPr txBox="1">
            <a:spLocks noGrp="1"/>
          </p:cNvSpPr>
          <p:nvPr>
            <p:ph type="title"/>
          </p:nvPr>
        </p:nvSpPr>
        <p:spPr>
          <a:xfrm>
            <a:off x="595312" y="2180006"/>
            <a:ext cx="11001300" cy="1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0"/>
              <a:buFont typeface="Trebuchet MS"/>
              <a:buNone/>
              <a:defRPr sz="67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g14b16937219_0_4052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-by-Side Content Slide 2">
  <p:cSld name="Side-by-Side Content Slide 2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4b16937219_0_4055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54648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3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3631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chemeClr val="dk1"/>
              </a:buClr>
              <a:buSzPts val="1969"/>
              <a:buFont typeface="Noto Sans Symbols"/>
              <a:buChar char="❖"/>
              <a:defRPr sz="196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6" name="Google Shape;366;g14b16937219_0_4055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7" name="Google Shape;367;g14b16937219_0_4055"/>
          <p:cNvSpPr txBox="1">
            <a:spLocks noGrp="1"/>
          </p:cNvSpPr>
          <p:nvPr>
            <p:ph type="title"/>
          </p:nvPr>
        </p:nvSpPr>
        <p:spPr>
          <a:xfrm>
            <a:off x="309739" y="439119"/>
            <a:ext cx="11572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187">
                <a:solidFill>
                  <a:srgbClr val="00125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g14b16937219_0_4055"/>
          <p:cNvSpPr txBox="1">
            <a:spLocks noGrp="1"/>
          </p:cNvSpPr>
          <p:nvPr>
            <p:ph type="body" idx="2"/>
          </p:nvPr>
        </p:nvSpPr>
        <p:spPr>
          <a:xfrm>
            <a:off x="6417458" y="1714500"/>
            <a:ext cx="5464800" cy="433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3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3631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chemeClr val="lt1"/>
              </a:buClr>
              <a:buSzPts val="1969"/>
              <a:buFont typeface="Noto Sans Symbols"/>
              <a:buChar char="❖"/>
              <a:defRPr sz="196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4b16937219_0_4060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115725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9709" algn="l" rtl="0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>
                <a:schemeClr val="accent5"/>
              </a:buClr>
              <a:buSzPts val="3797"/>
              <a:buFont typeface="Arial"/>
              <a:buChar char="•"/>
              <a:defRPr sz="3797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5447" algn="l" rtl="0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>
                <a:schemeClr val="accent5"/>
              </a:buClr>
              <a:buSzPts val="2785"/>
              <a:buFont typeface="Courier New"/>
              <a:buChar char="o"/>
              <a:defRPr sz="3094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7187" algn="l" rtl="0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>
                <a:schemeClr val="accent5"/>
              </a:buClr>
              <a:buSzPts val="2025"/>
              <a:buFont typeface="Noto Sans Symbols"/>
              <a:buChar char="⮚"/>
              <a:defRPr sz="2531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❖"/>
              <a:defRPr sz="22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1" name="Google Shape;371;g14b16937219_0_4060"/>
          <p:cNvSpPr txBox="1">
            <a:spLocks noGrp="1"/>
          </p:cNvSpPr>
          <p:nvPr>
            <p:ph type="sldNum" idx="12"/>
          </p:nvPr>
        </p:nvSpPr>
        <p:spPr>
          <a:xfrm>
            <a:off x="9870563" y="6434399"/>
            <a:ext cx="201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2" name="Google Shape;372;g14b16937219_0_4060"/>
          <p:cNvSpPr txBox="1">
            <a:spLocks noGrp="1"/>
          </p:cNvSpPr>
          <p:nvPr>
            <p:ph type="title"/>
          </p:nvPr>
        </p:nvSpPr>
        <p:spPr>
          <a:xfrm>
            <a:off x="309739" y="439119"/>
            <a:ext cx="11572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rebuchet MS"/>
              <a:buNone/>
              <a:defRPr sz="6187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4b16937219_0_4064"/>
          <p:cNvSpPr txBox="1">
            <a:spLocks noGrp="1"/>
          </p:cNvSpPr>
          <p:nvPr>
            <p:ph type="title"/>
          </p:nvPr>
        </p:nvSpPr>
        <p:spPr>
          <a:xfrm>
            <a:off x="487680" y="295683"/>
            <a:ext cx="112167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Blank White Logo">
  <p:cSld name="White Blank White Log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6"/>
          <p:cNvSpPr txBox="1">
            <a:spLocks noGrp="1"/>
          </p:cNvSpPr>
          <p:nvPr>
            <p:ph type="sldNum" idx="12"/>
          </p:nvPr>
        </p:nvSpPr>
        <p:spPr>
          <a:xfrm>
            <a:off x="9846357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lt1"/>
              </a:buClr>
              <a:buSzPts val="949"/>
              <a:buFont typeface="Trebuchet MS"/>
              <a:buNone/>
              <a:defRPr sz="949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>
              <a:spcBef>
                <a:spcPts val="0"/>
              </a:spcBef>
              <a:buClr>
                <a:schemeClr val="lt1"/>
              </a:buClr>
              <a:buSzPts val="949"/>
              <a:buFont typeface="Trebuchet MS"/>
              <a:buNone/>
              <a:defRPr sz="949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>
              <a:spcBef>
                <a:spcPts val="0"/>
              </a:spcBef>
              <a:buClr>
                <a:schemeClr val="lt1"/>
              </a:buClr>
              <a:buSzPts val="949"/>
              <a:buFont typeface="Trebuchet MS"/>
              <a:buNone/>
              <a:defRPr sz="949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>
              <a:spcBef>
                <a:spcPts val="0"/>
              </a:spcBef>
              <a:buClr>
                <a:schemeClr val="lt1"/>
              </a:buClr>
              <a:buSzPts val="949"/>
              <a:buFont typeface="Trebuchet MS"/>
              <a:buNone/>
              <a:defRPr sz="949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>
              <a:spcBef>
                <a:spcPts val="0"/>
              </a:spcBef>
              <a:buClr>
                <a:schemeClr val="lt1"/>
              </a:buClr>
              <a:buSzPts val="949"/>
              <a:buFont typeface="Trebuchet MS"/>
              <a:buNone/>
              <a:defRPr sz="949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>
              <a:spcBef>
                <a:spcPts val="0"/>
              </a:spcBef>
              <a:buClr>
                <a:schemeClr val="lt1"/>
              </a:buClr>
              <a:buSzPts val="949"/>
              <a:buFont typeface="Trebuchet MS"/>
              <a:buNone/>
              <a:defRPr sz="949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>
              <a:spcBef>
                <a:spcPts val="0"/>
              </a:spcBef>
              <a:buClr>
                <a:schemeClr val="lt1"/>
              </a:buClr>
              <a:buSzPts val="949"/>
              <a:buFont typeface="Trebuchet MS"/>
              <a:buNone/>
              <a:defRPr sz="949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>
              <a:spcBef>
                <a:spcPts val="0"/>
              </a:spcBef>
              <a:buClr>
                <a:schemeClr val="lt1"/>
              </a:buClr>
              <a:buSzPts val="949"/>
              <a:buFont typeface="Trebuchet MS"/>
              <a:buNone/>
              <a:defRPr sz="949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>
              <a:spcBef>
                <a:spcPts val="0"/>
              </a:spcBef>
              <a:buClr>
                <a:schemeClr val="lt1"/>
              </a:buClr>
              <a:buSzPts val="949"/>
              <a:buFont typeface="Trebuchet MS"/>
              <a:buNone/>
              <a:defRPr sz="949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2">
  <p:cSld name="1_Content Slide 2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4b16937219_0_4066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11572500" cy="4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34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30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25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❖"/>
              <a:defRPr sz="22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g14b16937219_0_4066"/>
          <p:cNvSpPr txBox="1">
            <a:spLocks noGrp="1"/>
          </p:cNvSpPr>
          <p:nvPr>
            <p:ph type="sldNum" idx="12"/>
          </p:nvPr>
        </p:nvSpPr>
        <p:spPr>
          <a:xfrm>
            <a:off x="9846361" y="6425136"/>
            <a:ext cx="201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1333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Google Shape;378;g14b16937219_0_4066"/>
          <p:cNvSpPr txBox="1">
            <a:spLocks noGrp="1"/>
          </p:cNvSpPr>
          <p:nvPr>
            <p:ph type="title"/>
          </p:nvPr>
        </p:nvSpPr>
        <p:spPr>
          <a:xfrm>
            <a:off x="309739" y="439119"/>
            <a:ext cx="115725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254"/>
              </a:buClr>
              <a:buSzPts val="800"/>
              <a:buFont typeface="Trebuchet MS"/>
              <a:buNone/>
              <a:defRPr sz="6267">
                <a:solidFill>
                  <a:srgbClr val="00125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Trebuchet MS"/>
              <a:buNone/>
              <a:defRPr sz="1067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4b16937219_0_407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g14b16937219_0_407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2" name="Google Shape;382;g14b16937219_0_407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Slide 2">
  <p:cSld name="2_Content Slide 2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4b16937219_0_4074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115725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3375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3094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53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71475" algn="l" rtl="0">
              <a:spcBef>
                <a:spcPts val="3937"/>
              </a:spcBef>
              <a:spcAft>
                <a:spcPts val="0"/>
              </a:spcAft>
              <a:buClr>
                <a:schemeClr val="dk1"/>
              </a:buClr>
              <a:buSzPts val="2250"/>
              <a:buFont typeface="Noto Sans Symbols"/>
              <a:buChar char="❖"/>
              <a:defRPr sz="22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3937"/>
              </a:spcBef>
              <a:spcAft>
                <a:spcPts val="0"/>
              </a:spcAft>
              <a:buSzPts val="1400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5" name="Google Shape;385;g14b16937219_0_4074"/>
          <p:cNvSpPr txBox="1">
            <a:spLocks noGrp="1"/>
          </p:cNvSpPr>
          <p:nvPr>
            <p:ph type="sldNum" idx="12"/>
          </p:nvPr>
        </p:nvSpPr>
        <p:spPr>
          <a:xfrm>
            <a:off x="9846354" y="6425136"/>
            <a:ext cx="201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g14b16937219_0_4074"/>
          <p:cNvSpPr txBox="1">
            <a:spLocks noGrp="1"/>
          </p:cNvSpPr>
          <p:nvPr>
            <p:ph type="title"/>
          </p:nvPr>
        </p:nvSpPr>
        <p:spPr>
          <a:xfrm>
            <a:off x="309739" y="439118"/>
            <a:ext cx="11572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62">
                <a:solidFill>
                  <a:srgbClr val="00125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4b16937219_0_4399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 type="secHead">
  <p:cSld name="SECTION_HEADER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4b16937219_0_4401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g14b16937219_0_4401"/>
          <p:cNvSpPr txBox="1">
            <a:spLocks noGrp="1"/>
          </p:cNvSpPr>
          <p:nvPr>
            <p:ph type="body" idx="1"/>
          </p:nvPr>
        </p:nvSpPr>
        <p:spPr>
          <a:xfrm>
            <a:off x="838200" y="1852302"/>
            <a:ext cx="10515600" cy="42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528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Noto Sans Symbols"/>
              <a:buChar char="⮚"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g14b16937219_0_4401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b16937219_0_4405"/>
          <p:cNvSpPr txBox="1">
            <a:spLocks noGrp="1"/>
          </p:cNvSpPr>
          <p:nvPr>
            <p:ph type="ctrTitle"/>
          </p:nvPr>
        </p:nvSpPr>
        <p:spPr>
          <a:xfrm>
            <a:off x="1040524" y="1505158"/>
            <a:ext cx="101109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g14b16937219_0_4405"/>
          <p:cNvSpPr txBox="1">
            <a:spLocks noGrp="1"/>
          </p:cNvSpPr>
          <p:nvPr>
            <p:ph type="subTitle" idx="1"/>
          </p:nvPr>
        </p:nvSpPr>
        <p:spPr>
          <a:xfrm>
            <a:off x="1524000" y="2583430"/>
            <a:ext cx="9144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Arial"/>
              <a:buNone/>
              <a:defRPr sz="49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g14b16937219_0_4405"/>
          <p:cNvSpPr txBox="1">
            <a:spLocks noGrp="1"/>
          </p:cNvSpPr>
          <p:nvPr>
            <p:ph type="dt" idx="10"/>
          </p:nvPr>
        </p:nvSpPr>
        <p:spPr>
          <a:xfrm>
            <a:off x="4724400" y="49175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g14b16937219_0_4405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4" name="Google Shape;404;g14b16937219_0_4405"/>
          <p:cNvSpPr txBox="1">
            <a:spLocks noGrp="1"/>
          </p:cNvSpPr>
          <p:nvPr>
            <p:ph type="body" idx="2"/>
          </p:nvPr>
        </p:nvSpPr>
        <p:spPr>
          <a:xfrm>
            <a:off x="1913861" y="3680028"/>
            <a:ext cx="8364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Text">
  <p:cSld name="Mission Text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4b16937219_0_4411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7" name="Google Shape;407;g14b16937219_0_4411"/>
          <p:cNvSpPr/>
          <p:nvPr/>
        </p:nvSpPr>
        <p:spPr>
          <a:xfrm>
            <a:off x="838199" y="1873473"/>
            <a:ext cx="104337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health care equity, access and outcomes for the people we serve while saving Coloradans money on health care and driving value for Colorado.</a:t>
            </a:r>
            <a:endParaRPr/>
          </a:p>
        </p:txBody>
      </p:sp>
      <p:sp>
        <p:nvSpPr>
          <p:cNvPr id="408" name="Google Shape;408;g14b16937219_0_4411"/>
          <p:cNvSpPr/>
          <p:nvPr/>
        </p:nvSpPr>
        <p:spPr>
          <a:xfrm>
            <a:off x="878391" y="417891"/>
            <a:ext cx="1043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 Photo">
  <p:cSld name="Mission Photo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4b16937219_0_4415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1" name="Google Shape;411;g14b16937219_0_4415"/>
          <p:cNvSpPr txBox="1"/>
          <p:nvPr/>
        </p:nvSpPr>
        <p:spPr>
          <a:xfrm>
            <a:off x="13628419" y="8737353"/>
            <a:ext cx="2172000" cy="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1" b="1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801" b="1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2" name="Google Shape;412;g14b16937219_0_4415"/>
          <p:cNvPicPr preferRelativeResize="0"/>
          <p:nvPr/>
        </p:nvPicPr>
        <p:blipFill rotWithShape="1">
          <a:blip r:embed="rId2">
            <a:alphaModFix/>
          </a:blip>
          <a:srcRect l="1681" t="12786" b="4827"/>
          <a:stretch/>
        </p:blipFill>
        <p:spPr>
          <a:xfrm>
            <a:off x="0" y="-1"/>
            <a:ext cx="12191998" cy="626012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14b16937219_0_4415"/>
          <p:cNvSpPr/>
          <p:nvPr/>
        </p:nvSpPr>
        <p:spPr>
          <a:xfrm>
            <a:off x="0" y="3445746"/>
            <a:ext cx="12216300" cy="2558700"/>
          </a:xfrm>
          <a:prstGeom prst="rect">
            <a:avLst/>
          </a:prstGeom>
          <a:solidFill>
            <a:srgbClr val="001970">
              <a:alpha val="80000"/>
            </a:srgbClr>
          </a:solidFill>
          <a:ln>
            <a:noFill/>
          </a:ln>
        </p:spPr>
        <p:txBody>
          <a:bodyPr spcFirstLastPara="1" wrap="square" lIns="130025" tIns="65000" rIns="130025" bIns="182875" anchor="ctr" anchorCtr="0">
            <a:noAutofit/>
          </a:bodyPr>
          <a:lstStyle/>
          <a:p>
            <a:pPr marL="1619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Trebuchet MS"/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Our Mission: </a:t>
            </a:r>
            <a:endParaRPr sz="5400" b="0" i="0" u="none" strike="noStrike" cap="none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619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health care equity, access and outcomes for the people we serve while saving Coloradans money on health care and driving value for Colorado.</a:t>
            </a:r>
            <a:endParaRPr sz="3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at We Do">
  <p:cSld name="What We Do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4b16937219_0_4420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6" name="Google Shape;416;g14b16937219_0_4420"/>
          <p:cNvSpPr/>
          <p:nvPr/>
        </p:nvSpPr>
        <p:spPr>
          <a:xfrm>
            <a:off x="838199" y="1873473"/>
            <a:ext cx="10433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</a:pP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Department of Health Care Policy &amp; Financing administers Health First Colorado (Colorado’s Medicaid program), Child Health Plan </a:t>
            </a:r>
            <a:r>
              <a:rPr lang="en-US" sz="36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Plus </a:t>
            </a:r>
            <a:r>
              <a:rPr lang="en-US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(CHP+) and other health care programs for Coloradans who qualify. </a:t>
            </a:r>
            <a:endParaRPr sz="36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7" name="Google Shape;417;g14b16937219_0_4420"/>
          <p:cNvSpPr/>
          <p:nvPr/>
        </p:nvSpPr>
        <p:spPr>
          <a:xfrm>
            <a:off x="838200" y="382212"/>
            <a:ext cx="1043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232C68"/>
                </a:solidFill>
                <a:latin typeface="Trebuchet MS"/>
                <a:ea typeface="Trebuchet MS"/>
                <a:cs typeface="Trebuchet MS"/>
                <a:sym typeface="Trebuchet MS"/>
              </a:rPr>
              <a:t>What We Do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4b16937219_0_4424"/>
          <p:cNvSpPr txBox="1">
            <a:spLocks noGrp="1"/>
          </p:cNvSpPr>
          <p:nvPr>
            <p:ph type="title"/>
          </p:nvPr>
        </p:nvSpPr>
        <p:spPr>
          <a:xfrm>
            <a:off x="807546" y="1806137"/>
            <a:ext cx="4803300" cy="29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Trebuchet MS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g14b16937219_0_4424"/>
          <p:cNvSpPr txBox="1">
            <a:spLocks noGrp="1"/>
          </p:cNvSpPr>
          <p:nvPr>
            <p:ph type="body" idx="1"/>
          </p:nvPr>
        </p:nvSpPr>
        <p:spPr>
          <a:xfrm>
            <a:off x="6476562" y="1806136"/>
            <a:ext cx="4855800" cy="29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084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Noto Sans Symbols"/>
              <a:buChar char="⮚"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g14b16937219_0_4424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22" name="Google Shape;422;g14b16937219_0_4424"/>
          <p:cNvCxnSpPr/>
          <p:nvPr/>
        </p:nvCxnSpPr>
        <p:spPr>
          <a:xfrm>
            <a:off x="6096000" y="1327150"/>
            <a:ext cx="0" cy="4203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7"/>
          <p:cNvSpPr txBox="1">
            <a:spLocks noGrp="1"/>
          </p:cNvSpPr>
          <p:nvPr>
            <p:ph type="ctrTitle"/>
          </p:nvPr>
        </p:nvSpPr>
        <p:spPr>
          <a:xfrm>
            <a:off x="914401" y="1122363"/>
            <a:ext cx="103632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5C6670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5C6670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5C6670"/>
              </a:buClr>
              <a:buSzPts val="1800"/>
              <a:buFont typeface="Trebuchet MS"/>
              <a:buNone/>
              <a:defRPr sz="18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5C6670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5C6670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5C6670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5C6670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5C6670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5C6670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4b16937219_0_4429"/>
          <p:cNvSpPr txBox="1">
            <a:spLocks noGrp="1"/>
          </p:cNvSpPr>
          <p:nvPr>
            <p:ph type="title"/>
          </p:nvPr>
        </p:nvSpPr>
        <p:spPr>
          <a:xfrm>
            <a:off x="183931" y="2193925"/>
            <a:ext cx="11824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g14b16937219_0_4429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 Slide 1">
  <p:cSld name="Questions Slide 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4b16937219_0_4432"/>
          <p:cNvSpPr txBox="1">
            <a:spLocks noGrp="1"/>
          </p:cNvSpPr>
          <p:nvPr>
            <p:ph type="title"/>
          </p:nvPr>
        </p:nvSpPr>
        <p:spPr>
          <a:xfrm>
            <a:off x="6122788" y="2625328"/>
            <a:ext cx="5381400" cy="23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86"/>
              <a:buFont typeface="Trebuchet MS"/>
              <a:buNone/>
              <a:defRPr sz="8086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g14b16937219_0_4432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9" name="Google Shape;429;g14b16937219_0_4432" descr="Question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52499" y="-298450"/>
            <a:ext cx="7429500" cy="74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t Slide">
  <p:cSld name="Chat Slide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4b16937219_0_4436"/>
          <p:cNvSpPr txBox="1">
            <a:spLocks noGrp="1"/>
          </p:cNvSpPr>
          <p:nvPr>
            <p:ph type="title"/>
          </p:nvPr>
        </p:nvSpPr>
        <p:spPr>
          <a:xfrm>
            <a:off x="6122788" y="2253854"/>
            <a:ext cx="5759400" cy="23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86"/>
              <a:buFont typeface="Trebuchet MS"/>
              <a:buNone/>
              <a:defRPr sz="8086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g14b16937219_0_4436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3" name="Google Shape;433;g14b16937219_0_4436" descr="Chat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6026" y="107156"/>
            <a:ext cx="6589909" cy="6590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 Info Slide">
  <p:cSld name="Contact Info Slide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4b16937219_0_4440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6" name="Google Shape;436;g14b16937219_0_4440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g14b16937219_0_4440"/>
          <p:cNvSpPr txBox="1">
            <a:spLocks noGrp="1"/>
          </p:cNvSpPr>
          <p:nvPr>
            <p:ph type="body" idx="1"/>
          </p:nvPr>
        </p:nvSpPr>
        <p:spPr>
          <a:xfrm>
            <a:off x="2220148" y="2162013"/>
            <a:ext cx="7751700" cy="3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Slide">
  <p:cSld name="Thank You Slide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4b16937219_0_4444"/>
          <p:cNvSpPr txBox="1">
            <a:spLocks noGrp="1"/>
          </p:cNvSpPr>
          <p:nvPr>
            <p:ph type="title"/>
          </p:nvPr>
        </p:nvSpPr>
        <p:spPr>
          <a:xfrm>
            <a:off x="595312" y="2180006"/>
            <a:ext cx="11001300" cy="16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750"/>
              <a:buFont typeface="Trebuchet MS"/>
              <a:buNone/>
              <a:defRPr sz="675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g14b16937219_0_4444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-by-Side Content Slide 2">
  <p:cSld name="Side-by-Side Content Slide 2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4b16937219_0_4447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54648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31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5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3631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chemeClr val="dk1"/>
              </a:buClr>
              <a:buSzPts val="1969"/>
              <a:buFont typeface="Noto Sans Symbols"/>
              <a:buChar char="❖"/>
              <a:defRPr sz="1969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3" name="Google Shape;443;g14b16937219_0_4447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2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4" name="Google Shape;444;g14b16937219_0_4447"/>
          <p:cNvSpPr txBox="1">
            <a:spLocks noGrp="1"/>
          </p:cNvSpPr>
          <p:nvPr>
            <p:ph type="title"/>
          </p:nvPr>
        </p:nvSpPr>
        <p:spPr>
          <a:xfrm>
            <a:off x="309739" y="439119"/>
            <a:ext cx="11572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187">
                <a:solidFill>
                  <a:srgbClr val="00125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g14b16937219_0_4447"/>
          <p:cNvSpPr txBox="1">
            <a:spLocks noGrp="1"/>
          </p:cNvSpPr>
          <p:nvPr>
            <p:ph type="body" idx="2"/>
          </p:nvPr>
        </p:nvSpPr>
        <p:spPr>
          <a:xfrm>
            <a:off x="6417458" y="1714500"/>
            <a:ext cx="5464800" cy="433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31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3631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chemeClr val="lt1"/>
              </a:buClr>
              <a:buSzPts val="1969"/>
              <a:buFont typeface="Noto Sans Symbols"/>
              <a:buChar char="❖"/>
              <a:defRPr sz="1969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">
  <p:cSld name="Content Slide">
    <p:bg>
      <p:bgPr>
        <a:solidFill>
          <a:schemeClr val="lt1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14b16937219_0_4452"/>
          <p:cNvSpPr txBox="1">
            <a:spLocks noGrp="1"/>
          </p:cNvSpPr>
          <p:nvPr>
            <p:ph type="body" idx="1"/>
          </p:nvPr>
        </p:nvSpPr>
        <p:spPr>
          <a:xfrm>
            <a:off x="309739" y="1714500"/>
            <a:ext cx="115725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9709" algn="l" rtl="0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>
                <a:schemeClr val="accent5"/>
              </a:buClr>
              <a:buSzPts val="3797"/>
              <a:buFont typeface="Arial"/>
              <a:buChar char="•"/>
              <a:defRPr sz="3797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5447" algn="l" rtl="0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>
                <a:schemeClr val="accent5"/>
              </a:buClr>
              <a:buSzPts val="2785"/>
              <a:buFont typeface="Courier New"/>
              <a:buChar char="o"/>
              <a:defRPr sz="3094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7187" algn="l" rtl="0">
              <a:lnSpc>
                <a:spcPct val="100000"/>
              </a:lnSpc>
              <a:spcBef>
                <a:spcPts val="2109"/>
              </a:spcBef>
              <a:spcAft>
                <a:spcPts val="0"/>
              </a:spcAft>
              <a:buClr>
                <a:schemeClr val="accent5"/>
              </a:buClr>
              <a:buSzPts val="2025"/>
              <a:buFont typeface="Noto Sans Symbols"/>
              <a:buChar char="⮚"/>
              <a:defRPr sz="2531" b="0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❖"/>
              <a:defRPr sz="22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9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1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8" name="Google Shape;448;g14b16937219_0_4452"/>
          <p:cNvSpPr txBox="1">
            <a:spLocks noGrp="1"/>
          </p:cNvSpPr>
          <p:nvPr>
            <p:ph type="sldNum" idx="12"/>
          </p:nvPr>
        </p:nvSpPr>
        <p:spPr>
          <a:xfrm>
            <a:off x="9870563" y="6434399"/>
            <a:ext cx="201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66"/>
              <a:buFont typeface="Trebuchet MS"/>
              <a:buNone/>
              <a:defRPr sz="1266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9" name="Google Shape;449;g14b16937219_0_4452"/>
          <p:cNvSpPr txBox="1">
            <a:spLocks noGrp="1"/>
          </p:cNvSpPr>
          <p:nvPr>
            <p:ph type="title"/>
          </p:nvPr>
        </p:nvSpPr>
        <p:spPr>
          <a:xfrm>
            <a:off x="309739" y="439119"/>
            <a:ext cx="115725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rebuchet MS"/>
              <a:buNone/>
              <a:defRPr sz="6187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rebuchet M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5777983549_0_124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 type="secHead">
  <p:cSld name="SECTION_HEADER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5777983549_0_126"/>
          <p:cNvSpPr txBox="1">
            <a:spLocks noGrp="1"/>
          </p:cNvSpPr>
          <p:nvPr>
            <p:ph type="title"/>
          </p:nvPr>
        </p:nvSpPr>
        <p:spPr>
          <a:xfrm>
            <a:off x="838200" y="437985"/>
            <a:ext cx="105156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g15777983549_0_126"/>
          <p:cNvSpPr txBox="1">
            <a:spLocks noGrp="1"/>
          </p:cNvSpPr>
          <p:nvPr>
            <p:ph type="body" idx="1"/>
          </p:nvPr>
        </p:nvSpPr>
        <p:spPr>
          <a:xfrm>
            <a:off x="838200" y="1852302"/>
            <a:ext cx="10515600" cy="42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7528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10"/>
              <a:buFont typeface="Noto Sans Symbols"/>
              <a:buChar char="⮚"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400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Noto Sans Symbols"/>
              <a:buChar char="▪"/>
              <a:defRPr sz="27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1" name="Google Shape;461;g15777983549_0_126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5777983549_0_130"/>
          <p:cNvSpPr txBox="1">
            <a:spLocks noGrp="1"/>
          </p:cNvSpPr>
          <p:nvPr>
            <p:ph type="ctrTitle"/>
          </p:nvPr>
        </p:nvSpPr>
        <p:spPr>
          <a:xfrm>
            <a:off x="1040524" y="1505158"/>
            <a:ext cx="10110900" cy="9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g15777983549_0_130"/>
          <p:cNvSpPr txBox="1">
            <a:spLocks noGrp="1"/>
          </p:cNvSpPr>
          <p:nvPr>
            <p:ph type="subTitle" idx="1"/>
          </p:nvPr>
        </p:nvSpPr>
        <p:spPr>
          <a:xfrm>
            <a:off x="1524000" y="2583430"/>
            <a:ext cx="91440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950"/>
              <a:buFont typeface="Arial"/>
              <a:buNone/>
              <a:defRPr sz="495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5" name="Google Shape;465;g15777983549_0_130"/>
          <p:cNvSpPr txBox="1">
            <a:spLocks noGrp="1"/>
          </p:cNvSpPr>
          <p:nvPr>
            <p:ph type="dt" idx="10"/>
          </p:nvPr>
        </p:nvSpPr>
        <p:spPr>
          <a:xfrm>
            <a:off x="4724400" y="49175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g15777983549_0_130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7" name="Google Shape;467;g15777983549_0_130"/>
          <p:cNvSpPr txBox="1">
            <a:spLocks noGrp="1"/>
          </p:cNvSpPr>
          <p:nvPr>
            <p:ph type="body" idx="2"/>
          </p:nvPr>
        </p:nvSpPr>
        <p:spPr>
          <a:xfrm>
            <a:off x="1913861" y="3680028"/>
            <a:ext cx="83643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18" Type="http://schemas.openxmlformats.org/officeDocument/2006/relationships/slideLayout" Target="../slideLayouts/slideLayout137.xml"/><Relationship Id="rId26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slideLayout" Target="../slideLayouts/slideLayout136.xml"/><Relationship Id="rId25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20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24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23" Type="http://schemas.openxmlformats.org/officeDocument/2006/relationships/slideLayout" Target="../slideLayouts/slideLayout142.xml"/><Relationship Id="rId28" Type="http://schemas.openxmlformats.org/officeDocument/2006/relationships/image" Target="../media/image19.png"/><Relationship Id="rId10" Type="http://schemas.openxmlformats.org/officeDocument/2006/relationships/slideLayout" Target="../slideLayouts/slideLayout129.xml"/><Relationship Id="rId19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Relationship Id="rId22" Type="http://schemas.openxmlformats.org/officeDocument/2006/relationships/slideLayout" Target="../slideLayouts/slideLayout141.xml"/><Relationship Id="rId27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183931" y="365125"/>
            <a:ext cx="118241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rebuchet MS"/>
              <a:buNone/>
              <a:defRPr sz="6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dt" idx="10"/>
          </p:nvPr>
        </p:nvSpPr>
        <p:spPr>
          <a:xfrm>
            <a:off x="4724400" y="49075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rebuchet MS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/>
          <p:nvPr/>
        </p:nvSpPr>
        <p:spPr>
          <a:xfrm>
            <a:off x="0" y="6256612"/>
            <a:ext cx="121920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38"/>
          <p:cNvSpPr txBox="1">
            <a:spLocks noGrp="1"/>
          </p:cNvSpPr>
          <p:nvPr>
            <p:ph type="sldNum" idx="12"/>
          </p:nvPr>
        </p:nvSpPr>
        <p:spPr>
          <a:xfrm>
            <a:off x="9174126" y="63707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rebuchet MS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" name="Google Shape;14;p38" descr="A picture containing clock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4674" y="6363571"/>
            <a:ext cx="2214118" cy="3794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9" descr="&quot;&quot;"/>
          <p:cNvSpPr/>
          <p:nvPr/>
        </p:nvSpPr>
        <p:spPr>
          <a:xfrm>
            <a:off x="0" y="6375798"/>
            <a:ext cx="12192000" cy="48220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7600" tIns="47600" rIns="47600" bIns="476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6">
              <a:solidFill>
                <a:srgbClr val="53C1D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7" name="Google Shape;67;p49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309740" y="6466490"/>
            <a:ext cx="1776485" cy="30081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9"/>
          <p:cNvSpPr txBox="1">
            <a:spLocks noGrp="1"/>
          </p:cNvSpPr>
          <p:nvPr>
            <p:ph type="title"/>
          </p:nvPr>
        </p:nvSpPr>
        <p:spPr>
          <a:xfrm>
            <a:off x="309739" y="880043"/>
            <a:ext cx="11572522" cy="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187" b="1" i="0" u="none" strike="noStrike" cap="none">
                <a:solidFill>
                  <a:srgbClr val="001254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187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187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187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187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187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187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187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187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Google Shape;69;p49"/>
          <p:cNvSpPr txBox="1">
            <a:spLocks noGrp="1"/>
          </p:cNvSpPr>
          <p:nvPr>
            <p:ph type="dt" idx="10"/>
          </p:nvPr>
        </p:nvSpPr>
        <p:spPr>
          <a:xfrm>
            <a:off x="4724549" y="5098495"/>
            <a:ext cx="2742902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698" cy="36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66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4b16937219_2_0"/>
          <p:cNvSpPr txBox="1">
            <a:spLocks noGrp="1"/>
          </p:cNvSpPr>
          <p:nvPr>
            <p:ph type="title"/>
          </p:nvPr>
        </p:nvSpPr>
        <p:spPr>
          <a:xfrm>
            <a:off x="183931" y="365125"/>
            <a:ext cx="118241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Trebuchet MS"/>
              <a:buNone/>
              <a:defRPr sz="6000" b="1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8" name="Google Shape;188;g14b16937219_2_0"/>
          <p:cNvSpPr txBox="1">
            <a:spLocks noGrp="1"/>
          </p:cNvSpPr>
          <p:nvPr>
            <p:ph type="dt" idx="10"/>
          </p:nvPr>
        </p:nvSpPr>
        <p:spPr>
          <a:xfrm>
            <a:off x="4724400" y="49075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g14b16937219_2_0"/>
          <p:cNvSpPr/>
          <p:nvPr/>
        </p:nvSpPr>
        <p:spPr>
          <a:xfrm>
            <a:off x="0" y="6256612"/>
            <a:ext cx="12192000" cy="60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14b16937219_2_0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1" name="Google Shape;191;g14b16937219_2_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74320" y="6364224"/>
            <a:ext cx="2268059" cy="3840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4b16937219_2_67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2" name="Google Shape;252;g14b16937219_2_67" descr="A picture containing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674" y="6363571"/>
            <a:ext cx="2214118" cy="37949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4b16937219_0_2413"/>
          <p:cNvSpPr txBox="1">
            <a:spLocks noGrp="1"/>
          </p:cNvSpPr>
          <p:nvPr>
            <p:ph type="title"/>
          </p:nvPr>
        </p:nvSpPr>
        <p:spPr>
          <a:xfrm>
            <a:off x="91966" y="2109641"/>
            <a:ext cx="12008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Trebuchet MS"/>
              <a:buNone/>
              <a:defRPr sz="48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8" name="Google Shape;258;g14b16937219_0_2413"/>
          <p:cNvSpPr txBox="1">
            <a:spLocks noGrp="1"/>
          </p:cNvSpPr>
          <p:nvPr>
            <p:ph type="dt" idx="10"/>
          </p:nvPr>
        </p:nvSpPr>
        <p:spPr>
          <a:xfrm>
            <a:off x="4724400" y="4907537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g14b16937219_0_2413"/>
          <p:cNvSpPr/>
          <p:nvPr/>
        </p:nvSpPr>
        <p:spPr>
          <a:xfrm>
            <a:off x="0" y="6256612"/>
            <a:ext cx="12192000" cy="60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14b16937219_0_2413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1" name="Google Shape;261;g14b16937219_0_24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4320" y="6364224"/>
            <a:ext cx="2268059" cy="3840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4b16937219_0_4001"/>
          <p:cNvSpPr txBox="1">
            <a:spLocks noGrp="1"/>
          </p:cNvSpPr>
          <p:nvPr>
            <p:ph type="title"/>
          </p:nvPr>
        </p:nvSpPr>
        <p:spPr>
          <a:xfrm>
            <a:off x="183931" y="2193925"/>
            <a:ext cx="11824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2" name="Google Shape;312;g14b16937219_0_4001"/>
          <p:cNvSpPr txBox="1">
            <a:spLocks noGrp="1"/>
          </p:cNvSpPr>
          <p:nvPr>
            <p:ph type="dt" idx="10"/>
          </p:nvPr>
        </p:nvSpPr>
        <p:spPr>
          <a:xfrm>
            <a:off x="4724400" y="490753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Google Shape;313;g14b16937219_0_4001"/>
          <p:cNvSpPr/>
          <p:nvPr/>
        </p:nvSpPr>
        <p:spPr>
          <a:xfrm>
            <a:off x="0" y="6256612"/>
            <a:ext cx="12192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14b16937219_0_4001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5" name="Google Shape;315;g14b16937219_0_400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74320" y="6364224"/>
            <a:ext cx="2268059" cy="3840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4b16937219_0_4393"/>
          <p:cNvSpPr txBox="1">
            <a:spLocks noGrp="1"/>
          </p:cNvSpPr>
          <p:nvPr>
            <p:ph type="title"/>
          </p:nvPr>
        </p:nvSpPr>
        <p:spPr>
          <a:xfrm>
            <a:off x="183931" y="2193925"/>
            <a:ext cx="11824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9" name="Google Shape;389;g14b16937219_0_4393"/>
          <p:cNvSpPr txBox="1">
            <a:spLocks noGrp="1"/>
          </p:cNvSpPr>
          <p:nvPr>
            <p:ph type="dt" idx="10"/>
          </p:nvPr>
        </p:nvSpPr>
        <p:spPr>
          <a:xfrm>
            <a:off x="4724400" y="490753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Google Shape;390;g14b16937219_0_4393"/>
          <p:cNvSpPr/>
          <p:nvPr/>
        </p:nvSpPr>
        <p:spPr>
          <a:xfrm>
            <a:off x="0" y="6256612"/>
            <a:ext cx="12192000" cy="609600"/>
          </a:xfrm>
          <a:prstGeom prst="rect">
            <a:avLst/>
          </a:prstGeom>
          <a:solidFill>
            <a:srgbClr val="262D6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14b16937219_0_4393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2" name="Google Shape;392;g14b16937219_0_439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74320" y="6364224"/>
            <a:ext cx="2268059" cy="3840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15777983549_0_118"/>
          <p:cNvSpPr txBox="1">
            <a:spLocks noGrp="1"/>
          </p:cNvSpPr>
          <p:nvPr>
            <p:ph type="title"/>
          </p:nvPr>
        </p:nvSpPr>
        <p:spPr>
          <a:xfrm>
            <a:off x="183931" y="2193925"/>
            <a:ext cx="118242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rebuchet MS"/>
              <a:buNone/>
              <a:defRPr sz="60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2" name="Google Shape;452;g15777983549_0_118"/>
          <p:cNvSpPr txBox="1">
            <a:spLocks noGrp="1"/>
          </p:cNvSpPr>
          <p:nvPr>
            <p:ph type="dt" idx="10"/>
          </p:nvPr>
        </p:nvSpPr>
        <p:spPr>
          <a:xfrm>
            <a:off x="4724400" y="490753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Google Shape;453;g15777983549_0_118"/>
          <p:cNvSpPr/>
          <p:nvPr/>
        </p:nvSpPr>
        <p:spPr>
          <a:xfrm>
            <a:off x="0" y="6248412"/>
            <a:ext cx="12192000" cy="609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g15777983549_0_118"/>
          <p:cNvSpPr txBox="1">
            <a:spLocks noGrp="1"/>
          </p:cNvSpPr>
          <p:nvPr>
            <p:ph type="sldNum" idx="12"/>
          </p:nvPr>
        </p:nvSpPr>
        <p:spPr>
          <a:xfrm>
            <a:off x="9174126" y="63654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5" name="Google Shape;455;g15777983549_0_118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274320" y="6356024"/>
            <a:ext cx="2268059" cy="3840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639b4654f7_4_0"/>
          <p:cNvSpPr txBox="1">
            <a:spLocks noGrp="1"/>
          </p:cNvSpPr>
          <p:nvPr>
            <p:ph type="title"/>
          </p:nvPr>
        </p:nvSpPr>
        <p:spPr>
          <a:xfrm>
            <a:off x="183931" y="365125"/>
            <a:ext cx="118241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Trebuchet MS"/>
              <a:buNone/>
              <a:defRPr sz="6000" b="1" i="0" u="none" strike="noStrike" cap="none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0" name="Google Shape;550;g1639b4654f7_4_0"/>
          <p:cNvSpPr txBox="1">
            <a:spLocks noGrp="1"/>
          </p:cNvSpPr>
          <p:nvPr>
            <p:ph type="dt" idx="10"/>
          </p:nvPr>
        </p:nvSpPr>
        <p:spPr>
          <a:xfrm>
            <a:off x="4724400" y="49075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1" name="Google Shape;551;g1639b4654f7_4_0"/>
          <p:cNvSpPr/>
          <p:nvPr/>
        </p:nvSpPr>
        <p:spPr>
          <a:xfrm>
            <a:off x="0" y="6256612"/>
            <a:ext cx="12192000" cy="60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g1639b4654f7_4_0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3" name="Google Shape;553;g1639b4654f7_4_0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274320" y="6364224"/>
            <a:ext cx="2268059" cy="3840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  <p:sldLayoutId id="2147483801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hcpf.colorado.gov/health-equit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bsnews.com/colorado/news/teenager-with-rare-painful-condition-now-calls-colorado-home/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youtu.be/_Sn-Sxk7zD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5.png"/><Relationship Id="rId5" Type="http://schemas.openxmlformats.org/officeDocument/2006/relationships/hyperlink" Target="https://www.youtube.com/watch?v=GokavwkrD1g" TargetMode="Externa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cpf.colorado.gov/prescriber-tool-projec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cpf.colorado.gov/value-based-payment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41.png"/><Relationship Id="rId4" Type="http://schemas.openxmlformats.org/officeDocument/2006/relationships/hyperlink" Target="https://hcpf.colorado.gov/prescriber-tool-project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52.jp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12" Type="http://schemas.openxmlformats.org/officeDocument/2006/relationships/image" Target="../media/image5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5.jpg"/><Relationship Id="rId11" Type="http://schemas.openxmlformats.org/officeDocument/2006/relationships/image" Target="../media/image50.jpg"/><Relationship Id="rId5" Type="http://schemas.openxmlformats.org/officeDocument/2006/relationships/image" Target="../media/image44.jpg"/><Relationship Id="rId10" Type="http://schemas.openxmlformats.org/officeDocument/2006/relationships/image" Target="../media/image49.jpg"/><Relationship Id="rId4" Type="http://schemas.openxmlformats.org/officeDocument/2006/relationships/image" Target="../media/image43.jpg"/><Relationship Id="rId9" Type="http://schemas.openxmlformats.org/officeDocument/2006/relationships/image" Target="../media/image48.jpg"/><Relationship Id="rId14" Type="http://schemas.openxmlformats.org/officeDocument/2006/relationships/image" Target="../media/image5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ccs.edu/new-students/cccs-transfer-training-programs/new-students-cccs-transfer-training-programs-care-forward-colorad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8.xml"/><Relationship Id="rId4" Type="http://schemas.openxmlformats.org/officeDocument/2006/relationships/hyperlink" Target="https://leg.colorado.gov/bills/sb22-22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cpf.colorado.gov/arp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8.xml"/><Relationship Id="rId4" Type="http://schemas.openxmlformats.org/officeDocument/2006/relationships/hyperlink" Target="https://hcpf.colorado.gov/rural-provider-access-and-affordability-stimulus-grant-progra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"/>
          <p:cNvSpPr txBox="1">
            <a:spLocks noGrp="1"/>
          </p:cNvSpPr>
          <p:nvPr>
            <p:ph type="ctrTitle"/>
          </p:nvPr>
        </p:nvSpPr>
        <p:spPr>
          <a:xfrm>
            <a:off x="1040524" y="1001496"/>
            <a:ext cx="10110952" cy="99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n-US" sz="6600"/>
              <a:t>Dynamic Transformation Together</a:t>
            </a:r>
            <a:endParaRPr/>
          </a:p>
        </p:txBody>
      </p:sp>
      <p:sp>
        <p:nvSpPr>
          <p:cNvPr id="664" name="Google Shape;664;p1"/>
          <p:cNvSpPr txBox="1">
            <a:spLocks noGrp="1"/>
          </p:cNvSpPr>
          <p:nvPr>
            <p:ph type="sldNum" idx="12"/>
          </p:nvPr>
        </p:nvSpPr>
        <p:spPr>
          <a:xfrm>
            <a:off x="9174126" y="63707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65" name="Google Shape;665;p1"/>
          <p:cNvSpPr txBox="1">
            <a:spLocks noGrp="1"/>
          </p:cNvSpPr>
          <p:nvPr>
            <p:ph type="body" idx="2"/>
          </p:nvPr>
        </p:nvSpPr>
        <p:spPr>
          <a:xfrm>
            <a:off x="1913860" y="4065101"/>
            <a:ext cx="836427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Kim Bimestefer, Executive Director​</a:t>
            </a:r>
            <a:endParaRPr/>
          </a:p>
          <a:p>
            <a: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Colorado Department of ​</a:t>
            </a:r>
            <a:endParaRPr/>
          </a:p>
          <a:p>
            <a: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Health Care Policy and Financing​</a:t>
            </a:r>
            <a:endParaRPr/>
          </a:p>
          <a:p>
            <a: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Governor’s Cabinet</a:t>
            </a:r>
            <a:endParaRPr/>
          </a:p>
          <a:p>
            <a: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endParaRPr/>
          </a:p>
          <a:p>
            <a:pPr marL="4572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US"/>
              <a:t>October 13, 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4b16937219_0_4271"/>
          <p:cNvSpPr txBox="1">
            <a:spLocks noGrp="1"/>
          </p:cNvSpPr>
          <p:nvPr>
            <p:ph type="body" idx="1"/>
          </p:nvPr>
        </p:nvSpPr>
        <p:spPr>
          <a:xfrm>
            <a:off x="336350" y="884700"/>
            <a:ext cx="4783800" cy="490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Global supply chain disruptions amidst rising demand </a:t>
            </a:r>
            <a:endParaRPr sz="3200"/>
          </a:p>
          <a:p>
            <a:pPr marL="457200" lvl="0" indent="-431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Resulted in global inflation: food, gas, other goods</a:t>
            </a:r>
            <a:endParaRPr sz="32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3200"/>
          </a:p>
        </p:txBody>
      </p:sp>
      <p:sp>
        <p:nvSpPr>
          <p:cNvPr id="753" name="Google Shape;753;g14b16937219_0_4271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754" name="Google Shape;754;g14b16937219_0_4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290" y="368098"/>
            <a:ext cx="6553309" cy="5537574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g14b16937219_0_4271"/>
          <p:cNvSpPr txBox="1"/>
          <p:nvPr/>
        </p:nvSpPr>
        <p:spPr>
          <a:xfrm>
            <a:off x="5461450" y="5872950"/>
            <a:ext cx="65532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888888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Chart showing annual change in Consumer Price Index each month up to June 2022. | Source: O.E.C.D.</a:t>
            </a:r>
            <a:endParaRPr sz="16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639b4654f7_4_110"/>
          <p:cNvSpPr txBox="1">
            <a:spLocks noGrp="1"/>
          </p:cNvSpPr>
          <p:nvPr>
            <p:ph type="sldNum" idx="12"/>
          </p:nvPr>
        </p:nvSpPr>
        <p:spPr>
          <a:xfrm>
            <a:off x="9846361" y="6425136"/>
            <a:ext cx="20120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24100" rIns="48200" bIns="241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761" name="Google Shape;761;g1639b4654f7_4_110"/>
          <p:cNvSpPr txBox="1">
            <a:spLocks noGrp="1"/>
          </p:cNvSpPr>
          <p:nvPr>
            <p:ph type="title"/>
          </p:nvPr>
        </p:nvSpPr>
        <p:spPr>
          <a:xfrm>
            <a:off x="309789" y="-6"/>
            <a:ext cx="115725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254"/>
              </a:buClr>
              <a:buSzPts val="800"/>
              <a:buFont typeface="Trebuchet MS"/>
              <a:buNone/>
            </a:pPr>
            <a:r>
              <a:rPr lang="en-US" sz="3700"/>
              <a:t>Longer, Uneven Recovery for Low Income &amp; BIPOC</a:t>
            </a:r>
            <a:endParaRPr sz="5567"/>
          </a:p>
        </p:txBody>
      </p:sp>
      <p:sp>
        <p:nvSpPr>
          <p:cNvPr id="762" name="Google Shape;762;g1639b4654f7_4_110"/>
          <p:cNvSpPr txBox="1"/>
          <p:nvPr/>
        </p:nvSpPr>
        <p:spPr>
          <a:xfrm>
            <a:off x="2705566" y="6325208"/>
            <a:ext cx="7648397" cy="45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Department of Labor and Employment, Press Release: Colorado Employment Situation – Jun. 2022</a:t>
            </a: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63" name="Google Shape;763;g1639b4654f7_4_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3350" y="901075"/>
            <a:ext cx="5758800" cy="533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g1639b4654f7_4_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875" y="915650"/>
            <a:ext cx="5881649" cy="53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14b16937219_0_4291"/>
          <p:cNvSpPr txBox="1">
            <a:spLocks noGrp="1"/>
          </p:cNvSpPr>
          <p:nvPr>
            <p:ph type="body" idx="1"/>
          </p:nvPr>
        </p:nvSpPr>
        <p:spPr>
          <a:xfrm>
            <a:off x="291050" y="378557"/>
            <a:ext cx="4773000" cy="458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937"/>
              </a:spcBef>
              <a:spcAft>
                <a:spcPts val="0"/>
              </a:spcAft>
              <a:buNone/>
            </a:pPr>
            <a:r>
              <a:rPr lang="en-US" sz="2800" b="1" dirty="0"/>
              <a:t>C</a:t>
            </a:r>
            <a:r>
              <a:rPr lang="en-US" sz="2900" b="1" dirty="0"/>
              <a:t>OVID has impacted</a:t>
            </a:r>
            <a:r>
              <a:rPr lang="en-US" sz="2900" dirty="0"/>
              <a:t> us in so many ways, including </a:t>
            </a:r>
            <a:r>
              <a:rPr lang="en-US" sz="2900" b="1" dirty="0"/>
              <a:t>Life expectancy -  </a:t>
            </a:r>
            <a:r>
              <a:rPr lang="en-US" sz="2900" dirty="0"/>
              <a:t>Drop of about 3 years overall. But Native American / Alaskan Native population's life expectancy has dropped 6.5 years since COVID started, double what the US average life expectancy dropped.</a:t>
            </a:r>
            <a:endParaRPr sz="2900" dirty="0"/>
          </a:p>
        </p:txBody>
      </p:sp>
      <p:sp>
        <p:nvSpPr>
          <p:cNvPr id="771" name="Google Shape;771;g14b16937219_0_4291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772" name="Google Shape;772;g14b16937219_0_4291"/>
          <p:cNvSpPr txBox="1"/>
          <p:nvPr/>
        </p:nvSpPr>
        <p:spPr>
          <a:xfrm>
            <a:off x="2538300" y="6332178"/>
            <a:ext cx="8796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Sources: cbsnews.com/news/u-s-life-expectancy-drops-worst-two-year-decline-in-a-century-covid-pandemic</a:t>
            </a: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NYT 9/8/22</a:t>
            </a:r>
            <a:endParaRPr sz="12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73" name="Google Shape;773;g14b16937219_0_4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3250" y="224850"/>
            <a:ext cx="6827897" cy="49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g14b16937219_0_4291"/>
          <p:cNvSpPr txBox="1"/>
          <p:nvPr/>
        </p:nvSpPr>
        <p:spPr>
          <a:xfrm>
            <a:off x="5163250" y="5209225"/>
            <a:ext cx="6686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Trebuchet MS"/>
                <a:ea typeface="Trebuchet MS"/>
                <a:cs typeface="Trebuchet MS"/>
                <a:sym typeface="Trebuchet MS"/>
              </a:rPr>
              <a:t>“Carol Schumacher of the Navajo Nation … was not prepared for the devastation of Covid: Since it arrived in the U.S. more than two years ago, she has lost 42 family members to the virus.”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14b16937219_0_27"/>
          <p:cNvSpPr txBox="1">
            <a:spLocks noGrp="1"/>
          </p:cNvSpPr>
          <p:nvPr>
            <p:ph type="body" idx="1"/>
          </p:nvPr>
        </p:nvSpPr>
        <p:spPr>
          <a:xfrm>
            <a:off x="141550" y="1070325"/>
            <a:ext cx="9044700" cy="43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/>
              <a:t>CDPHE - </a:t>
            </a:r>
            <a:r>
              <a:rPr lang="en-US" sz="2500"/>
              <a:t>Office of Health Equity &amp; Health Equity Commission leading CO health disparity </a:t>
            </a:r>
            <a:r>
              <a:rPr lang="en-US" sz="25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reporting</a:t>
            </a:r>
            <a:r>
              <a:rPr lang="en-US" sz="2500"/>
              <a:t> &amp; community grants awarded to &gt;36 community-based orgs ($7M FY22-23)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/>
              <a:t>BHA -</a:t>
            </a:r>
            <a:r>
              <a:rPr lang="en-US" sz="2500"/>
              <a:t> BH Task Force &amp; Advisory Council lived experience to address gaps and create equitable solutions 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/>
              <a:t>CDHS</a:t>
            </a:r>
            <a:r>
              <a:rPr lang="en-US" sz="2500"/>
              <a:t> - new EDI Director to advance efforts 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/>
              <a:t>DOLA </a:t>
            </a:r>
            <a:r>
              <a:rPr lang="en-US" sz="2500"/>
              <a:t>- HB21-1271 increasing affordable housing by providing incentives and grants to local communities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/>
              <a:t>DOI</a:t>
            </a:r>
            <a:r>
              <a:rPr lang="en-US" sz="2500"/>
              <a:t> - CO Option standardized ins plans; requires lower prem for individuals, families, sm busi by 15% by 2025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/>
              <a:t>HCPF</a:t>
            </a:r>
            <a:r>
              <a:rPr lang="en-US" sz="2500"/>
              <a:t> focus: COVID vaccinations, maternity, BH, prevention </a:t>
            </a:r>
            <a:endParaRPr sz="2500"/>
          </a:p>
        </p:txBody>
      </p:sp>
      <p:sp>
        <p:nvSpPr>
          <p:cNvPr id="781" name="Google Shape;781;g14b16937219_0_27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782" name="Google Shape;782;g14b16937219_0_27"/>
          <p:cNvSpPr txBox="1">
            <a:spLocks noGrp="1"/>
          </p:cNvSpPr>
          <p:nvPr>
            <p:ph type="title"/>
          </p:nvPr>
        </p:nvSpPr>
        <p:spPr>
          <a:xfrm>
            <a:off x="141539" y="-6"/>
            <a:ext cx="11572500" cy="816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87"/>
              <a:t>Health Equity Transformation</a:t>
            </a:r>
            <a:endParaRPr sz="4687"/>
          </a:p>
        </p:txBody>
      </p:sp>
      <p:pic>
        <p:nvPicPr>
          <p:cNvPr id="783" name="Google Shape;783;g14b16937219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86200" y="3101997"/>
            <a:ext cx="3005800" cy="32401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25;g14b16937219_6_0">
            <a:extLst>
              <a:ext uri="{FF2B5EF4-FFF2-40B4-BE49-F238E27FC236}">
                <a16:creationId xmlns:a16="http://schemas.microsoft.com/office/drawing/2014/main" id="{34EE4F02-C216-44B3-9141-7181917BC1EB}"/>
              </a:ext>
            </a:extLst>
          </p:cNvPr>
          <p:cNvSpPr txBox="1"/>
          <p:nvPr/>
        </p:nvSpPr>
        <p:spPr>
          <a:xfrm>
            <a:off x="3490265" y="6365208"/>
            <a:ext cx="698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CO.gov/HCPF/health-equity</a:t>
            </a:r>
            <a:endParaRPr sz="2400" u="sng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14b16937219_0_62"/>
          <p:cNvSpPr txBox="1">
            <a:spLocks noGrp="1"/>
          </p:cNvSpPr>
          <p:nvPr>
            <p:ph type="body" idx="1"/>
          </p:nvPr>
        </p:nvSpPr>
        <p:spPr>
          <a:xfrm>
            <a:off x="177000" y="742000"/>
            <a:ext cx="12015000" cy="579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/>
              <a:t>BHA </a:t>
            </a:r>
            <a:r>
              <a:rPr lang="en-US" sz="2500"/>
              <a:t>launched July 1. Coordination across state agencies. </a:t>
            </a:r>
            <a:endParaRPr sz="2500"/>
          </a:p>
          <a:p>
            <a: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Purpose: All Coloradans deserve to experience whole-person health. </a:t>
            </a:r>
            <a:endParaRPr sz="2500"/>
          </a:p>
          <a:p>
            <a:pPr marL="914400" marR="0" lvl="1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Vision: BH services in Colorado are accessible, meaningful, and trusted</a:t>
            </a:r>
            <a:r>
              <a:rPr lang="en-US" sz="2300" b="1"/>
              <a:t>.</a:t>
            </a:r>
            <a:endParaRPr sz="1400"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 b="1"/>
              <a:t>20+ bills, $550M+ in ARPA stimulus to transform the industry</a:t>
            </a:r>
            <a:endParaRPr sz="2500" b="1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Redefining the safety net and increasing high-intensity outpatient services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125 new adult beds, youth residential beds, tribal SUD facility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Funds to increase integrated care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Care coordination technology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Mobile crisis and secure transports</a:t>
            </a:r>
            <a:endParaRPr sz="2500"/>
          </a:p>
          <a:p>
            <a:pPr marL="914400" lvl="1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Community investments and much more!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 b="1"/>
              <a:t>HCPF New Office: </a:t>
            </a:r>
            <a:r>
              <a:rPr lang="en-US" sz="2500"/>
              <a:t>Office of Medicaid &amp; CHP+ Innovations and Coverage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 b="1"/>
              <a:t>Medicaid </a:t>
            </a:r>
            <a:r>
              <a:rPr lang="en-US" sz="2500"/>
              <a:t>&gt; $1B (+$400M since 2019). &gt; 1000 BH added last yr (10k+)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-US" sz="2500" b="1"/>
              <a:t>7 workstreams to improve CMHC community accountability</a:t>
            </a:r>
            <a:endParaRPr sz="2500" b="1"/>
          </a:p>
        </p:txBody>
      </p:sp>
      <p:sp>
        <p:nvSpPr>
          <p:cNvPr id="790" name="Google Shape;790;g14b16937219_0_62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791" name="Google Shape;791;g14b16937219_0_62"/>
          <p:cNvSpPr txBox="1">
            <a:spLocks noGrp="1"/>
          </p:cNvSpPr>
          <p:nvPr>
            <p:ph type="title"/>
          </p:nvPr>
        </p:nvSpPr>
        <p:spPr>
          <a:xfrm>
            <a:off x="309739" y="-6"/>
            <a:ext cx="11572500" cy="816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87"/>
              <a:t>Behavioral Health Transformation &amp; Investment</a:t>
            </a:r>
            <a:endParaRPr sz="3987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1639b4654f7_2_0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798" name="Google Shape;798;g1639b4654f7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1700" y="0"/>
            <a:ext cx="10168174" cy="620397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g1639b4654f7_2_0"/>
          <p:cNvSpPr txBox="1"/>
          <p:nvPr/>
        </p:nvSpPr>
        <p:spPr>
          <a:xfrm>
            <a:off x="3078575" y="6358100"/>
            <a:ext cx="7326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CO.gov/governor/economics</a:t>
            </a:r>
            <a:endParaRPr sz="17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0" name="Google Shape;800;g1639b4654f7_2_0"/>
          <p:cNvSpPr txBox="1">
            <a:spLocks noGrp="1"/>
          </p:cNvSpPr>
          <p:nvPr>
            <p:ph type="title"/>
          </p:nvPr>
        </p:nvSpPr>
        <p:spPr>
          <a:xfrm>
            <a:off x="0" y="-152400"/>
            <a:ext cx="12192000" cy="8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254"/>
              </a:buClr>
              <a:buSzPts val="800"/>
              <a:buFont typeface="Trebuchet MS"/>
              <a:buNone/>
            </a:pPr>
            <a:r>
              <a:rPr lang="en-US" sz="2400"/>
              <a:t>Sept. 2022 Economic &amp; Fiscal Outlook, General Fund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4b16937219_0_269"/>
          <p:cNvSpPr txBox="1">
            <a:spLocks noGrp="1"/>
          </p:cNvSpPr>
          <p:nvPr>
            <p:ph type="title"/>
          </p:nvPr>
        </p:nvSpPr>
        <p:spPr>
          <a:xfrm>
            <a:off x="23400" y="209375"/>
            <a:ext cx="12145200" cy="967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Result: Medicaid is serving 1.69M Coloradans, up 35% or 440k</a:t>
            </a:r>
            <a:endParaRPr sz="3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$14.2B Total Funds, $4.1B General Funds</a:t>
            </a:r>
            <a:endParaRPr sz="3200"/>
          </a:p>
        </p:txBody>
      </p:sp>
      <p:sp>
        <p:nvSpPr>
          <p:cNvPr id="807" name="Google Shape;807;g14b16937219_0_269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808" name="Google Shape;808;g14b16937219_0_269"/>
          <p:cNvSpPr txBox="1"/>
          <p:nvPr/>
        </p:nvSpPr>
        <p:spPr>
          <a:xfrm>
            <a:off x="209379" y="1424850"/>
            <a:ext cx="4086000" cy="5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ts val="2700"/>
              <a:buFont typeface="Trebuchet MS"/>
              <a:buChar char="●"/>
            </a:pPr>
            <a:r>
              <a:rPr lang="en-US" sz="2700" b="1">
                <a:latin typeface="Trebuchet MS"/>
                <a:ea typeface="Trebuchet MS"/>
                <a:cs typeface="Trebuchet MS"/>
                <a:sym typeface="Trebuchet MS"/>
              </a:rPr>
              <a:t>Covering 1 in 4 Coloradans</a:t>
            </a:r>
            <a:endParaRPr sz="27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Char char="●"/>
            </a:pPr>
            <a:r>
              <a:rPr lang="en-US" sz="27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43</a:t>
            </a:r>
            <a:r>
              <a:rPr lang="en-US" sz="27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% of the state’s children</a:t>
            </a:r>
            <a:endParaRPr sz="27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Char char="●"/>
            </a:pPr>
            <a:r>
              <a:rPr lang="en-US" sz="27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43% of births</a:t>
            </a:r>
            <a:endParaRPr sz="27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Char char="●"/>
            </a:pPr>
            <a:r>
              <a:rPr lang="en-US" sz="27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4.1% of members use long-term services &amp; supports (LTSS)</a:t>
            </a:r>
            <a:endParaRPr sz="27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000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Char char="●"/>
            </a:pPr>
            <a:r>
              <a:rPr lang="en-US" sz="27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⅓ of the state’s budget</a:t>
            </a:r>
            <a:endParaRPr sz="27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09" name="Google Shape;809;g14b16937219_0_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2865" y="3886654"/>
            <a:ext cx="3039826" cy="1827597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g14b16937219_0_269"/>
          <p:cNvSpPr txBox="1"/>
          <p:nvPr/>
        </p:nvSpPr>
        <p:spPr>
          <a:xfrm>
            <a:off x="3631799" y="1252050"/>
            <a:ext cx="1548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Jessica wants people in the Deaf community to know they can feel confident with coverage from Health First Colorado</a:t>
            </a:r>
            <a:endParaRPr/>
          </a:p>
        </p:txBody>
      </p:sp>
      <p:pic>
        <p:nvPicPr>
          <p:cNvPr id="811" name="Google Shape;811;g14b16937219_0_269"/>
          <p:cNvPicPr preferRelativeResize="0"/>
          <p:nvPr/>
        </p:nvPicPr>
        <p:blipFill rotWithShape="1">
          <a:blip r:embed="rId4">
            <a:alphaModFix/>
          </a:blip>
          <a:srcRect l="12449"/>
          <a:stretch/>
        </p:blipFill>
        <p:spPr>
          <a:xfrm>
            <a:off x="4117865" y="1315336"/>
            <a:ext cx="3657566" cy="2205661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g14b16937219_0_269">
            <a:hlinkClick r:id="rId5"/>
          </p:cNvPr>
          <p:cNvSpPr/>
          <p:nvPr/>
        </p:nvSpPr>
        <p:spPr>
          <a:xfrm rot="5400000">
            <a:off x="4449507" y="2118813"/>
            <a:ext cx="884700" cy="5988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3" name="Google Shape;813;g14b16937219_0_269"/>
          <p:cNvPicPr preferRelativeResize="0"/>
          <p:nvPr/>
        </p:nvPicPr>
        <p:blipFill rotWithShape="1">
          <a:blip r:embed="rId6">
            <a:alphaModFix/>
          </a:blip>
          <a:srcRect r="26841"/>
          <a:stretch/>
        </p:blipFill>
        <p:spPr>
          <a:xfrm>
            <a:off x="8342308" y="1315318"/>
            <a:ext cx="3657567" cy="224293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g14b16937219_0_269">
            <a:hlinkClick r:id="rId7"/>
          </p:cNvPr>
          <p:cNvSpPr/>
          <p:nvPr/>
        </p:nvSpPr>
        <p:spPr>
          <a:xfrm rot="5400000">
            <a:off x="8667063" y="2219357"/>
            <a:ext cx="884700" cy="5988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g14b16937219_0_269">
            <a:hlinkClick r:id="rId8"/>
          </p:cNvPr>
          <p:cNvSpPr/>
          <p:nvPr/>
        </p:nvSpPr>
        <p:spPr>
          <a:xfrm rot="5400000">
            <a:off x="6865253" y="4625214"/>
            <a:ext cx="884700" cy="5988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g14b16937219_0_269"/>
          <p:cNvSpPr txBox="1"/>
          <p:nvPr/>
        </p:nvSpPr>
        <p:spPr>
          <a:xfrm>
            <a:off x="3270750" y="6348050"/>
            <a:ext cx="7174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900" b="1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Play: https://www.youtube.com/watch?v=Eufi9fRsM8w</a:t>
            </a:r>
            <a:endParaRPr sz="21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14b16937219_0_1346"/>
          <p:cNvSpPr txBox="1">
            <a:spLocks noGrp="1"/>
          </p:cNvSpPr>
          <p:nvPr>
            <p:ph type="title"/>
          </p:nvPr>
        </p:nvSpPr>
        <p:spPr>
          <a:xfrm>
            <a:off x="190500" y="0"/>
            <a:ext cx="11727000" cy="784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Improve Medicaid Affordability Thru </a:t>
            </a:r>
            <a:r>
              <a:rPr lang="en-US" sz="37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Quality</a:t>
            </a:r>
            <a:r>
              <a:rPr lang="en-US" sz="3700"/>
              <a:t> Focus</a:t>
            </a:r>
            <a:r>
              <a:rPr lang="en-US" sz="4100"/>
              <a:t> </a:t>
            </a:r>
            <a:endParaRPr sz="4100"/>
          </a:p>
        </p:txBody>
      </p:sp>
      <p:sp>
        <p:nvSpPr>
          <p:cNvPr id="823" name="Google Shape;823;g14b16937219_0_1346"/>
          <p:cNvSpPr txBox="1">
            <a:spLocks noGrp="1"/>
          </p:cNvSpPr>
          <p:nvPr>
            <p:ph type="body" idx="1"/>
          </p:nvPr>
        </p:nvSpPr>
        <p:spPr>
          <a:xfrm>
            <a:off x="355050" y="906125"/>
            <a:ext cx="8595900" cy="5467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2"/>
                </a:solidFill>
              </a:rPr>
              <a:t>Improve </a:t>
            </a:r>
            <a:r>
              <a:rPr lang="en-US" sz="2800" b="1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quality</a:t>
            </a:r>
            <a:r>
              <a:rPr lang="en-US" sz="28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 </a:t>
            </a:r>
            <a:endParaRPr sz="2800"/>
          </a:p>
          <a:p>
            <a:pPr marL="457200" lvl="0" indent="-330835" algn="l" rtl="0">
              <a:spcBef>
                <a:spcPts val="1000"/>
              </a:spcBef>
              <a:spcAft>
                <a:spcPts val="0"/>
              </a:spcAft>
              <a:buSzPts val="1610"/>
              <a:buChar char="•"/>
            </a:pPr>
            <a:r>
              <a:rPr lang="en-US" sz="2600"/>
              <a:t>Quality metrics dashboards &amp; transparency</a:t>
            </a:r>
            <a:endParaRPr sz="2600"/>
          </a:p>
          <a:p>
            <a:pPr marL="457200" lvl="0" indent="-330835" algn="l" rtl="0">
              <a:spcBef>
                <a:spcPts val="1000"/>
              </a:spcBef>
              <a:spcAft>
                <a:spcPts val="0"/>
              </a:spcAft>
              <a:buSzPts val="1610"/>
              <a:buChar char="•"/>
            </a:pPr>
            <a:r>
              <a:rPr lang="en-US" sz="2600"/>
              <a:t>HIE connectivity efficiencies </a:t>
            </a:r>
            <a:endParaRPr sz="2600"/>
          </a:p>
          <a:p>
            <a:pPr marL="457200" lvl="0" indent="-330835" algn="l" rtl="0">
              <a:spcBef>
                <a:spcPts val="1000"/>
              </a:spcBef>
              <a:spcAft>
                <a:spcPts val="0"/>
              </a:spcAft>
              <a:buSzPts val="1610"/>
              <a:buChar char="•"/>
            </a:pPr>
            <a:r>
              <a:rPr lang="en-US" sz="26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Better tools for providers</a:t>
            </a:r>
            <a:r>
              <a:rPr lang="en-US" sz="2600"/>
              <a:t>: eConsults, Prescriber Tool, Cost &amp; quality indicators to support referrals </a:t>
            </a:r>
            <a:endParaRPr sz="2600"/>
          </a:p>
          <a:p>
            <a:pPr marL="457200" lvl="0" indent="-330835" algn="l" rtl="0">
              <a:spcBef>
                <a:spcPts val="1000"/>
              </a:spcBef>
              <a:spcAft>
                <a:spcPts val="0"/>
              </a:spcAft>
              <a:buSzPts val="1610"/>
              <a:buChar char="•"/>
            </a:pPr>
            <a:r>
              <a:rPr lang="en-US" sz="2600"/>
              <a:t>Efforts to tie lab data from EHR to incentives that reward better health outcomes, quality</a:t>
            </a:r>
            <a:endParaRPr sz="2600"/>
          </a:p>
          <a:p>
            <a:pPr marL="457200" lvl="0" indent="-330835" algn="l" rtl="0">
              <a:spcBef>
                <a:spcPts val="1000"/>
              </a:spcBef>
              <a:spcAft>
                <a:spcPts val="0"/>
              </a:spcAft>
              <a:buSzPts val="1610"/>
              <a:buChar char="•"/>
            </a:pPr>
            <a:r>
              <a:rPr lang="en-US" sz="2600"/>
              <a:t>Align RAE, CHP+, incentives w/CMS Core </a:t>
            </a:r>
            <a:r>
              <a:rPr lang="en-US" sz="26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Measures</a:t>
            </a:r>
            <a:r>
              <a:rPr lang="en-US" sz="2600"/>
              <a:t> </a:t>
            </a:r>
            <a:endParaRPr sz="2600"/>
          </a:p>
          <a:p>
            <a:pPr marL="457200" lvl="0" indent="-330835" algn="l" rtl="0">
              <a:spcBef>
                <a:spcPts val="1000"/>
              </a:spcBef>
              <a:spcAft>
                <a:spcPts val="0"/>
              </a:spcAft>
              <a:buSzPts val="1610"/>
              <a:buChar char="•"/>
            </a:pPr>
            <a:r>
              <a:rPr lang="en-US" sz="2700"/>
              <a:t>Affordability priorities in Medicaid:</a:t>
            </a:r>
            <a:endParaRPr sz="2700"/>
          </a:p>
          <a:p>
            <a:pPr marL="914400" lvl="1" indent="-37528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310"/>
              <a:buChar char="⮚"/>
            </a:pPr>
            <a:r>
              <a:rPr lang="en-US" sz="2700"/>
              <a:t>Protect current benefit and eligibility access</a:t>
            </a:r>
            <a:endParaRPr sz="2700"/>
          </a:p>
          <a:p>
            <a:pPr marL="914400" lvl="1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⮚"/>
            </a:pPr>
            <a:r>
              <a:rPr lang="en-US" sz="2700"/>
              <a:t>Protect provider reimbursements</a:t>
            </a:r>
            <a:endParaRPr sz="2600"/>
          </a:p>
        </p:txBody>
      </p:sp>
      <p:sp>
        <p:nvSpPr>
          <p:cNvPr id="824" name="Google Shape;824;g14b16937219_0_1346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825" name="Google Shape;825;g14b16937219_0_1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7900" y="1563350"/>
            <a:ext cx="3102000" cy="20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14b16937219_0_3993"/>
          <p:cNvSpPr txBox="1">
            <a:spLocks noGrp="1"/>
          </p:cNvSpPr>
          <p:nvPr>
            <p:ph type="title"/>
          </p:nvPr>
        </p:nvSpPr>
        <p:spPr>
          <a:xfrm>
            <a:off x="277600" y="-76190"/>
            <a:ext cx="10515600" cy="96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eConsults </a:t>
            </a:r>
            <a:endParaRPr sz="4400"/>
          </a:p>
        </p:txBody>
      </p:sp>
      <p:sp>
        <p:nvSpPr>
          <p:cNvPr id="833" name="Google Shape;833;g14b16937219_0_3993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834" name="Google Shape;834;g14b16937219_0_39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3200" y="1418754"/>
            <a:ext cx="1333125" cy="1773596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g14b16937219_0_3993"/>
          <p:cNvSpPr txBox="1">
            <a:spLocks noGrp="1"/>
          </p:cNvSpPr>
          <p:nvPr>
            <p:ph type="body" idx="1"/>
          </p:nvPr>
        </p:nvSpPr>
        <p:spPr>
          <a:xfrm>
            <a:off x="146800" y="883800"/>
            <a:ext cx="11551200" cy="420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2900" dirty="0"/>
              <a:t>A</a:t>
            </a:r>
            <a:r>
              <a:rPr lang="en-US" sz="2800" dirty="0"/>
              <a:t>llow asynchronous electronic clinical communications between Primary Care Medical Providers and Specialists</a:t>
            </a:r>
            <a:endParaRPr sz="2800" dirty="0"/>
          </a:p>
          <a:p>
            <a:pPr marL="45720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US" sz="2800" dirty="0"/>
              <a:t>Enable expanded care in PCP office, improving access</a:t>
            </a:r>
            <a:endParaRPr sz="2800" dirty="0"/>
          </a:p>
          <a:p>
            <a:pPr marL="45720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US" sz="2800" dirty="0"/>
              <a:t>Reduce specialist no-shows</a:t>
            </a:r>
            <a:endParaRPr sz="2800" dirty="0"/>
          </a:p>
          <a:p>
            <a:pPr marL="45720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US" sz="2800" dirty="0"/>
              <a:t>Enable referrals to higher performing docs, reducing disparities     &amp; improving quality</a:t>
            </a:r>
            <a:endParaRPr sz="2800" dirty="0"/>
          </a:p>
          <a:p>
            <a:pPr marL="45720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US" sz="2800" dirty="0"/>
              <a:t>Drive affordability while improving care </a:t>
            </a:r>
            <a:r>
              <a:rPr lang="en-US" sz="28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access</a:t>
            </a:r>
            <a:r>
              <a:rPr lang="en-US" sz="2800" dirty="0"/>
              <a:t>, quality, health equity</a:t>
            </a:r>
            <a:endParaRPr sz="2800" dirty="0"/>
          </a:p>
          <a:p>
            <a:pPr marL="45720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US" sz="2800" dirty="0"/>
              <a:t>Supported by value based payments that reward results </a:t>
            </a:r>
            <a:endParaRPr sz="2800" dirty="0"/>
          </a:p>
          <a:p>
            <a:pPr marL="45720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lang="en-US" sz="2800" dirty="0"/>
              <a:t>Target for vendor selection is Jan. 2023; target go-live is Aug. 2023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639b4654f7_1_3"/>
          <p:cNvSpPr txBox="1">
            <a:spLocks noGrp="1"/>
          </p:cNvSpPr>
          <p:nvPr>
            <p:ph type="title"/>
          </p:nvPr>
        </p:nvSpPr>
        <p:spPr>
          <a:xfrm>
            <a:off x="343275" y="-152390"/>
            <a:ext cx="10515600" cy="96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Providers of Distinction</a:t>
            </a:r>
            <a:endParaRPr sz="4400"/>
          </a:p>
        </p:txBody>
      </p:sp>
      <p:sp>
        <p:nvSpPr>
          <p:cNvPr id="841" name="Google Shape;841;g1639b4654f7_1_3"/>
          <p:cNvSpPr txBox="1">
            <a:spLocks noGrp="1"/>
          </p:cNvSpPr>
          <p:nvPr>
            <p:ph type="body" idx="1"/>
          </p:nvPr>
        </p:nvSpPr>
        <p:spPr>
          <a:xfrm>
            <a:off x="176270" y="726750"/>
            <a:ext cx="12015730" cy="565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2700" dirty="0"/>
              <a:t>Producing cost &amp; quality indicators to inform referrals &amp; member choice </a:t>
            </a:r>
            <a:endParaRPr sz="27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2700" dirty="0"/>
              <a:t>Driving affordability while improving care access, quality, health equity</a:t>
            </a:r>
            <a:endParaRPr sz="27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2700" dirty="0"/>
              <a:t>Analyzing which providers are seeing Medicaid members, which aren’t - addressing “ghost providers”</a:t>
            </a:r>
            <a:endParaRPr sz="27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2700" dirty="0"/>
              <a:t>Supported by value based payments that reward results </a:t>
            </a:r>
            <a:endParaRPr sz="27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2700" dirty="0"/>
              <a:t>Unique advantages for rural providers and communities: access, jobs, revenues, closing disparities </a:t>
            </a:r>
            <a:endParaRPr sz="27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2700" dirty="0"/>
              <a:t>Bids have been received; plan to award ITN in </a:t>
            </a:r>
            <a:r>
              <a:rPr lang="en-US" sz="27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Spring</a:t>
            </a:r>
            <a:endParaRPr sz="2700"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</a:ext>
              </a:extLst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27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Target 2024/25 implementation</a:t>
            </a:r>
            <a:endParaRPr sz="2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</p:txBody>
      </p:sp>
      <p:sp>
        <p:nvSpPr>
          <p:cNvPr id="842" name="Google Shape;842;g1639b4654f7_1_3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pic>
        <p:nvPicPr>
          <p:cNvPr id="843" name="Google Shape;843;g1639b4654f7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7075" y="4057768"/>
            <a:ext cx="3294925" cy="2196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14b16937219_0_146"/>
          <p:cNvSpPr txBox="1">
            <a:spLocks noGrp="1"/>
          </p:cNvSpPr>
          <p:nvPr>
            <p:ph type="body" idx="1"/>
          </p:nvPr>
        </p:nvSpPr>
        <p:spPr>
          <a:xfrm>
            <a:off x="178950" y="996303"/>
            <a:ext cx="11930100" cy="43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3937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Importance of public/private partnerships</a:t>
            </a:r>
            <a:endParaRPr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2694" dirty="0"/>
              <a:t>Western Slope leaders, </a:t>
            </a:r>
            <a:r>
              <a:rPr lang="en-US" sz="2694" dirty="0" err="1"/>
              <a:t>esp</a:t>
            </a:r>
            <a:r>
              <a:rPr lang="en-US" sz="2694" dirty="0"/>
              <a:t> Mesa County Health Leaders Consortium</a:t>
            </a:r>
            <a:endParaRPr sz="2694"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2694" dirty="0"/>
              <a:t>QHN critical partner</a:t>
            </a:r>
            <a:endParaRPr sz="2694" dirty="0"/>
          </a:p>
          <a:p>
            <a:pPr marL="914400" lvl="1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2694" dirty="0"/>
              <a:t>Outstanding collaboration</a:t>
            </a:r>
            <a:endParaRPr sz="2694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THANK YOU for your engagement &amp; partnership!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Congratulations, QHN!</a:t>
            </a:r>
            <a:endParaRPr dirty="0"/>
          </a:p>
          <a:p>
            <a: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US" sz="2694" dirty="0"/>
              <a:t>QHN’s Community Resource Network                                        (CRN) won national 2nd place in the                                         RWJF </a:t>
            </a:r>
            <a:r>
              <a:rPr lang="en-US" sz="2694" dirty="0" err="1"/>
              <a:t>SDoH</a:t>
            </a:r>
            <a:r>
              <a:rPr lang="en-US" sz="2694" dirty="0"/>
              <a:t> challenge - western CO                                            leadership on whole person care</a:t>
            </a:r>
            <a:endParaRPr dirty="0"/>
          </a:p>
        </p:txBody>
      </p:sp>
      <p:sp>
        <p:nvSpPr>
          <p:cNvPr id="672" name="Google Shape;672;g14b16937219_0_146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73" name="Google Shape;673;g14b16937219_0_146"/>
          <p:cNvSpPr txBox="1">
            <a:spLocks noGrp="1"/>
          </p:cNvSpPr>
          <p:nvPr>
            <p:ph type="title"/>
          </p:nvPr>
        </p:nvSpPr>
        <p:spPr>
          <a:xfrm>
            <a:off x="309739" y="233569"/>
            <a:ext cx="11572500" cy="816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Partnerships &amp; alignment for a better tomorrow</a:t>
            </a:r>
            <a:endParaRPr sz="3900"/>
          </a:p>
        </p:txBody>
      </p:sp>
      <p:pic>
        <p:nvPicPr>
          <p:cNvPr id="674" name="Google Shape;674;g14b16937219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1075" y="3872375"/>
            <a:ext cx="4470925" cy="2513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14b16937219_0_34"/>
          <p:cNvSpPr txBox="1">
            <a:spLocks noGrp="1"/>
          </p:cNvSpPr>
          <p:nvPr>
            <p:ph type="body" idx="1"/>
          </p:nvPr>
        </p:nvSpPr>
        <p:spPr>
          <a:xfrm>
            <a:off x="142500" y="1714500"/>
            <a:ext cx="3969000" cy="43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5" b="1">
                <a:solidFill>
                  <a:schemeClr val="dk2"/>
                </a:solidFill>
              </a:rPr>
              <a:t>Phase 1: OpiSafe</a:t>
            </a:r>
            <a:endParaRPr sz="2875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5"/>
              <a:t>helps prescribers prevent misuse/abuse of opioids, benzos, controlled substances. </a:t>
            </a:r>
            <a:endParaRPr sz="287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5"/>
              <a:t>5,250 allocated licenses</a:t>
            </a:r>
            <a:endParaRPr sz="287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75"/>
          </a:p>
        </p:txBody>
      </p:sp>
      <p:sp>
        <p:nvSpPr>
          <p:cNvPr id="850" name="Google Shape;850;g14b16937219_0_34"/>
          <p:cNvSpPr txBox="1">
            <a:spLocks noGrp="1"/>
          </p:cNvSpPr>
          <p:nvPr>
            <p:ph type="sldNum" idx="12"/>
          </p:nvPr>
        </p:nvSpPr>
        <p:spPr>
          <a:xfrm>
            <a:off x="9846354" y="6425137"/>
            <a:ext cx="20118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851" name="Google Shape;851;g14b16937219_0_34"/>
          <p:cNvSpPr txBox="1">
            <a:spLocks noGrp="1"/>
          </p:cNvSpPr>
          <p:nvPr>
            <p:ph type="title"/>
          </p:nvPr>
        </p:nvSpPr>
        <p:spPr>
          <a:xfrm>
            <a:off x="142489" y="179694"/>
            <a:ext cx="11572500" cy="816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87"/>
              <a:t>Prescriber Tool</a:t>
            </a:r>
            <a:endParaRPr sz="4487"/>
          </a:p>
        </p:txBody>
      </p:sp>
      <p:sp>
        <p:nvSpPr>
          <p:cNvPr id="852" name="Google Shape;852;g14b16937219_0_34"/>
          <p:cNvSpPr txBox="1">
            <a:spLocks noGrp="1"/>
          </p:cNvSpPr>
          <p:nvPr>
            <p:ph type="body" idx="1"/>
          </p:nvPr>
        </p:nvSpPr>
        <p:spPr>
          <a:xfrm>
            <a:off x="4111500" y="1645425"/>
            <a:ext cx="4049100" cy="43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5" b="1">
                <a:solidFill>
                  <a:schemeClr val="dk2"/>
                </a:solidFill>
              </a:rPr>
              <a:t>Phase II: Affordability</a:t>
            </a:r>
            <a:endParaRPr sz="287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5"/>
              <a:t>shares real-time prescription benefit check, empowering prescribers with drug affordability and cost options. 10k users (42% Medicaid prescribers)</a:t>
            </a:r>
            <a:endParaRPr sz="2875"/>
          </a:p>
        </p:txBody>
      </p:sp>
      <p:sp>
        <p:nvSpPr>
          <p:cNvPr id="853" name="Google Shape;853;g14b16937219_0_34"/>
          <p:cNvSpPr txBox="1">
            <a:spLocks noGrp="1"/>
          </p:cNvSpPr>
          <p:nvPr>
            <p:ph type="body" idx="1"/>
          </p:nvPr>
        </p:nvSpPr>
        <p:spPr>
          <a:xfrm>
            <a:off x="8082150" y="1714500"/>
            <a:ext cx="4049100" cy="433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75" b="1">
                <a:solidFill>
                  <a:schemeClr val="dk2"/>
                </a:solidFill>
              </a:rPr>
              <a:t>Phase III: </a:t>
            </a:r>
            <a:r>
              <a:rPr lang="en-US" sz="2875" b="1">
                <a:solidFill>
                  <a:schemeClr val="dk2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SDoH</a:t>
            </a:r>
            <a:r>
              <a:rPr lang="en-US" sz="2875" b="1">
                <a:solidFill>
                  <a:schemeClr val="dk2"/>
                </a:solidFill>
              </a:rPr>
              <a:t> prescribing programs not just pills: </a:t>
            </a:r>
            <a:r>
              <a:rPr lang="en-US" sz="2675"/>
              <a:t>will build upon existing architecture, connecting technology platforms used by social, physical, and behavioral healthcare providers to provide whole-person, next gen care</a:t>
            </a:r>
            <a:endParaRPr sz="1875"/>
          </a:p>
        </p:txBody>
      </p:sp>
      <p:sp>
        <p:nvSpPr>
          <p:cNvPr id="854" name="Google Shape;854;g14b16937219_0_34"/>
          <p:cNvSpPr txBox="1"/>
          <p:nvPr/>
        </p:nvSpPr>
        <p:spPr>
          <a:xfrm>
            <a:off x="3149067" y="6282587"/>
            <a:ext cx="7802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5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CO.gov/HCPF/prescriber-tool-project </a:t>
            </a:r>
            <a:r>
              <a:rPr lang="en-US" sz="2500" b="0" i="0" u="sng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endParaRPr sz="2500" b="0" i="0" u="none" strike="noStrike" cap="none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55" name="Google Shape;855;g14b16937219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76800" y="0"/>
            <a:ext cx="257175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14b16937219_0_3389"/>
          <p:cNvSpPr txBox="1">
            <a:spLocks noGrp="1"/>
          </p:cNvSpPr>
          <p:nvPr>
            <p:ph type="title"/>
          </p:nvPr>
        </p:nvSpPr>
        <p:spPr>
          <a:xfrm>
            <a:off x="168175" y="56975"/>
            <a:ext cx="11749200" cy="765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Other Affordability Efforts: Hospital Workstreams</a:t>
            </a:r>
            <a:r>
              <a:rPr lang="en-US" sz="5100"/>
              <a:t> </a:t>
            </a:r>
            <a:endParaRPr sz="5100"/>
          </a:p>
        </p:txBody>
      </p:sp>
      <p:sp>
        <p:nvSpPr>
          <p:cNvPr id="862" name="Google Shape;862;g14b16937219_0_3389"/>
          <p:cNvSpPr txBox="1">
            <a:spLocks noGrp="1"/>
          </p:cNvSpPr>
          <p:nvPr>
            <p:ph type="body" idx="1"/>
          </p:nvPr>
        </p:nvSpPr>
        <p:spPr>
          <a:xfrm>
            <a:off x="74750" y="822275"/>
            <a:ext cx="11506200" cy="215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Font typeface="Trebuchet MS"/>
              <a:buChar char="•"/>
            </a:pPr>
            <a:r>
              <a:rPr lang="en-US" sz="2900"/>
              <a:t>Hospital Transformation Program (quality focus too)</a:t>
            </a:r>
            <a:endParaRPr sz="2900"/>
          </a:p>
          <a:p>
            <a:pPr marL="457200" lvl="0" indent="-412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Font typeface="Trebuchet MS"/>
              <a:buChar char="•"/>
            </a:pPr>
            <a:r>
              <a:rPr lang="en-US" sz="2900"/>
              <a:t>Implement new hospital price transparency law: Create Colorado hospital price dataset &amp; tools. Identify pricing outliers. Meet with hospitals and communities. </a:t>
            </a:r>
            <a:endParaRPr sz="2700"/>
          </a:p>
          <a:p>
            <a:pPr marL="457200" lvl="0" indent="-412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900"/>
              <a:buFont typeface="Trebuchet MS"/>
              <a:buChar char="•"/>
            </a:pPr>
            <a:r>
              <a:rPr lang="en-US" sz="2900" b="1"/>
              <a:t>Continue to drive Price, Profit, Cost, Reserve, Community Investment insights and policy</a:t>
            </a:r>
            <a:endParaRPr sz="2900" b="1"/>
          </a:p>
        </p:txBody>
      </p:sp>
      <p:sp>
        <p:nvSpPr>
          <p:cNvPr id="863" name="Google Shape;863;g14b16937219_0_3389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graphicFrame>
        <p:nvGraphicFramePr>
          <p:cNvPr id="864" name="Google Shape;864;g14b16937219_0_3389"/>
          <p:cNvGraphicFramePr/>
          <p:nvPr>
            <p:extLst>
              <p:ext uri="{D42A27DB-BD31-4B8C-83A1-F6EECF244321}">
                <p14:modId xmlns:p14="http://schemas.microsoft.com/office/powerpoint/2010/main" val="3645155682"/>
              </p:ext>
            </p:extLst>
          </p:nvPr>
        </p:nvGraphicFramePr>
        <p:xfrm>
          <a:off x="305200" y="4264333"/>
          <a:ext cx="11558300" cy="1737270"/>
        </p:xfrm>
        <a:graphic>
          <a:graphicData uri="http://schemas.openxmlformats.org/drawingml/2006/table">
            <a:tbl>
              <a:tblPr>
                <a:noFill/>
                <a:tableStyleId>{9D690808-7575-49ED-BF15-B93B279E0C89}</a:tableStyleId>
              </a:tblPr>
              <a:tblGrid>
                <a:gridCol w="546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13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Nationally leading hospital reports</a:t>
                      </a:r>
                      <a:endParaRPr sz="2600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rgbClr val="2861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CO.gov/HCPF/hospital-reports-hub</a:t>
                      </a:r>
                      <a:endParaRPr sz="2600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rgbClr val="2861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13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CIVHC data</a:t>
                      </a:r>
                      <a:endParaRPr sz="17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2861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CIVHC.org/affordability-dashboard-2</a:t>
                      </a:r>
                      <a:endParaRPr sz="2600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rgbClr val="2861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1300"/>
                        </a:spcAft>
                        <a:buNone/>
                      </a:pPr>
                      <a:r>
                        <a:rPr lang="en-US" sz="2600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Affordability toolkit</a:t>
                      </a:r>
                      <a:endParaRPr sz="2600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rgbClr val="28615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dirty="0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CO.gov/HCPF/affordability</a:t>
                      </a:r>
                      <a:endParaRPr sz="2600" dirty="0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rgbClr val="2861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14b16937219_0_3503"/>
          <p:cNvSpPr txBox="1">
            <a:spLocks noGrp="1"/>
          </p:cNvSpPr>
          <p:nvPr>
            <p:ph type="title"/>
          </p:nvPr>
        </p:nvSpPr>
        <p:spPr>
          <a:xfrm>
            <a:off x="201650" y="278150"/>
            <a:ext cx="104310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000">
                <a:solidFill>
                  <a:schemeClr val="accent1"/>
                </a:solidFill>
              </a:rPr>
              <a:t>Other Affordability: Initiatives to Reduce </a:t>
            </a:r>
            <a:r>
              <a:rPr lang="en-US" sz="4000">
                <a:solidFill>
                  <a:schemeClr val="accen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Prescription</a:t>
            </a:r>
            <a:r>
              <a:rPr lang="en-US" sz="4000">
                <a:solidFill>
                  <a:schemeClr val="accent1"/>
                </a:solidFill>
              </a:rPr>
              <a:t> Drug </a:t>
            </a:r>
            <a:r>
              <a:rPr lang="en-US" sz="4000">
                <a:solidFill>
                  <a:schemeClr val="accen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Costs</a:t>
            </a:r>
            <a:endParaRPr sz="4000" i="1">
              <a:solidFill>
                <a:schemeClr val="accent1"/>
              </a:solidFill>
            </a:endParaRPr>
          </a:p>
        </p:txBody>
      </p:sp>
      <p:sp>
        <p:nvSpPr>
          <p:cNvPr id="871" name="Google Shape;871;g14b16937219_0_3503"/>
          <p:cNvSpPr txBox="1">
            <a:spLocks noGrp="1"/>
          </p:cNvSpPr>
          <p:nvPr>
            <p:ph type="sldNum" idx="12"/>
          </p:nvPr>
        </p:nvSpPr>
        <p:spPr>
          <a:xfrm>
            <a:off x="12232168" y="8498248"/>
            <a:ext cx="36576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872" name="Google Shape;872;g14b16937219_0_3503"/>
          <p:cNvSpPr txBox="1"/>
          <p:nvPr/>
        </p:nvSpPr>
        <p:spPr>
          <a:xfrm>
            <a:off x="2588325" y="6323162"/>
            <a:ext cx="8981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Source: </a:t>
            </a:r>
            <a:r>
              <a:rPr lang="en-US" sz="1500" b="1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Reducing Prescription Drug Costs in Colorado, 2nd ed.</a:t>
            </a:r>
            <a:r>
              <a:rPr lang="en-US" sz="15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2021, </a:t>
            </a:r>
            <a:r>
              <a:rPr lang="en-US" sz="1500" b="1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CO.gov/HCPF/publications</a:t>
            </a:r>
            <a:endParaRPr sz="1500" b="1" u="sng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3" name="Google Shape;873;g14b16937219_0_3503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graphicFrame>
        <p:nvGraphicFramePr>
          <p:cNvPr id="874" name="Google Shape;874;g14b16937219_0_3503"/>
          <p:cNvGraphicFramePr/>
          <p:nvPr/>
        </p:nvGraphicFramePr>
        <p:xfrm>
          <a:off x="201650" y="1678300"/>
          <a:ext cx="11788700" cy="4580378"/>
        </p:xfrm>
        <a:graphic>
          <a:graphicData uri="http://schemas.openxmlformats.org/drawingml/2006/table">
            <a:tbl>
              <a:tblPr>
                <a:noFill/>
                <a:tableStyleId>{9D690808-7575-49ED-BF15-B93B279E0C89}</a:tableStyleId>
              </a:tblPr>
              <a:tblGrid>
                <a:gridCol w="352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2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accen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 recommendations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 b="1">
                          <a:solidFill>
                            <a:schemeClr val="accen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Progress made on </a:t>
                      </a:r>
                      <a:r>
                        <a:rPr lang="en-US" sz="2500" b="1" u="sng">
                          <a:solidFill>
                            <a:schemeClr val="accen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all</a:t>
                      </a:r>
                      <a:r>
                        <a:rPr lang="en-US" sz="2500" b="1">
                          <a:solidFill>
                            <a:schemeClr val="accen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recommendations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Value-based contracts &amp; payments</a:t>
                      </a:r>
                      <a:endParaRPr sz="8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Hold drug manufacturers accountable for clinical outcomes while rewarding prescribers for being part of the affordability solution</a:t>
                      </a:r>
                      <a:endParaRPr sz="20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            </a:ext>
                          </a:extLst>
                        </a:rPr>
                        <a:t>Drug</a:t>
                      </a:r>
                      <a:r>
                        <a:rPr lang="en-US" sz="210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importation </a:t>
                      </a:r>
                      <a:endParaRPr sz="2100" b="1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Contracts finalized. Submitting SIP application to the FDA this year</a:t>
                      </a:r>
                      <a:endParaRPr sz="20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Rebate &amp; contract pass through </a:t>
                      </a:r>
                      <a:endParaRPr sz="21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HB22-1370: Beginning 2024, 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2"/>
                            </a:ext>
                          </a:extLst>
                        </a:rPr>
                        <a:t>insurers required to ensure 100% of rebates are used to lower costs for employers and consumers</a:t>
                      </a:r>
                      <a:endParaRPr sz="20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Prescription Drug Affordability Board (PDAB) </a:t>
                      </a:r>
                      <a:endParaRPr sz="21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Authority to review Rx and evaluate if certain drugs are unaffordable to Coloradans. Ability to establish an upper payment limit for drugs deemed unaffordable &amp; make other policy recommendations to General Assembly</a:t>
                      </a:r>
                      <a:endParaRPr sz="20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Prescriber Tool</a:t>
                      </a:r>
                      <a:endParaRPr sz="2100" b="1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Real Time insights - Commercial &amp; Medicaid: 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          </a:ext>
                          </a:extLst>
                        </a:rPr>
                        <a:t>OpiSafe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&amp; Affordab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4"/>
                            </a:ext>
                          </a:extLst>
                        </a:rPr>
                        <a:t>ility modules: 10k+ Medicaid prescribers using the tool (42%)</a:t>
                      </a:r>
                      <a:endParaRPr sz="20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75" name="Google Shape;875;g14b16937219_0_3503" title="Prescription icon"/>
          <p:cNvPicPr preferRelativeResize="0"/>
          <p:nvPr/>
        </p:nvPicPr>
        <p:blipFill rotWithShape="1">
          <a:blip r:embed="rId3">
            <a:alphaModFix/>
          </a:blip>
          <a:srcRect l="13661" t="9546" r="19760" b="20001"/>
          <a:stretch/>
        </p:blipFill>
        <p:spPr>
          <a:xfrm>
            <a:off x="10169075" y="0"/>
            <a:ext cx="2022925" cy="2140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14b16937219_0_4386"/>
          <p:cNvSpPr txBox="1">
            <a:spLocks noGrp="1"/>
          </p:cNvSpPr>
          <p:nvPr>
            <p:ph type="title"/>
          </p:nvPr>
        </p:nvSpPr>
        <p:spPr>
          <a:xfrm>
            <a:off x="0" y="226775"/>
            <a:ext cx="12048900" cy="990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/>
              <a:t>You get what you pay for… value based payments reward quality, equity &amp; affordability results of all these efforts</a:t>
            </a:r>
            <a:endParaRPr sz="3200" i="1"/>
          </a:p>
        </p:txBody>
      </p:sp>
      <p:sp>
        <p:nvSpPr>
          <p:cNvPr id="882" name="Google Shape;882;g14b16937219_0_4386"/>
          <p:cNvSpPr txBox="1">
            <a:spLocks noGrp="1"/>
          </p:cNvSpPr>
          <p:nvPr>
            <p:ph type="body" idx="1"/>
          </p:nvPr>
        </p:nvSpPr>
        <p:spPr>
          <a:xfrm>
            <a:off x="311750" y="1347739"/>
            <a:ext cx="7734900" cy="471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 b="1" dirty="0">
                <a:solidFill>
                  <a:schemeClr val="dk2"/>
                </a:solidFill>
              </a:rPr>
              <a:t>Hospital:</a:t>
            </a:r>
            <a:r>
              <a:rPr lang="en-US" sz="2700" dirty="0"/>
              <a:t> Quality through HQIP &amp; HTP</a:t>
            </a:r>
            <a:endParaRPr sz="2700" dirty="0"/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 b="1" dirty="0">
                <a:solidFill>
                  <a:schemeClr val="dk2"/>
                </a:solidFill>
              </a:rPr>
              <a:t>Nursing Homes, PACE providers</a:t>
            </a:r>
            <a:endParaRPr sz="2700" b="1" dirty="0"/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 b="1" dirty="0">
                <a:solidFill>
                  <a:schemeClr val="dk2"/>
                </a:solidFill>
              </a:rPr>
              <a:t>Primary Care:</a:t>
            </a:r>
            <a:r>
              <a:rPr lang="en-US" sz="2700" dirty="0"/>
              <a:t> PCP Attribution, moving to </a:t>
            </a:r>
            <a:r>
              <a:rPr lang="en-US" sz="27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5"/>
                  </a:ext>
                </a:extLst>
              </a:rPr>
              <a:t>capitation</a:t>
            </a:r>
            <a:endParaRPr sz="2700" dirty="0"/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 b="1" dirty="0">
                <a:solidFill>
                  <a:schemeClr val="dk2"/>
                </a:solidFill>
              </a:rPr>
              <a:t>Maternity Care:</a:t>
            </a:r>
            <a:r>
              <a:rPr lang="en-US" sz="2700" dirty="0"/>
              <a:t> bundled payments</a:t>
            </a:r>
            <a:endParaRPr sz="2700" b="1" dirty="0">
              <a:solidFill>
                <a:schemeClr val="dk2"/>
              </a:solidFill>
            </a:endParaRPr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 b="1" dirty="0">
                <a:solidFill>
                  <a:schemeClr val="dk2"/>
                </a:solidFill>
              </a:rPr>
              <a:t>Rx:</a:t>
            </a:r>
            <a:r>
              <a:rPr lang="en-US" sz="2700" dirty="0"/>
              <a:t> with manufacturers, use Rx Tool to incent docs to be part of the solution</a:t>
            </a:r>
            <a:endParaRPr sz="2700" dirty="0"/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 b="1" dirty="0">
                <a:solidFill>
                  <a:schemeClr val="dk2"/>
                </a:solidFill>
              </a:rPr>
              <a:t>Providers of Distinction</a:t>
            </a:r>
            <a:endParaRPr sz="2700" b="1" dirty="0">
              <a:solidFill>
                <a:schemeClr val="dk2"/>
              </a:solidFill>
            </a:endParaRPr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-US" sz="2700" b="1" dirty="0">
                <a:solidFill>
                  <a:schemeClr val="dk2"/>
                </a:solidFill>
              </a:rPr>
              <a:t>Behavioral Health</a:t>
            </a:r>
            <a:endParaRPr sz="2700" b="1" dirty="0">
              <a:solidFill>
                <a:schemeClr val="dk2"/>
              </a:solidFill>
            </a:endParaRPr>
          </a:p>
          <a:p>
            <a:pPr marL="457200" lvl="0" indent="-425450" algn="l" rtl="0">
              <a:spcBef>
                <a:spcPts val="1000"/>
              </a:spcBef>
              <a:spcAft>
                <a:spcPts val="1000"/>
              </a:spcAft>
              <a:buSzPts val="3100"/>
              <a:buChar char="●"/>
            </a:pPr>
            <a:r>
              <a:rPr lang="en-US" sz="3100" b="1" dirty="0">
                <a:solidFill>
                  <a:schemeClr val="dk2"/>
                </a:solidFill>
              </a:rPr>
              <a:t>Target:</a:t>
            </a:r>
            <a:r>
              <a:rPr lang="en-US" sz="3100" b="1" dirty="0"/>
              <a:t> 50%+ in VBP by 2025 </a:t>
            </a:r>
            <a:endParaRPr sz="3100" b="1" dirty="0"/>
          </a:p>
        </p:txBody>
      </p:sp>
      <p:sp>
        <p:nvSpPr>
          <p:cNvPr id="883" name="Google Shape;883;g14b16937219_0_4386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884" name="Google Shape;884;g14b16937219_0_4386"/>
          <p:cNvSpPr txBox="1"/>
          <p:nvPr/>
        </p:nvSpPr>
        <p:spPr>
          <a:xfrm>
            <a:off x="3149067" y="6264127"/>
            <a:ext cx="7802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5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CO.gov/HCPF/value-based-payments</a:t>
            </a:r>
            <a:r>
              <a:rPr lang="en-US"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500" b="0" i="0" u="sng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endParaRPr sz="2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85" name="Google Shape;885;g14b16937219_0_43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83525" y="2461875"/>
            <a:ext cx="3733800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4b16937219_0_2381"/>
          <p:cNvSpPr txBox="1">
            <a:spLocks noGrp="1"/>
          </p:cNvSpPr>
          <p:nvPr>
            <p:ph type="title"/>
          </p:nvPr>
        </p:nvSpPr>
        <p:spPr>
          <a:xfrm>
            <a:off x="151075" y="145225"/>
            <a:ext cx="119019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Trebuchet MS"/>
              <a:buNone/>
            </a:pPr>
            <a:r>
              <a:rPr lang="en-US" sz="3700"/>
              <a:t>Building Innovative Initiatives into Medicaid Accountable Care Collaborative Phase III (ACC 3.0)</a:t>
            </a:r>
            <a:endParaRPr sz="3500" i="1"/>
          </a:p>
        </p:txBody>
      </p:sp>
      <p:grpSp>
        <p:nvGrpSpPr>
          <p:cNvPr id="891" name="Google Shape;891;g14b16937219_0_2381"/>
          <p:cNvGrpSpPr/>
          <p:nvPr/>
        </p:nvGrpSpPr>
        <p:grpSpPr>
          <a:xfrm>
            <a:off x="366861" y="2360807"/>
            <a:ext cx="11466090" cy="3829038"/>
            <a:chOff x="1543" y="962932"/>
            <a:chExt cx="11466090" cy="3829038"/>
          </a:xfrm>
        </p:grpSpPr>
        <p:sp>
          <p:nvSpPr>
            <p:cNvPr id="892" name="Google Shape;892;g14b16937219_0_2381"/>
            <p:cNvSpPr/>
            <p:nvPr/>
          </p:nvSpPr>
          <p:spPr>
            <a:xfrm>
              <a:off x="1543" y="1520964"/>
              <a:ext cx="1764600" cy="21303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g14b16937219_0_2381"/>
            <p:cNvSpPr txBox="1"/>
            <p:nvPr/>
          </p:nvSpPr>
          <p:spPr>
            <a:xfrm>
              <a:off x="50557" y="1570000"/>
              <a:ext cx="1678800" cy="133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Fall 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stakeholder e</a:t>
              </a: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ngagement 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 design skeleton</a:t>
              </a:r>
              <a:endParaRPr sz="1800" b="1"/>
            </a:p>
          </p:txBody>
        </p:sp>
        <p:sp>
          <p:nvSpPr>
            <p:cNvPr id="894" name="Google Shape;894;g14b16937219_0_2381"/>
            <p:cNvSpPr/>
            <p:nvPr/>
          </p:nvSpPr>
          <p:spPr>
            <a:xfrm>
              <a:off x="865982" y="2446194"/>
              <a:ext cx="2080200" cy="208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563" y="96776"/>
                  </a:moveTo>
                  <a:lnTo>
                    <a:pt x="18242" y="94559"/>
                  </a:lnTo>
                  <a:lnTo>
                    <a:pt x="18242" y="94559"/>
                  </a:lnTo>
                  <a:cubicBezTo>
                    <a:pt x="30021" y="108792"/>
                    <a:pt x="48239" y="116045"/>
                    <a:pt x="66577" y="113803"/>
                  </a:cubicBezTo>
                  <a:cubicBezTo>
                    <a:pt x="84916" y="111562"/>
                    <a:pt x="100850" y="100133"/>
                    <a:pt x="108854" y="83482"/>
                  </a:cubicBezTo>
                  <a:lnTo>
                    <a:pt x="106678" y="82708"/>
                  </a:lnTo>
                  <a:lnTo>
                    <a:pt x="112710" y="78741"/>
                  </a:lnTo>
                  <a:lnTo>
                    <a:pt x="114324" y="85427"/>
                  </a:lnTo>
                  <a:lnTo>
                    <a:pt x="112148" y="84653"/>
                  </a:lnTo>
                  <a:cubicBezTo>
                    <a:pt x="103717" y="102487"/>
                    <a:pt x="86757" y="114776"/>
                    <a:pt x="67184" y="117233"/>
                  </a:cubicBezTo>
                  <a:cubicBezTo>
                    <a:pt x="47611" y="119689"/>
                    <a:pt x="28140" y="111973"/>
                    <a:pt x="15563" y="96776"/>
                  </a:cubicBezTo>
                  <a:close/>
                </a:path>
              </a:pathLst>
            </a:custGeom>
            <a:solidFill>
              <a:srgbClr val="A8A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g14b16937219_0_2381"/>
            <p:cNvSpPr/>
            <p:nvPr/>
          </p:nvSpPr>
          <p:spPr>
            <a:xfrm>
              <a:off x="363818" y="3277593"/>
              <a:ext cx="1582500" cy="8304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g14b16937219_0_2381"/>
            <p:cNvSpPr txBox="1"/>
            <p:nvPr/>
          </p:nvSpPr>
          <p:spPr>
            <a:xfrm>
              <a:off x="388136" y="3301911"/>
              <a:ext cx="1533900" cy="78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March 2023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Concept Paper</a:t>
              </a:r>
              <a:endParaRPr/>
            </a:p>
          </p:txBody>
        </p:sp>
        <p:sp>
          <p:nvSpPr>
            <p:cNvPr id="897" name="Google Shape;897;g14b16937219_0_2381"/>
            <p:cNvSpPr/>
            <p:nvPr/>
          </p:nvSpPr>
          <p:spPr>
            <a:xfrm>
              <a:off x="2225703" y="1820461"/>
              <a:ext cx="1896600" cy="20739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g14b16937219_0_2381"/>
            <p:cNvSpPr txBox="1"/>
            <p:nvPr/>
          </p:nvSpPr>
          <p:spPr>
            <a:xfrm>
              <a:off x="2273432" y="2312626"/>
              <a:ext cx="1801200" cy="153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Ongoing community engagement </a:t>
              </a: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&amp;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feedback </a:t>
              </a:r>
              <a:endParaRPr sz="1800" b="1"/>
            </a:p>
          </p:txBody>
        </p:sp>
        <p:sp>
          <p:nvSpPr>
            <p:cNvPr id="899" name="Google Shape;899;g14b16937219_0_2381"/>
            <p:cNvSpPr/>
            <p:nvPr/>
          </p:nvSpPr>
          <p:spPr>
            <a:xfrm>
              <a:off x="3258634" y="962932"/>
              <a:ext cx="2313900" cy="231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319" y="23151"/>
                  </a:moveTo>
                  <a:lnTo>
                    <a:pt x="15319" y="23151"/>
                  </a:lnTo>
                  <a:cubicBezTo>
                    <a:pt x="27989" y="7788"/>
                    <a:pt x="47663" y="12"/>
                    <a:pt x="67413" y="2561"/>
                  </a:cubicBezTo>
                  <a:cubicBezTo>
                    <a:pt x="87163" y="5110"/>
                    <a:pt x="104218" y="17627"/>
                    <a:pt x="112573" y="35703"/>
                  </a:cubicBezTo>
                  <a:lnTo>
                    <a:pt x="114529" y="35004"/>
                  </a:lnTo>
                  <a:lnTo>
                    <a:pt x="113063" y="41031"/>
                  </a:lnTo>
                  <a:lnTo>
                    <a:pt x="107659" y="37460"/>
                  </a:lnTo>
                  <a:lnTo>
                    <a:pt x="109615" y="36760"/>
                  </a:lnTo>
                  <a:lnTo>
                    <a:pt x="109615" y="36760"/>
                  </a:lnTo>
                  <a:cubicBezTo>
                    <a:pt x="101646" y="19746"/>
                    <a:pt x="85514" y="8002"/>
                    <a:pt x="66874" y="5644"/>
                  </a:cubicBezTo>
                  <a:cubicBezTo>
                    <a:pt x="48233" y="3287"/>
                    <a:pt x="29686" y="10646"/>
                    <a:pt x="17732" y="25141"/>
                  </a:cubicBezTo>
                  <a:close/>
                </a:path>
              </a:pathLst>
            </a:custGeom>
            <a:solidFill>
              <a:srgbClr val="A8A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g14b16937219_0_2381"/>
            <p:cNvSpPr/>
            <p:nvPr/>
          </p:nvSpPr>
          <p:spPr>
            <a:xfrm>
              <a:off x="2640650" y="1425313"/>
              <a:ext cx="1865400" cy="9864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g14b16937219_0_2381"/>
            <p:cNvSpPr txBox="1"/>
            <p:nvPr/>
          </p:nvSpPr>
          <p:spPr>
            <a:xfrm>
              <a:off x="2669541" y="1454204"/>
              <a:ext cx="1807800" cy="92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November 2023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Draft Request for Proposal</a:t>
              </a:r>
              <a:endParaRPr/>
            </a:p>
          </p:txBody>
        </p:sp>
        <p:sp>
          <p:nvSpPr>
            <p:cNvPr id="902" name="Google Shape;902;g14b16937219_0_2381"/>
            <p:cNvSpPr/>
            <p:nvPr/>
          </p:nvSpPr>
          <p:spPr>
            <a:xfrm>
              <a:off x="4670497" y="1565649"/>
              <a:ext cx="1886400" cy="22875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g14b16937219_0_2381"/>
            <p:cNvSpPr txBox="1"/>
            <p:nvPr/>
          </p:nvSpPr>
          <p:spPr>
            <a:xfrm>
              <a:off x="4723132" y="2152601"/>
              <a:ext cx="1781100" cy="115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Revise draft RFP based on  feedback</a:t>
              </a:r>
              <a:endParaRPr sz="1800" b="1"/>
            </a:p>
            <a:p>
              <a:pPr marL="0" marR="0" lvl="0" indent="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904" name="Google Shape;904;g14b16937219_0_2381"/>
            <p:cNvSpPr/>
            <p:nvPr/>
          </p:nvSpPr>
          <p:spPr>
            <a:xfrm>
              <a:off x="5499418" y="2552770"/>
              <a:ext cx="2239200" cy="223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6297" y="107013"/>
                  </a:moveTo>
                  <a:lnTo>
                    <a:pt x="28179" y="104388"/>
                  </a:lnTo>
                  <a:lnTo>
                    <a:pt x="28179" y="104388"/>
                  </a:lnTo>
                  <a:cubicBezTo>
                    <a:pt x="43374" y="115281"/>
                    <a:pt x="63084" y="117644"/>
                    <a:pt x="80424" y="110653"/>
                  </a:cubicBezTo>
                  <a:cubicBezTo>
                    <a:pt x="97763" y="103662"/>
                    <a:pt x="110321" y="88287"/>
                    <a:pt x="113711" y="69901"/>
                  </a:cubicBezTo>
                  <a:lnTo>
                    <a:pt x="111572" y="69721"/>
                  </a:lnTo>
                  <a:lnTo>
                    <a:pt x="116032" y="64725"/>
                  </a:lnTo>
                  <a:lnTo>
                    <a:pt x="119084" y="70354"/>
                  </a:lnTo>
                  <a:lnTo>
                    <a:pt x="116944" y="70174"/>
                  </a:lnTo>
                  <a:cubicBezTo>
                    <a:pt x="113452" y="89722"/>
                    <a:pt x="100176" y="106113"/>
                    <a:pt x="81779" y="113589"/>
                  </a:cubicBezTo>
                  <a:cubicBezTo>
                    <a:pt x="63382" y="121066"/>
                    <a:pt x="42436" y="118583"/>
                    <a:pt x="26297" y="107013"/>
                  </a:cubicBezTo>
                  <a:close/>
                </a:path>
              </a:pathLst>
            </a:custGeom>
            <a:solidFill>
              <a:srgbClr val="A8A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g14b16937219_0_2381"/>
            <p:cNvSpPr/>
            <p:nvPr/>
          </p:nvSpPr>
          <p:spPr>
            <a:xfrm>
              <a:off x="5136406" y="3575968"/>
              <a:ext cx="1736700" cy="9534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g14b16937219_0_2381"/>
            <p:cNvSpPr txBox="1"/>
            <p:nvPr/>
          </p:nvSpPr>
          <p:spPr>
            <a:xfrm>
              <a:off x="5164327" y="3603889"/>
              <a:ext cx="1680900" cy="89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April 2024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Request for Proposal</a:t>
              </a:r>
              <a:endParaRPr/>
            </a:p>
          </p:txBody>
        </p:sp>
        <p:sp>
          <p:nvSpPr>
            <p:cNvPr id="907" name="Google Shape;907;g14b16937219_0_2381"/>
            <p:cNvSpPr/>
            <p:nvPr/>
          </p:nvSpPr>
          <p:spPr>
            <a:xfrm>
              <a:off x="7037880" y="1908140"/>
              <a:ext cx="1962300" cy="1798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g14b16937219_0_2381"/>
            <p:cNvSpPr txBox="1"/>
            <p:nvPr/>
          </p:nvSpPr>
          <p:spPr>
            <a:xfrm>
              <a:off x="7029407" y="2552775"/>
              <a:ext cx="2239200" cy="109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Proposal review.</a:t>
              </a:r>
              <a:endParaRPr sz="1800" b="1"/>
            </a:p>
            <a:p>
              <a:pPr marL="0" marR="0" lvl="0" indent="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mplementation work</a:t>
              </a:r>
              <a:endParaRPr sz="1800" b="1"/>
            </a:p>
          </p:txBody>
        </p:sp>
        <p:sp>
          <p:nvSpPr>
            <p:cNvPr id="909" name="Google Shape;909;g14b16937219_0_2381"/>
            <p:cNvSpPr/>
            <p:nvPr/>
          </p:nvSpPr>
          <p:spPr>
            <a:xfrm>
              <a:off x="8006856" y="980593"/>
              <a:ext cx="2306700" cy="2306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769" y="23838"/>
                  </a:moveTo>
                  <a:lnTo>
                    <a:pt x="14769" y="23838"/>
                  </a:lnTo>
                  <a:cubicBezTo>
                    <a:pt x="27202" y="8288"/>
                    <a:pt x="46750" y="214"/>
                    <a:pt x="66531" y="2460"/>
                  </a:cubicBezTo>
                  <a:cubicBezTo>
                    <a:pt x="86313" y="4705"/>
                    <a:pt x="103554" y="16955"/>
                    <a:pt x="112185" y="34895"/>
                  </a:cubicBezTo>
                  <a:lnTo>
                    <a:pt x="114136" y="34164"/>
                  </a:lnTo>
                  <a:lnTo>
                    <a:pt x="112759" y="40231"/>
                  </a:lnTo>
                  <a:lnTo>
                    <a:pt x="107284" y="36732"/>
                  </a:lnTo>
                  <a:lnTo>
                    <a:pt x="109235" y="36001"/>
                  </a:lnTo>
                  <a:lnTo>
                    <a:pt x="109235" y="36001"/>
                  </a:lnTo>
                  <a:cubicBezTo>
                    <a:pt x="101006" y="19119"/>
                    <a:pt x="84703" y="7631"/>
                    <a:pt x="66037" y="5561"/>
                  </a:cubicBezTo>
                  <a:cubicBezTo>
                    <a:pt x="47371" y="3491"/>
                    <a:pt x="28947" y="11128"/>
                    <a:pt x="17219" y="25797"/>
                  </a:cubicBezTo>
                  <a:close/>
                </a:path>
              </a:pathLst>
            </a:custGeom>
            <a:solidFill>
              <a:srgbClr val="A8A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g14b16937219_0_2381"/>
            <p:cNvSpPr/>
            <p:nvPr/>
          </p:nvSpPr>
          <p:spPr>
            <a:xfrm>
              <a:off x="7432489" y="1454481"/>
              <a:ext cx="1755900" cy="9696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g14b16937219_0_2381"/>
            <p:cNvSpPr txBox="1"/>
            <p:nvPr/>
          </p:nvSpPr>
          <p:spPr>
            <a:xfrm>
              <a:off x="7460884" y="1482876"/>
              <a:ext cx="1698900" cy="91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September 2024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Vendor Awards</a:t>
              </a:r>
              <a:endParaRPr/>
            </a:p>
          </p:txBody>
        </p:sp>
        <p:sp>
          <p:nvSpPr>
            <p:cNvPr id="912" name="Google Shape;912;g14b16937219_0_2381"/>
            <p:cNvSpPr/>
            <p:nvPr/>
          </p:nvSpPr>
          <p:spPr>
            <a:xfrm>
              <a:off x="9452818" y="1548397"/>
              <a:ext cx="1792800" cy="23220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0"/>
              </a:schemeClr>
            </a:solidFill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g14b16937219_0_2381"/>
            <p:cNvSpPr txBox="1"/>
            <p:nvPr/>
          </p:nvSpPr>
          <p:spPr>
            <a:xfrm>
              <a:off x="9505333" y="1600900"/>
              <a:ext cx="1962300" cy="171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825" tIns="123825" rIns="123825" bIns="12382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ransition activities. Membe</a:t>
              </a: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r,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provider transition &amp; preparation</a:t>
              </a:r>
              <a:endParaRPr sz="1800" b="1"/>
            </a:p>
          </p:txBody>
        </p:sp>
        <p:sp>
          <p:nvSpPr>
            <p:cNvPr id="914" name="Google Shape;914;g14b16937219_0_2381"/>
            <p:cNvSpPr/>
            <p:nvPr/>
          </p:nvSpPr>
          <p:spPr>
            <a:xfrm>
              <a:off x="9731246" y="3496554"/>
              <a:ext cx="1678800" cy="833100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g14b16937219_0_2381"/>
            <p:cNvSpPr txBox="1"/>
            <p:nvPr/>
          </p:nvSpPr>
          <p:spPr>
            <a:xfrm>
              <a:off x="9755646" y="3520954"/>
              <a:ext cx="1630200" cy="7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July 1, 2025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1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GO LIVE</a:t>
              </a:r>
              <a:endParaRPr b="1" i="1"/>
            </a:p>
          </p:txBody>
        </p:sp>
      </p:grpSp>
      <p:sp>
        <p:nvSpPr>
          <p:cNvPr id="916" name="Google Shape;916;g14b16937219_0_2381"/>
          <p:cNvSpPr/>
          <p:nvPr/>
        </p:nvSpPr>
        <p:spPr>
          <a:xfrm>
            <a:off x="365318" y="1105236"/>
            <a:ext cx="11409900" cy="1486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0125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g14b16937219_0_2381"/>
          <p:cNvSpPr txBox="1"/>
          <p:nvPr/>
        </p:nvSpPr>
        <p:spPr>
          <a:xfrm>
            <a:off x="416780" y="1587073"/>
            <a:ext cx="10842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Ongoing Stakeholder Activities WE NEED YOUR VOICE</a:t>
            </a:r>
            <a:endParaRPr b="1"/>
          </a:p>
        </p:txBody>
      </p:sp>
      <p:sp>
        <p:nvSpPr>
          <p:cNvPr id="918" name="Google Shape;918;g14b16937219_0_2381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/>
              <a:t>24</a:t>
            </a:fld>
            <a:endParaRPr sz="1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1639b4654f7_1_18"/>
          <p:cNvSpPr txBox="1">
            <a:spLocks noGrp="1"/>
          </p:cNvSpPr>
          <p:nvPr>
            <p:ph type="title"/>
          </p:nvPr>
        </p:nvSpPr>
        <p:spPr>
          <a:xfrm>
            <a:off x="228625" y="0"/>
            <a:ext cx="11401500" cy="645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End of </a:t>
            </a:r>
            <a:r>
              <a:rPr lang="en-US" sz="40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</a:ext>
                </a:extLst>
              </a:rPr>
              <a:t>the</a:t>
            </a:r>
            <a:r>
              <a:rPr lang="en-US" sz="4000"/>
              <a:t> PHE Planning &amp; Readiness</a:t>
            </a:r>
            <a:endParaRPr sz="4000"/>
          </a:p>
        </p:txBody>
      </p:sp>
      <p:graphicFrame>
        <p:nvGraphicFramePr>
          <p:cNvPr id="924" name="Google Shape;924;g1639b4654f7_1_18"/>
          <p:cNvGraphicFramePr/>
          <p:nvPr/>
        </p:nvGraphicFramePr>
        <p:xfrm>
          <a:off x="277596" y="672848"/>
          <a:ext cx="11742725" cy="3657500"/>
        </p:xfrm>
        <a:graphic>
          <a:graphicData uri="http://schemas.openxmlformats.org/drawingml/2006/table">
            <a:tbl>
              <a:tblPr>
                <a:noFill/>
                <a:tableStyleId>{9D690808-7575-49ED-BF15-B93B279E0C89}</a:tableStyleId>
              </a:tblPr>
              <a:tblGrid>
                <a:gridCol w="306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When Continuous Coverage Ends </a:t>
                      </a:r>
                      <a:endParaRPr sz="2200"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rebuchet MS"/>
                          <a:ea typeface="Trebuchet MS"/>
                          <a:cs typeface="Trebuchet MS"/>
                          <a:sym typeface="Trebuchet MS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          </a:ext>
                          </a:extLst>
                        </a:rPr>
                        <a:t>1.65M redetermined over a year upon their renewal month.</a:t>
                      </a:r>
                      <a:endParaRPr sz="2200">
                        <a:latin typeface="Trebuchet MS"/>
                        <a:ea typeface="Trebuchet MS"/>
                        <a:cs typeface="Trebuchet MS"/>
                        <a:sym typeface="Trebuchet MS"/>
                        <a:extLst>
                          <a:ext uri="http://customooxmlschemas.google.com/">
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        </a:ext>
                        </a:extLst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latin typeface="Trebuchet MS"/>
                          <a:ea typeface="Trebuchet MS"/>
                          <a:cs typeface="Trebuchet MS"/>
                          <a:sym typeface="Trebuchet MS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          </a:ext>
                          </a:extLst>
                        </a:rPr>
                        <a:t> </a:t>
                      </a:r>
                      <a:endParaRPr sz="2200"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Planning to keep Coloradans covered</a:t>
                      </a:r>
                      <a:endParaRPr sz="2200" b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Important collaboration with Connect for Health to cover ~ 300k who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0"/>
                            </a:ext>
                          </a:extLst>
                        </a:rPr>
                        <a:t> may no longer qualify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for Medicaid &amp; CHP+ (SB22-081)</a:t>
                      </a:r>
                      <a:endParaRPr sz="22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Budget Impact</a:t>
                      </a:r>
                      <a:endParaRPr sz="2200" b="1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            </a:ext>
                          </a:extLst>
                        </a:rPr>
                        <a:t>nhanced 6.2pt FMAP ends, currently providing 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2"/>
                            </a:ext>
                          </a:extLst>
                        </a:rPr>
                        <a:t>net reduction of ~$100M GF/Q </a:t>
                      </a:r>
                      <a:r>
                        <a:rPr lang="en-US" sz="2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(&gt;$950M over 10 quarters to date)</a:t>
                      </a:r>
                      <a:endParaRPr sz="2200">
                        <a:solidFill>
                          <a:srgbClr val="FF0000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County &amp; System Readiness Work</a:t>
                      </a:r>
                      <a:endParaRPr sz="2200" b="1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County collaboration &amp; work volume clarity. Process Automation. PEAK &amp; Mobile App enhancements. </a:t>
                      </a:r>
                      <a:endParaRPr sz="22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5" name="Google Shape;925;g1639b4654f7_1_18"/>
          <p:cNvSpPr txBox="1"/>
          <p:nvPr/>
        </p:nvSpPr>
        <p:spPr>
          <a:xfrm>
            <a:off x="277700" y="4360775"/>
            <a:ext cx="11742600" cy="197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Goals:</a:t>
            </a:r>
            <a:endParaRPr sz="27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Trebuchet MS"/>
              <a:buChar char="●"/>
            </a:pPr>
            <a:r>
              <a:rPr lang="en-US"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Member continuity of coverage </a:t>
            </a:r>
            <a:endParaRPr sz="25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Trebuchet MS"/>
              <a:buChar char="●"/>
            </a:pPr>
            <a:r>
              <a:rPr lang="en-US"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Smooth transition and member experience </a:t>
            </a:r>
            <a:endParaRPr sz="25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500"/>
              <a:buFont typeface="Trebuchet MS"/>
              <a:buChar char="●"/>
            </a:pPr>
            <a:r>
              <a:rPr lang="en-US" sz="25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Minimize impact to county and MA site eligibility workers</a:t>
            </a:r>
            <a:endParaRPr sz="25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14b16937219_2_73"/>
          <p:cNvSpPr txBox="1">
            <a:spLocks noGrp="1"/>
          </p:cNvSpPr>
          <p:nvPr>
            <p:ph type="title"/>
          </p:nvPr>
        </p:nvSpPr>
        <p:spPr>
          <a:xfrm>
            <a:off x="153871" y="345754"/>
            <a:ext cx="11769239" cy="481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Trebuchet MS"/>
              <a:buNone/>
            </a:pPr>
            <a:r>
              <a:rPr lang="en-US" sz="3400">
                <a:latin typeface="Trebuchet MS"/>
                <a:ea typeface="Trebuchet MS"/>
                <a:cs typeface="Trebuchet MS"/>
                <a:sym typeface="Trebuchet MS"/>
              </a:rPr>
              <a:t>HCPF Executive Leadership </a:t>
            </a:r>
            <a:r>
              <a:rPr lang="en-US" sz="3400"/>
              <a:t>Here to Partner &amp; Support through Dynamic Transformation</a:t>
            </a:r>
            <a:endParaRPr sz="3400"/>
          </a:p>
        </p:txBody>
      </p:sp>
      <p:grpSp>
        <p:nvGrpSpPr>
          <p:cNvPr id="932" name="Google Shape;932;g14b16937219_2_73"/>
          <p:cNvGrpSpPr/>
          <p:nvPr/>
        </p:nvGrpSpPr>
        <p:grpSpPr>
          <a:xfrm>
            <a:off x="8091364" y="1154192"/>
            <a:ext cx="1920240" cy="2444922"/>
            <a:chOff x="8045561" y="1123664"/>
            <a:chExt cx="1920240" cy="2444922"/>
          </a:xfrm>
        </p:grpSpPr>
        <p:sp>
          <p:nvSpPr>
            <p:cNvPr id="933" name="Google Shape;933;g14b16937219_2_73"/>
            <p:cNvSpPr/>
            <p:nvPr/>
          </p:nvSpPr>
          <p:spPr>
            <a:xfrm>
              <a:off x="8045561" y="3001658"/>
              <a:ext cx="1920240" cy="566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75" tIns="32125" rIns="64275" bIns="32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Bonnie Silva, </a:t>
              </a:r>
              <a:br>
                <a:rPr lang="en-US" sz="1600" b="1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</a:br>
              <a:r>
                <a:rPr lang="en-US" sz="1400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Office of Community Living Director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4" name="Google Shape;934;g14b16937219_2_73" descr="A person standing in front of a brick building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275523" y="1123664"/>
              <a:ext cx="1460316" cy="1668932"/>
            </a:xfrm>
            <a:custGeom>
              <a:avLst/>
              <a:gdLst/>
              <a:ahLst/>
              <a:cxnLst/>
              <a:rect l="l" t="t" r="r" b="b"/>
              <a:pathLst>
                <a:path w="1280160" h="1463040" extrusionOk="0">
                  <a:moveTo>
                    <a:pt x="213364" y="0"/>
                  </a:moveTo>
                  <a:lnTo>
                    <a:pt x="1066796" y="0"/>
                  </a:lnTo>
                  <a:cubicBezTo>
                    <a:pt x="1184634" y="0"/>
                    <a:pt x="1280160" y="95526"/>
                    <a:pt x="1280160" y="213364"/>
                  </a:cubicBezTo>
                  <a:lnTo>
                    <a:pt x="1280160" y="1249676"/>
                  </a:lnTo>
                  <a:cubicBezTo>
                    <a:pt x="1280160" y="1367514"/>
                    <a:pt x="1184634" y="1463040"/>
                    <a:pt x="1066796" y="1463040"/>
                  </a:cubicBezTo>
                  <a:lnTo>
                    <a:pt x="213364" y="1463040"/>
                  </a:lnTo>
                  <a:cubicBezTo>
                    <a:pt x="95526" y="1463040"/>
                    <a:pt x="0" y="1367514"/>
                    <a:pt x="0" y="1249676"/>
                  </a:cubicBezTo>
                  <a:lnTo>
                    <a:pt x="0" y="213364"/>
                  </a:lnTo>
                  <a:cubicBezTo>
                    <a:pt x="0" y="95526"/>
                    <a:pt x="95526" y="0"/>
                    <a:pt x="2133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197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935" name="Google Shape;935;g14b16937219_2_73"/>
          <p:cNvGrpSpPr/>
          <p:nvPr/>
        </p:nvGrpSpPr>
        <p:grpSpPr>
          <a:xfrm>
            <a:off x="4126436" y="1155748"/>
            <a:ext cx="1920240" cy="2431536"/>
            <a:chOff x="4152647" y="1123664"/>
            <a:chExt cx="1920240" cy="2431536"/>
          </a:xfrm>
        </p:grpSpPr>
        <p:sp>
          <p:nvSpPr>
            <p:cNvPr id="936" name="Google Shape;936;g14b16937219_2_73"/>
            <p:cNvSpPr/>
            <p:nvPr/>
          </p:nvSpPr>
          <p:spPr>
            <a:xfrm>
              <a:off x="4152647" y="2988272"/>
              <a:ext cx="1920240" cy="566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75" tIns="32125" rIns="64275" bIns="32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Chris Underwood, </a:t>
              </a:r>
              <a:br>
                <a:rPr lang="en-US" sz="1600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</a:br>
              <a:r>
                <a:rPr lang="en-US" sz="1400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Chief Administration Officer</a:t>
              </a:r>
              <a:endParaRPr sz="1600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937" name="Google Shape;937;g14b16937219_2_73" descr="A person wearing a suit and tie smiling at the camera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82609" y="1123664"/>
              <a:ext cx="1460316" cy="1668932"/>
            </a:xfrm>
            <a:custGeom>
              <a:avLst/>
              <a:gdLst/>
              <a:ahLst/>
              <a:cxnLst/>
              <a:rect l="l" t="t" r="r" b="b"/>
              <a:pathLst>
                <a:path w="1280160" h="1463040" extrusionOk="0">
                  <a:moveTo>
                    <a:pt x="213364" y="0"/>
                  </a:moveTo>
                  <a:lnTo>
                    <a:pt x="1066796" y="0"/>
                  </a:lnTo>
                  <a:cubicBezTo>
                    <a:pt x="1184634" y="0"/>
                    <a:pt x="1280160" y="95526"/>
                    <a:pt x="1280160" y="213364"/>
                  </a:cubicBezTo>
                  <a:lnTo>
                    <a:pt x="1280160" y="1249676"/>
                  </a:lnTo>
                  <a:cubicBezTo>
                    <a:pt x="1280160" y="1367514"/>
                    <a:pt x="1184634" y="1463040"/>
                    <a:pt x="1066796" y="1463040"/>
                  </a:cubicBezTo>
                  <a:lnTo>
                    <a:pt x="213364" y="1463040"/>
                  </a:lnTo>
                  <a:cubicBezTo>
                    <a:pt x="95526" y="1463040"/>
                    <a:pt x="0" y="1367514"/>
                    <a:pt x="0" y="1249676"/>
                  </a:cubicBezTo>
                  <a:lnTo>
                    <a:pt x="0" y="213364"/>
                  </a:lnTo>
                  <a:cubicBezTo>
                    <a:pt x="0" y="95526"/>
                    <a:pt x="95526" y="0"/>
                    <a:pt x="2133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197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938" name="Google Shape;938;g14b16937219_2_73"/>
          <p:cNvGrpSpPr/>
          <p:nvPr/>
        </p:nvGrpSpPr>
        <p:grpSpPr>
          <a:xfrm>
            <a:off x="363446" y="1155748"/>
            <a:ext cx="1645920" cy="2348412"/>
            <a:chOff x="379488" y="1123664"/>
            <a:chExt cx="1645920" cy="2348412"/>
          </a:xfrm>
        </p:grpSpPr>
        <p:sp>
          <p:nvSpPr>
            <p:cNvPr id="939" name="Google Shape;939;g14b16937219_2_73"/>
            <p:cNvSpPr/>
            <p:nvPr/>
          </p:nvSpPr>
          <p:spPr>
            <a:xfrm>
              <a:off x="379488" y="2903828"/>
              <a:ext cx="1645920" cy="568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75" tIns="32125" rIns="64275" bIns="32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Kim Bimestefer, </a:t>
              </a:r>
              <a:r>
                <a:rPr lang="en-US" sz="1400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Executive Director</a:t>
              </a: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40" name="Google Shape;940;g14b16937219_2_73" descr="A person wearing a red shirt and smiling at the camera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 t="4366" b="4366"/>
            <a:stretch/>
          </p:blipFill>
          <p:spPr>
            <a:xfrm>
              <a:off x="472290" y="1123664"/>
              <a:ext cx="1460316" cy="1668932"/>
            </a:xfrm>
            <a:custGeom>
              <a:avLst/>
              <a:gdLst/>
              <a:ahLst/>
              <a:cxnLst/>
              <a:rect l="l" t="t" r="r" b="b"/>
              <a:pathLst>
                <a:path w="1280160" h="1463040" extrusionOk="0">
                  <a:moveTo>
                    <a:pt x="213364" y="0"/>
                  </a:moveTo>
                  <a:lnTo>
                    <a:pt x="1066796" y="0"/>
                  </a:lnTo>
                  <a:cubicBezTo>
                    <a:pt x="1184634" y="0"/>
                    <a:pt x="1280160" y="95526"/>
                    <a:pt x="1280160" y="213364"/>
                  </a:cubicBezTo>
                  <a:lnTo>
                    <a:pt x="1280160" y="1249676"/>
                  </a:lnTo>
                  <a:cubicBezTo>
                    <a:pt x="1280160" y="1367514"/>
                    <a:pt x="1184634" y="1463040"/>
                    <a:pt x="1066796" y="1463040"/>
                  </a:cubicBezTo>
                  <a:lnTo>
                    <a:pt x="213364" y="1463040"/>
                  </a:lnTo>
                  <a:cubicBezTo>
                    <a:pt x="95526" y="1463040"/>
                    <a:pt x="0" y="1367514"/>
                    <a:pt x="0" y="1249676"/>
                  </a:cubicBezTo>
                  <a:lnTo>
                    <a:pt x="0" y="213364"/>
                  </a:lnTo>
                  <a:cubicBezTo>
                    <a:pt x="0" y="95526"/>
                    <a:pt x="95526" y="0"/>
                    <a:pt x="2133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197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941" name="Google Shape;941;g14b16937219_2_73"/>
          <p:cNvGrpSpPr/>
          <p:nvPr/>
        </p:nvGrpSpPr>
        <p:grpSpPr>
          <a:xfrm>
            <a:off x="4142523" y="3938621"/>
            <a:ext cx="1920240" cy="2444922"/>
            <a:chOff x="5957621" y="1123664"/>
            <a:chExt cx="1920240" cy="2444922"/>
          </a:xfrm>
        </p:grpSpPr>
        <p:sp>
          <p:nvSpPr>
            <p:cNvPr id="942" name="Google Shape;942;g14b16937219_2_73"/>
            <p:cNvSpPr/>
            <p:nvPr/>
          </p:nvSpPr>
          <p:spPr>
            <a:xfrm>
              <a:off x="5957621" y="3001658"/>
              <a:ext cx="1920240" cy="566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75" tIns="32125" rIns="64275" bIns="32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Ralph Choate,</a:t>
              </a:r>
              <a:br>
                <a:rPr lang="en-US" sz="1400" b="1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</a:br>
              <a:r>
                <a:rPr lang="en-US" sz="1400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Medicaid Operations Office Director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43" name="Google Shape;943;g14b16937219_2_73" descr="A person wearing a suit and tie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87583" y="1123664"/>
              <a:ext cx="1460316" cy="1668932"/>
            </a:xfrm>
            <a:custGeom>
              <a:avLst/>
              <a:gdLst/>
              <a:ahLst/>
              <a:cxnLst/>
              <a:rect l="l" t="t" r="r" b="b"/>
              <a:pathLst>
                <a:path w="1280160" h="1463040" extrusionOk="0">
                  <a:moveTo>
                    <a:pt x="213364" y="0"/>
                  </a:moveTo>
                  <a:lnTo>
                    <a:pt x="1066796" y="0"/>
                  </a:lnTo>
                  <a:cubicBezTo>
                    <a:pt x="1184634" y="0"/>
                    <a:pt x="1280160" y="95526"/>
                    <a:pt x="1280160" y="213364"/>
                  </a:cubicBezTo>
                  <a:lnTo>
                    <a:pt x="1280160" y="1249676"/>
                  </a:lnTo>
                  <a:cubicBezTo>
                    <a:pt x="1280160" y="1367514"/>
                    <a:pt x="1184634" y="1463040"/>
                    <a:pt x="1066796" y="1463040"/>
                  </a:cubicBezTo>
                  <a:lnTo>
                    <a:pt x="213364" y="1463040"/>
                  </a:lnTo>
                  <a:cubicBezTo>
                    <a:pt x="95526" y="1463040"/>
                    <a:pt x="0" y="1367514"/>
                    <a:pt x="0" y="1249676"/>
                  </a:cubicBezTo>
                  <a:lnTo>
                    <a:pt x="0" y="213364"/>
                  </a:lnTo>
                  <a:cubicBezTo>
                    <a:pt x="0" y="95526"/>
                    <a:pt x="95526" y="0"/>
                    <a:pt x="2133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197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944" name="Google Shape;944;g14b16937219_2_73"/>
          <p:cNvSpPr/>
          <p:nvPr/>
        </p:nvSpPr>
        <p:spPr>
          <a:xfrm>
            <a:off x="2225964" y="2937232"/>
            <a:ext cx="1748042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Todd Jorgensen, </a:t>
            </a:r>
            <a:br>
              <a:rPr lang="en-US" sz="1600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400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Chief of Staff</a:t>
            </a:r>
            <a:endParaRPr sz="1600">
              <a:solidFill>
                <a:srgbClr val="0C0C0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5" name="Google Shape;945;g14b16937219_2_73"/>
          <p:cNvSpPr/>
          <p:nvPr/>
        </p:nvSpPr>
        <p:spPr>
          <a:xfrm>
            <a:off x="9873343" y="3077286"/>
            <a:ext cx="2233566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Cristen Bates, </a:t>
            </a:r>
            <a:br>
              <a:rPr lang="en-US" sz="1600" b="1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400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Office of Medicaid &amp; CHP+ Behavioral Health Initiatives &amp; Coverage Director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6" name="Google Shape;946;g14b16937219_2_73"/>
          <p:cNvGrpSpPr/>
          <p:nvPr/>
        </p:nvGrpSpPr>
        <p:grpSpPr>
          <a:xfrm>
            <a:off x="54526" y="3938642"/>
            <a:ext cx="2233568" cy="2326986"/>
            <a:chOff x="196608" y="3665906"/>
            <a:chExt cx="2011680" cy="2326986"/>
          </a:xfrm>
        </p:grpSpPr>
        <p:pic>
          <p:nvPicPr>
            <p:cNvPr id="947" name="Google Shape;947;g14b16937219_2_73" descr="bettina_schneider.jpg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72290" y="3665906"/>
              <a:ext cx="1460316" cy="1650655"/>
            </a:xfrm>
            <a:custGeom>
              <a:avLst/>
              <a:gdLst/>
              <a:ahLst/>
              <a:cxnLst/>
              <a:rect l="l" t="t" r="r" b="b"/>
              <a:pathLst>
                <a:path w="1280160" h="1463040" extrusionOk="0">
                  <a:moveTo>
                    <a:pt x="213364" y="0"/>
                  </a:moveTo>
                  <a:lnTo>
                    <a:pt x="1066796" y="0"/>
                  </a:lnTo>
                  <a:cubicBezTo>
                    <a:pt x="1184634" y="0"/>
                    <a:pt x="1280160" y="95526"/>
                    <a:pt x="1280160" y="213364"/>
                  </a:cubicBezTo>
                  <a:lnTo>
                    <a:pt x="1280160" y="1249676"/>
                  </a:lnTo>
                  <a:cubicBezTo>
                    <a:pt x="1280160" y="1367514"/>
                    <a:pt x="1184634" y="1463040"/>
                    <a:pt x="1066796" y="1463040"/>
                  </a:cubicBezTo>
                  <a:lnTo>
                    <a:pt x="213364" y="1463040"/>
                  </a:lnTo>
                  <a:cubicBezTo>
                    <a:pt x="95526" y="1463040"/>
                    <a:pt x="0" y="1367514"/>
                    <a:pt x="0" y="1249676"/>
                  </a:cubicBezTo>
                  <a:lnTo>
                    <a:pt x="0" y="213364"/>
                  </a:lnTo>
                  <a:cubicBezTo>
                    <a:pt x="0" y="95526"/>
                    <a:pt x="95526" y="0"/>
                    <a:pt x="2133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197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948" name="Google Shape;948;g14b16937219_2_73"/>
            <p:cNvSpPr/>
            <p:nvPr/>
          </p:nvSpPr>
          <p:spPr>
            <a:xfrm>
              <a:off x="196608" y="5424644"/>
              <a:ext cx="2011680" cy="5682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75" tIns="32125" rIns="64275" bIns="32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Bettina Schneider, </a:t>
              </a:r>
              <a:r>
                <a:rPr lang="en-US" sz="1400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Finance Office Director</a:t>
              </a: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9" name="Google Shape;949;g14b16937219_2_73"/>
          <p:cNvSpPr/>
          <p:nvPr/>
        </p:nvSpPr>
        <p:spPr>
          <a:xfrm>
            <a:off x="10091057" y="5804080"/>
            <a:ext cx="1829062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Tom Leahey, </a:t>
            </a:r>
            <a:br>
              <a:rPr lang="en-US" sz="1600" b="1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400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Pharmacy Office Director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g14b16937219_2_73"/>
          <p:cNvSpPr/>
          <p:nvPr/>
        </p:nvSpPr>
        <p:spPr>
          <a:xfrm>
            <a:off x="8115644" y="5721412"/>
            <a:ext cx="1920240" cy="947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Charlotte Crist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Cost Control &amp; Quality Improvement Office Director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1" name="Google Shape;951;g14b16937219_2_73"/>
          <p:cNvGrpSpPr/>
          <p:nvPr/>
        </p:nvGrpSpPr>
        <p:grpSpPr>
          <a:xfrm>
            <a:off x="6172953" y="3944951"/>
            <a:ext cx="1920240" cy="2428735"/>
            <a:chOff x="5888635" y="3653233"/>
            <a:chExt cx="1920240" cy="2428735"/>
          </a:xfrm>
        </p:grpSpPr>
        <p:pic>
          <p:nvPicPr>
            <p:cNvPr id="952" name="Google Shape;952;g14b16937219_2_7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118597" y="3653233"/>
              <a:ext cx="1460316" cy="1657963"/>
            </a:xfrm>
            <a:custGeom>
              <a:avLst/>
              <a:gdLst/>
              <a:ahLst/>
              <a:cxnLst/>
              <a:rect l="l" t="t" r="r" b="b"/>
              <a:pathLst>
                <a:path w="1280160" h="1453424" extrusionOk="0">
                  <a:moveTo>
                    <a:pt x="213364" y="0"/>
                  </a:moveTo>
                  <a:lnTo>
                    <a:pt x="1066796" y="0"/>
                  </a:lnTo>
                  <a:cubicBezTo>
                    <a:pt x="1184634" y="0"/>
                    <a:pt x="1280160" y="95526"/>
                    <a:pt x="1280160" y="213364"/>
                  </a:cubicBezTo>
                  <a:lnTo>
                    <a:pt x="1280160" y="1249676"/>
                  </a:lnTo>
                  <a:cubicBezTo>
                    <a:pt x="1280160" y="1338055"/>
                    <a:pt x="1226427" y="1413883"/>
                    <a:pt x="1149847" y="1446273"/>
                  </a:cubicBezTo>
                  <a:lnTo>
                    <a:pt x="1126810" y="1453424"/>
                  </a:lnTo>
                  <a:lnTo>
                    <a:pt x="153350" y="1453424"/>
                  </a:lnTo>
                  <a:lnTo>
                    <a:pt x="130313" y="1446273"/>
                  </a:lnTo>
                  <a:cubicBezTo>
                    <a:pt x="53733" y="1413883"/>
                    <a:pt x="0" y="1338055"/>
                    <a:pt x="0" y="1249676"/>
                  </a:cubicBezTo>
                  <a:lnTo>
                    <a:pt x="0" y="213364"/>
                  </a:lnTo>
                  <a:cubicBezTo>
                    <a:pt x="0" y="95526"/>
                    <a:pt x="95526" y="0"/>
                    <a:pt x="2133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197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953" name="Google Shape;953;g14b16937219_2_73"/>
            <p:cNvSpPr/>
            <p:nvPr/>
          </p:nvSpPr>
          <p:spPr>
            <a:xfrm>
              <a:off x="5888635" y="5515040"/>
              <a:ext cx="1920240" cy="566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75" tIns="32125" rIns="64275" bIns="32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Tom Massey, </a:t>
              </a:r>
              <a:br>
                <a:rPr lang="en-US" sz="1600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</a:br>
              <a:r>
                <a:rPr lang="en-US" sz="1400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Policy, Comms &amp; Admin Office Director</a:t>
              </a:r>
              <a:endParaRPr sz="1600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954" name="Google Shape;954;g14b16937219_2_73"/>
          <p:cNvGrpSpPr/>
          <p:nvPr/>
        </p:nvGrpSpPr>
        <p:grpSpPr>
          <a:xfrm>
            <a:off x="2179581" y="3938621"/>
            <a:ext cx="2194560" cy="2435065"/>
            <a:chOff x="2371141" y="3653233"/>
            <a:chExt cx="2194560" cy="2435065"/>
          </a:xfrm>
        </p:grpSpPr>
        <p:pic>
          <p:nvPicPr>
            <p:cNvPr id="955" name="Google Shape;955;g14b16937219_2_73" descr="A person wearing a suit and tie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738263" y="3653233"/>
              <a:ext cx="1460316" cy="1668932"/>
            </a:xfrm>
            <a:custGeom>
              <a:avLst/>
              <a:gdLst/>
              <a:ahLst/>
              <a:cxnLst/>
              <a:rect l="l" t="t" r="r" b="b"/>
              <a:pathLst>
                <a:path w="1280160" h="1463040" extrusionOk="0">
                  <a:moveTo>
                    <a:pt x="213364" y="0"/>
                  </a:moveTo>
                  <a:lnTo>
                    <a:pt x="1066796" y="0"/>
                  </a:lnTo>
                  <a:cubicBezTo>
                    <a:pt x="1184634" y="0"/>
                    <a:pt x="1280160" y="95526"/>
                    <a:pt x="1280160" y="213364"/>
                  </a:cubicBezTo>
                  <a:lnTo>
                    <a:pt x="1280160" y="1249676"/>
                  </a:lnTo>
                  <a:cubicBezTo>
                    <a:pt x="1280160" y="1367514"/>
                    <a:pt x="1184634" y="1463040"/>
                    <a:pt x="1066796" y="1463040"/>
                  </a:cubicBezTo>
                  <a:lnTo>
                    <a:pt x="213364" y="1463040"/>
                  </a:lnTo>
                  <a:cubicBezTo>
                    <a:pt x="95526" y="1463040"/>
                    <a:pt x="0" y="1367514"/>
                    <a:pt x="0" y="1249676"/>
                  </a:cubicBezTo>
                  <a:lnTo>
                    <a:pt x="0" y="213364"/>
                  </a:lnTo>
                  <a:cubicBezTo>
                    <a:pt x="0" y="95526"/>
                    <a:pt x="95526" y="0"/>
                    <a:pt x="2133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956" name="Google Shape;956;g14b16937219_2_73"/>
            <p:cNvSpPr/>
            <p:nvPr/>
          </p:nvSpPr>
          <p:spPr>
            <a:xfrm>
              <a:off x="2371141" y="5521370"/>
              <a:ext cx="2194560" cy="566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275" tIns="32125" rIns="64275" bIns="32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Parrish Steinbrecher, </a:t>
              </a:r>
              <a:br>
                <a:rPr lang="en-US" sz="1600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</a:br>
              <a:r>
                <a:rPr lang="en-US" sz="1400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Health Information </a:t>
              </a:r>
              <a:br>
                <a:rPr lang="en-US" sz="1400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</a:br>
              <a:r>
                <a:rPr lang="en-US" sz="1400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Office Director</a:t>
              </a:r>
              <a:endParaRPr sz="1600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957" name="Google Shape;957;g14b16937219_2_73" descr="TL headshot.jpg"/>
          <p:cNvPicPr preferRelativeResize="0"/>
          <p:nvPr/>
        </p:nvPicPr>
        <p:blipFill rotWithShape="1">
          <a:blip r:embed="rId10">
            <a:alphaModFix/>
          </a:blip>
          <a:srcRect l="3003" t="1847" r="3109" b="17822"/>
          <a:stretch/>
        </p:blipFill>
        <p:spPr>
          <a:xfrm>
            <a:off x="10275430" y="3925947"/>
            <a:ext cx="1460316" cy="1668932"/>
          </a:xfrm>
          <a:custGeom>
            <a:avLst/>
            <a:gdLst/>
            <a:ahLst/>
            <a:cxnLst/>
            <a:rect l="l" t="t" r="r" b="b"/>
            <a:pathLst>
              <a:path w="1460316" h="1668932" extrusionOk="0">
                <a:moveTo>
                  <a:pt x="243391" y="0"/>
                </a:moveTo>
                <a:lnTo>
                  <a:pt x="1216925" y="0"/>
                </a:lnTo>
                <a:cubicBezTo>
                  <a:pt x="1351346" y="0"/>
                  <a:pt x="1460316" y="108970"/>
                  <a:pt x="1460316" y="243391"/>
                </a:cubicBezTo>
                <a:lnTo>
                  <a:pt x="1460316" y="1425541"/>
                </a:lnTo>
                <a:cubicBezTo>
                  <a:pt x="1460316" y="1559962"/>
                  <a:pt x="1351346" y="1668932"/>
                  <a:pt x="1216925" y="1668932"/>
                </a:cubicBezTo>
                <a:lnTo>
                  <a:pt x="243391" y="1668932"/>
                </a:lnTo>
                <a:cubicBezTo>
                  <a:pt x="108970" y="1668932"/>
                  <a:pt x="0" y="1559962"/>
                  <a:pt x="0" y="1425541"/>
                </a:cubicBezTo>
                <a:lnTo>
                  <a:pt x="0" y="243391"/>
                </a:lnTo>
                <a:cubicBezTo>
                  <a:pt x="0" y="108970"/>
                  <a:pt x="108970" y="0"/>
                  <a:pt x="243391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8" name="Google Shape;958;g14b16937219_2_73"/>
          <p:cNvPicPr preferRelativeResize="0"/>
          <p:nvPr/>
        </p:nvPicPr>
        <p:blipFill rotWithShape="1">
          <a:blip r:embed="rId11">
            <a:alphaModFix/>
          </a:blip>
          <a:srcRect l="7199" r="7161"/>
          <a:stretch/>
        </p:blipFill>
        <p:spPr>
          <a:xfrm>
            <a:off x="2361003" y="1132420"/>
            <a:ext cx="1460316" cy="1676094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59" name="Google Shape;959;g14b16937219_2_73" descr="Charlotte Crist, &#10;BS, RN-BC, CCM, CPHQ&#10;HCPF Cost Control &amp; Quality Improvement Office Director starting in June 2022"/>
          <p:cNvPicPr preferRelativeResize="0"/>
          <p:nvPr/>
        </p:nvPicPr>
        <p:blipFill rotWithShape="1">
          <a:blip r:embed="rId12">
            <a:alphaModFix/>
          </a:blip>
          <a:srcRect l="18306"/>
          <a:stretch/>
        </p:blipFill>
        <p:spPr>
          <a:xfrm>
            <a:off x="8334604" y="3925947"/>
            <a:ext cx="1460316" cy="167335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60" name="Google Shape;960;g14b16937219_2_73"/>
          <p:cNvSpPr/>
          <p:nvPr/>
        </p:nvSpPr>
        <p:spPr>
          <a:xfrm>
            <a:off x="5932901" y="3020356"/>
            <a:ext cx="2390810" cy="56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Adela Flores-Brennan, </a:t>
            </a:r>
            <a:br>
              <a:rPr lang="en-US" sz="1600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1400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Medicaid Director,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Health Policy Office</a:t>
            </a:r>
            <a:endParaRPr sz="1600">
              <a:solidFill>
                <a:srgbClr val="0C0C0C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61" name="Google Shape;961;g14b16937219_2_73"/>
          <p:cNvPicPr preferRelativeResize="0"/>
          <p:nvPr/>
        </p:nvPicPr>
        <p:blipFill rotWithShape="1">
          <a:blip r:embed="rId13">
            <a:alphaModFix/>
          </a:blip>
          <a:srcRect l="7615" t="3566" r="24267" b="44492"/>
          <a:stretch/>
        </p:blipFill>
        <p:spPr>
          <a:xfrm>
            <a:off x="6338861" y="1152038"/>
            <a:ext cx="1460317" cy="167023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2" name="Google Shape;962;g14b16937219_2_73"/>
          <p:cNvPicPr preferRelativeResize="0"/>
          <p:nvPr/>
        </p:nvPicPr>
        <p:blipFill rotWithShape="1">
          <a:blip r:embed="rId14">
            <a:alphaModFix/>
          </a:blip>
          <a:srcRect b="20371"/>
          <a:stretch/>
        </p:blipFill>
        <p:spPr>
          <a:xfrm>
            <a:off x="10163808" y="1139582"/>
            <a:ext cx="1571938" cy="166893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37"/>
          <p:cNvSpPr txBox="1">
            <a:spLocks noGrp="1"/>
          </p:cNvSpPr>
          <p:nvPr>
            <p:ph type="sldNum" idx="12"/>
          </p:nvPr>
        </p:nvSpPr>
        <p:spPr>
          <a:xfrm>
            <a:off x="9174126" y="63707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Trebuchet M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27</a:t>
            </a:fld>
            <a:endParaRPr sz="1200" b="0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69" name="Google Shape;969;p37"/>
          <p:cNvSpPr/>
          <p:nvPr/>
        </p:nvSpPr>
        <p:spPr>
          <a:xfrm>
            <a:off x="6431063" y="2996920"/>
            <a:ext cx="5381431" cy="231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86"/>
              <a:buFont typeface="Trebuchet MS"/>
              <a:buNone/>
            </a:pPr>
            <a:r>
              <a:rPr lang="en-US" sz="63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Questions?</a:t>
            </a:r>
            <a:br>
              <a:rPr lang="en-US" sz="63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lang="en-US" sz="63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sz="635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Thank you!</a:t>
            </a:r>
            <a:endParaRPr sz="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14b16937219_0_4252"/>
          <p:cNvSpPr txBox="1">
            <a:spLocks noGrp="1"/>
          </p:cNvSpPr>
          <p:nvPr>
            <p:ph type="body" idx="1"/>
          </p:nvPr>
        </p:nvSpPr>
        <p:spPr>
          <a:xfrm>
            <a:off x="361600" y="1245575"/>
            <a:ext cx="11468700" cy="448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COVID Impact: Workforce, inflation, jobs, disparities, ARPA </a:t>
            </a:r>
            <a:endParaRPr sz="280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Investing in our workforce &amp; key providers</a:t>
            </a:r>
            <a:endParaRPr sz="280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Advancing health equity, closing health disparities</a:t>
            </a:r>
            <a:endParaRPr sz="280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Improving quality, health outcomes, affordability</a:t>
            </a:r>
            <a:endParaRPr sz="280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Health care systemic transformation</a:t>
            </a:r>
            <a:endParaRPr sz="280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Leveraging value based payments to incent better results</a:t>
            </a:r>
            <a:endParaRPr sz="280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Wrapping all into Accountable Care Collaborative 3.0 </a:t>
            </a:r>
            <a:endParaRPr sz="280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Ensuring coverage continuity, improving service &amp; access</a:t>
            </a:r>
            <a:endParaRPr sz="28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800"/>
          </a:p>
        </p:txBody>
      </p:sp>
      <p:sp>
        <p:nvSpPr>
          <p:cNvPr id="681" name="Google Shape;681;g14b16937219_0_4252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682" name="Google Shape;682;g14b16937219_0_4252"/>
          <p:cNvSpPr txBox="1">
            <a:spLocks noGrp="1"/>
          </p:cNvSpPr>
          <p:nvPr>
            <p:ph type="title"/>
          </p:nvPr>
        </p:nvSpPr>
        <p:spPr>
          <a:xfrm>
            <a:off x="130800" y="56975"/>
            <a:ext cx="11884800" cy="96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Agenda: Dynamic Transformation Together</a:t>
            </a:r>
            <a:endParaRPr sz="4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5f92ec53dd_0_0"/>
          <p:cNvSpPr txBox="1">
            <a:spLocks noGrp="1"/>
          </p:cNvSpPr>
          <p:nvPr>
            <p:ph type="body" idx="1"/>
          </p:nvPr>
        </p:nvSpPr>
        <p:spPr>
          <a:xfrm>
            <a:off x="334300" y="1038944"/>
            <a:ext cx="8029500" cy="52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marR="0" lvl="0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Char char="●"/>
            </a:pPr>
            <a:r>
              <a:rPr lang="en-US" sz="2700"/>
              <a:t>Thank you health care, frontline workforce! </a:t>
            </a:r>
            <a:endParaRPr sz="2700"/>
          </a:p>
          <a:p>
            <a:pPr marL="457200" marR="0" lvl="0" indent="-3873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Trebuchet MS"/>
              <a:buChar char="●"/>
            </a:pPr>
            <a:r>
              <a:rPr lang="en-US" sz="2700"/>
              <a:t>Rate increases, raising specific wages, relief payments</a:t>
            </a:r>
            <a:endParaRPr sz="2700"/>
          </a:p>
          <a:p>
            <a:pPr marL="457200" marR="0" lvl="0" indent="-38735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700"/>
              <a:buChar char="●"/>
            </a:pPr>
            <a:r>
              <a:rPr lang="en-US" sz="2700"/>
              <a:t>2022 new state laws create PPE stockpile, help w/ tuition &amp; training for health care workers &amp; support existing workforce, help move CO from pandemic responsiveness to endemic management and pandemic readiness</a:t>
            </a:r>
            <a:endParaRPr sz="2700"/>
          </a:p>
          <a:p>
            <a:pPr marL="457200" marR="0" lvl="0" indent="-38735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2700"/>
              <a:buFont typeface="Trebuchet MS"/>
              <a:buChar char="●"/>
            </a:pPr>
            <a:r>
              <a:rPr lang="en-US" sz="27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Cross State Agency </a:t>
            </a:r>
            <a:r>
              <a:rPr lang="en-US" sz="2700">
                <a:solidFill>
                  <a:schemeClr val="dk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partnership</a:t>
            </a:r>
            <a:r>
              <a:rPr lang="en-US" sz="2700">
                <a:solidFill>
                  <a:schemeClr val="dk1"/>
                </a:solidFill>
              </a:rPr>
              <a:t> </a:t>
            </a:r>
            <a:r>
              <a:rPr lang="en-US" sz="2700"/>
              <a:t>with providers, advocates, members, families, and workers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688" name="Google Shape;688;g15f92ec53dd_0_0" descr="health care worker photo" title="health care worker pho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2525" y="1692425"/>
            <a:ext cx="3650525" cy="2427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g15f92ec53dd_0_0"/>
          <p:cNvSpPr txBox="1">
            <a:spLocks noGrp="1"/>
          </p:cNvSpPr>
          <p:nvPr>
            <p:ph type="sldNum" idx="12"/>
          </p:nvPr>
        </p:nvSpPr>
        <p:spPr>
          <a:xfrm>
            <a:off x="9846354" y="6425136"/>
            <a:ext cx="2011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6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690" name="Google Shape;690;g15f92ec53dd_0_0"/>
          <p:cNvSpPr txBox="1">
            <a:spLocks noGrp="1"/>
          </p:cNvSpPr>
          <p:nvPr>
            <p:ph type="title"/>
          </p:nvPr>
        </p:nvSpPr>
        <p:spPr>
          <a:xfrm>
            <a:off x="597975" y="222044"/>
            <a:ext cx="104271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 sz="4000" dirty="0"/>
              <a:t>Health care </a:t>
            </a:r>
            <a:r>
              <a:rPr lang="en-US" sz="40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workforce</a:t>
            </a:r>
            <a:r>
              <a:rPr lang="en-US" sz="4000" dirty="0"/>
              <a:t> &amp; </a:t>
            </a:r>
            <a:r>
              <a:rPr lang="en-US" sz="40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access</a:t>
            </a:r>
            <a:r>
              <a:rPr lang="en-US" sz="4000" dirty="0"/>
              <a:t> transformation &amp; investment</a:t>
            </a:r>
            <a:endParaRPr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15f92ec53dd_0_7"/>
          <p:cNvSpPr txBox="1">
            <a:spLocks noGrp="1"/>
          </p:cNvSpPr>
          <p:nvPr>
            <p:ph type="title"/>
          </p:nvPr>
        </p:nvSpPr>
        <p:spPr>
          <a:xfrm>
            <a:off x="0" y="462450"/>
            <a:ext cx="12192000" cy="96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Free training to increase &amp; support </a:t>
            </a:r>
            <a:endParaRPr sz="4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the healthcare workforce </a:t>
            </a:r>
            <a:endParaRPr sz="4300"/>
          </a:p>
        </p:txBody>
      </p:sp>
      <p:sp>
        <p:nvSpPr>
          <p:cNvPr id="697" name="Google Shape;697;g15f92ec53dd_0_7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698" name="Google Shape;698;g15f92ec53dd_0_7"/>
          <p:cNvSpPr txBox="1">
            <a:spLocks noGrp="1"/>
          </p:cNvSpPr>
          <p:nvPr>
            <p:ph type="body" idx="1"/>
          </p:nvPr>
        </p:nvSpPr>
        <p:spPr>
          <a:xfrm>
            <a:off x="185150" y="1609325"/>
            <a:ext cx="10923900" cy="420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highlight>
                  <a:srgbClr val="FFFFFF"/>
                </a:highlight>
              </a:rPr>
              <a:t>Please help promote tuition-free training to become part of the healthcare workforce</a:t>
            </a:r>
            <a:endParaRPr sz="2800">
              <a:highlight>
                <a:srgbClr val="FFFFFF"/>
              </a:highlight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highlight>
                  <a:srgbClr val="FFFFFF"/>
                </a:highlight>
              </a:rPr>
              <a:t>The</a:t>
            </a:r>
            <a:r>
              <a:rPr lang="en-US" sz="2800">
                <a:highlight>
                  <a:srgbClr val="FFFFFF"/>
                </a:highlight>
                <a:uFill>
                  <a:noFill/>
                </a:uFill>
                <a:hlinkClick r:id="rId3"/>
              </a:rPr>
              <a:t> </a:t>
            </a:r>
            <a:r>
              <a:rPr lang="en-US" sz="2800" u="sng">
                <a:solidFill>
                  <a:srgbClr val="0563C1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 Forward Colorado</a:t>
            </a:r>
            <a:r>
              <a:rPr lang="en-US" sz="2800">
                <a:highlight>
                  <a:srgbClr val="FFFFFF"/>
                </a:highlight>
              </a:rPr>
              <a:t> program is revitalizing Colorado’s healthcare workforce through zero-cost, short-term training programs at community and technical colleges</a:t>
            </a:r>
            <a:endParaRPr sz="2800">
              <a:highlight>
                <a:srgbClr val="FFFFFF"/>
              </a:highlight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highlight>
                  <a:srgbClr val="FFFFFF"/>
                </a:highlight>
              </a:rPr>
              <a:t>In a year or less, trainees can learn skills to become CNAs, EMTs, MAs, DAs, phlebotomy techs and pharm techs desperately needed in Colorado’s healthcare facilities</a:t>
            </a:r>
            <a:endParaRPr sz="2800">
              <a:highlight>
                <a:srgbClr val="FFFFFF"/>
              </a:highlight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1000"/>
              </a:spcAft>
              <a:buSzPts val="2800"/>
              <a:buChar char="•"/>
            </a:pPr>
            <a:r>
              <a:rPr lang="en-US" sz="2800" u="sng">
                <a:solidFill>
                  <a:srgbClr val="0563C1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Senate Bill 22-226</a:t>
            </a:r>
            <a:r>
              <a:rPr lang="en-US" sz="2800">
                <a:highlight>
                  <a:srgbClr val="FFFFFF"/>
                </a:highlight>
              </a:rPr>
              <a:t> dedicates $26M in state recovery $$ to train healthcare workers.</a:t>
            </a:r>
            <a:endParaRPr sz="5300"/>
          </a:p>
        </p:txBody>
      </p:sp>
      <p:sp>
        <p:nvSpPr>
          <p:cNvPr id="699" name="Google Shape;699;g15f92ec53dd_0_7"/>
          <p:cNvSpPr txBox="1"/>
          <p:nvPr/>
        </p:nvSpPr>
        <p:spPr>
          <a:xfrm>
            <a:off x="2740250" y="6218938"/>
            <a:ext cx="8368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https://cccs.edu/new-students/cccs-transfer-training-programs/new-students-cccs-transfer-training-programs-care-forward-colorado/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14b16937219_0_2912"/>
          <p:cNvSpPr txBox="1">
            <a:spLocks noGrp="1"/>
          </p:cNvSpPr>
          <p:nvPr>
            <p:ph type="title"/>
          </p:nvPr>
        </p:nvSpPr>
        <p:spPr>
          <a:xfrm>
            <a:off x="309739" y="188219"/>
            <a:ext cx="11572500" cy="8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</a:pPr>
            <a:r>
              <a:rPr lang="en-US" sz="4100">
                <a:solidFill>
                  <a:srgbClr val="001970"/>
                </a:solidFill>
              </a:rPr>
              <a:t>Home &amp; Community Based Services </a:t>
            </a:r>
            <a:endParaRPr sz="4100">
              <a:solidFill>
                <a:srgbClr val="00197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</a:pPr>
            <a:r>
              <a:rPr lang="en-US" sz="4100">
                <a:solidFill>
                  <a:srgbClr val="001970"/>
                </a:solidFill>
              </a:rPr>
              <a:t>Direct Care Workforce Work</a:t>
            </a:r>
            <a:endParaRPr sz="4100"/>
          </a:p>
        </p:txBody>
      </p:sp>
      <p:grpSp>
        <p:nvGrpSpPr>
          <p:cNvPr id="706" name="Google Shape;706;g14b16937219_0_2912"/>
          <p:cNvGrpSpPr/>
          <p:nvPr/>
        </p:nvGrpSpPr>
        <p:grpSpPr>
          <a:xfrm>
            <a:off x="11427" y="1112876"/>
            <a:ext cx="12061526" cy="5051500"/>
            <a:chOff x="11427" y="1189076"/>
            <a:chExt cx="12061526" cy="5051500"/>
          </a:xfrm>
        </p:grpSpPr>
        <p:pic>
          <p:nvPicPr>
            <p:cNvPr id="707" name="Google Shape;707;g14b16937219_0_2912" descr="1 Support Crisis Response and Recovery&#10;2 Expand Cross-Agency Collaboration&#10;3 Recruit New Individuals into the Field&#10;4 Build Career Ladders &amp; Growth Opportunities&#10;5 Improve Retention&#10;6 Develop a Strong Stakeholder Alliance" title="Direct Care Workforce Goals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427" y="1189076"/>
              <a:ext cx="12061526" cy="5051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8" name="Google Shape;708;g14b16937219_0_2912"/>
            <p:cNvSpPr txBox="1"/>
            <p:nvPr/>
          </p:nvSpPr>
          <p:spPr>
            <a:xfrm>
              <a:off x="1119775" y="3144650"/>
              <a:ext cx="1204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$95M</a:t>
              </a:r>
              <a:endParaRPr sz="20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09" name="Google Shape;709;g14b16937219_0_2912"/>
            <p:cNvSpPr txBox="1"/>
            <p:nvPr/>
          </p:nvSpPr>
          <p:spPr>
            <a:xfrm>
              <a:off x="4724400" y="3295200"/>
              <a:ext cx="1204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$2.15M</a:t>
              </a:r>
              <a:endParaRPr sz="20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10" name="Google Shape;710;g14b16937219_0_2912"/>
            <p:cNvSpPr txBox="1"/>
            <p:nvPr/>
          </p:nvSpPr>
          <p:spPr>
            <a:xfrm>
              <a:off x="8295575" y="2851950"/>
              <a:ext cx="1387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$175.5M</a:t>
              </a:r>
              <a:endParaRPr sz="20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11" name="Google Shape;711;g14b16937219_0_2912"/>
            <p:cNvSpPr txBox="1"/>
            <p:nvPr/>
          </p:nvSpPr>
          <p:spPr>
            <a:xfrm>
              <a:off x="6455600" y="5337950"/>
              <a:ext cx="1204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$13M</a:t>
              </a:r>
              <a:endParaRPr sz="20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712" name="Google Shape;712;g14b16937219_0_2912"/>
            <p:cNvSpPr txBox="1"/>
            <p:nvPr/>
          </p:nvSpPr>
          <p:spPr>
            <a:xfrm>
              <a:off x="2800800" y="5153950"/>
              <a:ext cx="1204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2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$600K</a:t>
              </a:r>
              <a:endParaRPr sz="20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713" name="Google Shape;713;g14b16937219_0_2912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</p:spPr>
        <p:txBody>
          <a:bodyPr spcFirstLastPara="1" wrap="square" lIns="48200" tIns="24100" rIns="48200" bIns="241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14b16937219_6_0"/>
          <p:cNvSpPr txBox="1">
            <a:spLocks noGrp="1"/>
          </p:cNvSpPr>
          <p:nvPr>
            <p:ph type="title"/>
          </p:nvPr>
        </p:nvSpPr>
        <p:spPr>
          <a:xfrm>
            <a:off x="59550" y="522500"/>
            <a:ext cx="12072900" cy="836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Additional Home &amp; Community Based Services </a:t>
            </a:r>
            <a:endParaRPr sz="4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Transformation</a:t>
            </a:r>
            <a:endParaRPr sz="4300"/>
          </a:p>
        </p:txBody>
      </p:sp>
      <p:sp>
        <p:nvSpPr>
          <p:cNvPr id="720" name="Google Shape;720;g14b16937219_6_0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721" name="Google Shape;721;g14b16937219_6_0"/>
          <p:cNvSpPr txBox="1"/>
          <p:nvPr/>
        </p:nvSpPr>
        <p:spPr>
          <a:xfrm>
            <a:off x="503550" y="3731813"/>
            <a:ext cx="11069700" cy="1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$530M </a:t>
            </a:r>
            <a:r>
              <a:rPr lang="en-US" sz="3900" b="1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ARPA Investment </a:t>
            </a:r>
            <a:r>
              <a:rPr lang="en-US" sz="3300" b="1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90% </a:t>
            </a:r>
            <a:r>
              <a:rPr lang="en-US" sz="33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Directly benefiting the community *</a:t>
            </a:r>
            <a:r>
              <a:rPr lang="en-US" sz="2400" i="1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3.5% Admi</a:t>
            </a:r>
            <a:r>
              <a:rPr lang="en-US" sz="2400" i="1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3400" i="1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g14b16937219_6_0"/>
          <p:cNvSpPr txBox="1"/>
          <p:nvPr/>
        </p:nvSpPr>
        <p:spPr>
          <a:xfrm>
            <a:off x="503550" y="2681600"/>
            <a:ext cx="5775300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275" tIns="64275" rIns="64275" bIns="6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63 Projects</a:t>
            </a:r>
            <a:endParaRPr sz="5000" b="1">
              <a:solidFill>
                <a:srgbClr val="A64D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g14b16937219_6_0"/>
          <p:cNvSpPr txBox="1"/>
          <p:nvPr/>
        </p:nvSpPr>
        <p:spPr>
          <a:xfrm>
            <a:off x="2624025" y="1719950"/>
            <a:ext cx="92934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ARPA Stakeholder Engagement, Driving Priorities</a:t>
            </a:r>
            <a:endParaRPr sz="3500" b="1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g14b16937219_6_0"/>
          <p:cNvSpPr txBox="1"/>
          <p:nvPr/>
        </p:nvSpPr>
        <p:spPr>
          <a:xfrm>
            <a:off x="503552" y="1542950"/>
            <a:ext cx="2334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4,000+</a:t>
            </a:r>
            <a:endParaRPr sz="5000" b="1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g14b16937219_6_0"/>
          <p:cNvSpPr txBox="1"/>
          <p:nvPr/>
        </p:nvSpPr>
        <p:spPr>
          <a:xfrm>
            <a:off x="3490265" y="6277072"/>
            <a:ext cx="698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CO.gov/HCPF/ARPA</a:t>
            </a:r>
            <a:endParaRPr sz="2400" u="sng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26" name="Google Shape;726;g14b16937219_6_0"/>
          <p:cNvSpPr txBox="1"/>
          <p:nvPr/>
        </p:nvSpPr>
        <p:spPr>
          <a:xfrm>
            <a:off x="203325" y="5172638"/>
            <a:ext cx="12567900" cy="6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  <a:r>
              <a:rPr lang="en-US" sz="3700" b="1" i="1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Improving services to people with disabilities</a:t>
            </a:r>
            <a:endParaRPr sz="3700" b="1" i="1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4b16937219_0_3023"/>
          <p:cNvSpPr txBox="1">
            <a:spLocks noGrp="1"/>
          </p:cNvSpPr>
          <p:nvPr>
            <p:ph type="title"/>
          </p:nvPr>
        </p:nvSpPr>
        <p:spPr>
          <a:xfrm>
            <a:off x="183900" y="44375"/>
            <a:ext cx="118242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Nursing Home</a:t>
            </a:r>
            <a:r>
              <a:rPr lang="en-US" sz="4800"/>
              <a:t> Transformation</a:t>
            </a:r>
            <a:endParaRPr sz="4800"/>
          </a:p>
        </p:txBody>
      </p:sp>
      <p:sp>
        <p:nvSpPr>
          <p:cNvPr id="733" name="Google Shape;733;g14b16937219_0_3023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734" name="Google Shape;734;g14b16937219_0_3023"/>
          <p:cNvSpPr txBox="1"/>
          <p:nvPr/>
        </p:nvSpPr>
        <p:spPr>
          <a:xfrm>
            <a:off x="183900" y="877800"/>
            <a:ext cx="12008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800" i="1">
                <a:latin typeface="Trebuchet MS"/>
                <a:ea typeface="Trebuchet MS"/>
                <a:cs typeface="Trebuchet MS"/>
                <a:sym typeface="Trebuchet MS"/>
              </a:rPr>
              <a:t>Need to reimagine Nursing Facilities: Consider what Coloradans want, need, safety. Sustainability. Consider NH &amp; hospital rural collaboration.</a:t>
            </a:r>
            <a:endParaRPr sz="2800" b="0" i="1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735" name="Google Shape;735;g14b16937219_0_3023"/>
          <p:cNvGraphicFramePr/>
          <p:nvPr/>
        </p:nvGraphicFramePr>
        <p:xfrm>
          <a:off x="396500" y="2099350"/>
          <a:ext cx="11520850" cy="4099470"/>
        </p:xfrm>
        <a:graphic>
          <a:graphicData uri="http://schemas.openxmlformats.org/drawingml/2006/table">
            <a:tbl>
              <a:tblPr>
                <a:noFill/>
                <a:tableStyleId>{9D690808-7575-49ED-BF15-B93B279E0C89}</a:tableStyleId>
              </a:tblPr>
              <a:tblGrid>
                <a:gridCol w="426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4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Challenge</a:t>
                      </a:r>
                      <a:endParaRPr sz="26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b="1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Approach</a:t>
                      </a:r>
                      <a:endParaRPr sz="2600" b="1">
                        <a:solidFill>
                          <a:schemeClr val="lt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>
                    <a:solidFill>
                      <a:srgbClr val="B45F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Staffing Crisis</a:t>
                      </a:r>
                      <a:endParaRPr sz="230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746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Trebuchet MS"/>
                        <a:buChar char="●"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One-time payment to relieve staffing pressure </a:t>
                      </a:r>
                      <a:endParaRPr sz="23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3746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Trebuchet MS"/>
                        <a:buChar char="●"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Annual supplemental payment contingent on paying at least $15/hour</a:t>
                      </a:r>
                      <a:endParaRPr sz="23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3746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Trebuchet MS"/>
                        <a:buChar char="●"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          </a:ext>
                          </a:extLst>
                        </a:rPr>
                        <a:t>Studying impact of staffing agencies</a:t>
                      </a:r>
                      <a:endParaRPr sz="23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Instability of the Industry &amp; Changing Consumer Preference and Needs</a:t>
                      </a:r>
                      <a:endParaRPr sz="23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746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Trebuchet MS"/>
                        <a:buChar char="●"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In collaboration with stakeholders, develop a state-wide long-term sustainability plan</a:t>
                      </a:r>
                      <a:endParaRPr sz="23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457200" lvl="0" indent="-3746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300"/>
                        <a:buFont typeface="Trebuchet MS"/>
                        <a:buChar char="●"/>
                      </a:pPr>
                      <a:r>
                        <a:rPr lang="en-US" sz="2300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Review and update provider reimbursement policy to prioritize quality, sustainability and fiscal stewardship methodology</a:t>
                      </a:r>
                      <a:endParaRPr sz="2300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g15777983549_0_108" descr="Rural photo" title="Rural photo"/>
          <p:cNvPicPr preferRelativeResize="0"/>
          <p:nvPr/>
        </p:nvPicPr>
        <p:blipFill rotWithShape="1">
          <a:blip r:embed="rId3">
            <a:alphaModFix/>
          </a:blip>
          <a:srcRect l="507"/>
          <a:stretch/>
        </p:blipFill>
        <p:spPr>
          <a:xfrm>
            <a:off x="7642850" y="4559550"/>
            <a:ext cx="4549149" cy="16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g15777983549_0_108"/>
          <p:cNvSpPr txBox="1">
            <a:spLocks noGrp="1"/>
          </p:cNvSpPr>
          <p:nvPr>
            <p:ph type="title"/>
          </p:nvPr>
        </p:nvSpPr>
        <p:spPr>
          <a:xfrm>
            <a:off x="8" y="0"/>
            <a:ext cx="117120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800"/>
              <a:t>Rural Hospital Transformation</a:t>
            </a:r>
            <a:endParaRPr sz="4800"/>
          </a:p>
        </p:txBody>
      </p:sp>
      <p:sp>
        <p:nvSpPr>
          <p:cNvPr id="743" name="Google Shape;743;g15777983549_0_108"/>
          <p:cNvSpPr txBox="1">
            <a:spLocks noGrp="1"/>
          </p:cNvSpPr>
          <p:nvPr>
            <p:ph type="body" idx="1"/>
          </p:nvPr>
        </p:nvSpPr>
        <p:spPr>
          <a:xfrm>
            <a:off x="0" y="941275"/>
            <a:ext cx="12100500" cy="25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lvl="0" indent="-47625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700"/>
              <a:buChar char="•"/>
            </a:pPr>
            <a:r>
              <a:rPr lang="en-US" sz="2700" b="1"/>
              <a:t>HTP Rural Support Fund</a:t>
            </a:r>
            <a:r>
              <a:rPr lang="en-US" sz="2700"/>
              <a:t>. $12M each yr over five years </a:t>
            </a:r>
            <a:r>
              <a:rPr lang="en-US" sz="2700" b="1"/>
              <a:t>($60M)</a:t>
            </a:r>
            <a:r>
              <a:rPr lang="en-US" sz="2700"/>
              <a:t> to help 23 critical access and rural hospitals modernize, better serve their communities and prepare for value-based payments - </a:t>
            </a:r>
            <a:r>
              <a:rPr lang="en-US" sz="2700" b="1"/>
              <a:t>$24M has been paid to date</a:t>
            </a:r>
            <a:endParaRPr sz="2700" b="1"/>
          </a:p>
          <a:p>
            <a:pPr marL="609600" lvl="0" indent="-47625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700"/>
              <a:buChar char="•"/>
            </a:pPr>
            <a:r>
              <a:rPr lang="en-US" sz="2700" b="1"/>
              <a:t>Rural Connectivity &amp; Access to Virtual Care</a:t>
            </a:r>
            <a:r>
              <a:rPr lang="en-US" sz="2700"/>
              <a:t> ($17.4M in fed matching funds over 4 yrs) - 86% rural safety net providers now connected to state HIE to support rural member access to care &amp; keep care local</a:t>
            </a:r>
            <a:endParaRPr sz="2700"/>
          </a:p>
          <a:p>
            <a:pPr marL="609600" lvl="0" indent="-47625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Improving </a:t>
            </a:r>
            <a:r>
              <a:rPr lang="en-US" sz="2700" b="1"/>
              <a:t>Rural Access &amp; Affordability </a:t>
            </a:r>
            <a:r>
              <a:rPr lang="en-US" sz="2700"/>
              <a:t>- $10M grants for access &amp; affordability</a:t>
            </a:r>
            <a:endParaRPr sz="2700"/>
          </a:p>
          <a:p>
            <a:pPr marL="609600" lvl="0" indent="-47625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SzPts val="2700"/>
              <a:buChar char="•"/>
            </a:pPr>
            <a:r>
              <a:rPr lang="en-US" sz="2700" b="1"/>
              <a:t>Providers of Distinction </a:t>
            </a:r>
            <a:r>
              <a:rPr lang="en-US" sz="2700"/>
              <a:t>unique model</a:t>
            </a:r>
            <a:endParaRPr sz="2700"/>
          </a:p>
          <a:p>
            <a:pPr marL="609600" lvl="0" indent="-476250" algn="l" rtl="0">
              <a:lnSpc>
                <a:spcPct val="90000"/>
              </a:lnSpc>
              <a:spcBef>
                <a:spcPts val="1300"/>
              </a:spcBef>
              <a:spcAft>
                <a:spcPts val="1300"/>
              </a:spcAft>
              <a:buSzPts val="2700"/>
              <a:buChar char="•"/>
            </a:pPr>
            <a:r>
              <a:rPr lang="en-US" sz="2700" b="1"/>
              <a:t>Community partnership</a:t>
            </a:r>
            <a:r>
              <a:rPr lang="en-US" sz="2700"/>
              <a:t>, i.e. NHs</a:t>
            </a:r>
            <a:endParaRPr sz="2700"/>
          </a:p>
        </p:txBody>
      </p:sp>
      <p:sp>
        <p:nvSpPr>
          <p:cNvPr id="744" name="Google Shape;744;g15777983549_0_108"/>
          <p:cNvSpPr txBox="1">
            <a:spLocks noGrp="1"/>
          </p:cNvSpPr>
          <p:nvPr>
            <p:ph type="sldNum" idx="12"/>
          </p:nvPr>
        </p:nvSpPr>
        <p:spPr>
          <a:xfrm>
            <a:off x="12232168" y="8498248"/>
            <a:ext cx="3657600" cy="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745" name="Google Shape;745;g15777983549_0_108"/>
          <p:cNvSpPr txBox="1"/>
          <p:nvPr/>
        </p:nvSpPr>
        <p:spPr>
          <a:xfrm>
            <a:off x="2834633" y="6307736"/>
            <a:ext cx="8560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5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See: </a:t>
            </a:r>
            <a:r>
              <a:rPr lang="en-US" sz="1500" u="sng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https://hcpf.colorado.gov/rural-provider-access-and-affordability-stimulus-grant-program</a:t>
            </a:r>
            <a:r>
              <a:rPr lang="en-US" sz="150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5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46" name="Google Shape;746;g15777983549_0_108"/>
          <p:cNvSpPr txBox="1">
            <a:spLocks noGrp="1"/>
          </p:cNvSpPr>
          <p:nvPr>
            <p:ph type="sldNum" idx="12"/>
          </p:nvPr>
        </p:nvSpPr>
        <p:spPr>
          <a:xfrm>
            <a:off x="9174126" y="637368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Blue Theme">
  <a:themeElements>
    <a:clrScheme name="HCPF 2019 Colors">
      <a:dk1>
        <a:srgbClr val="000000"/>
      </a:dk1>
      <a:lt1>
        <a:srgbClr val="FFFFFF"/>
      </a:lt1>
      <a:dk2>
        <a:srgbClr val="4E5758"/>
      </a:dk2>
      <a:lt2>
        <a:srgbClr val="F2F2F2"/>
      </a:lt2>
      <a:accent1>
        <a:srgbClr val="00A6CE"/>
      </a:accent1>
      <a:accent2>
        <a:srgbClr val="C32032"/>
      </a:accent2>
      <a:accent3>
        <a:srgbClr val="37657F"/>
      </a:accent3>
      <a:accent4>
        <a:srgbClr val="225D39"/>
      </a:accent4>
      <a:accent5>
        <a:srgbClr val="232C68"/>
      </a:accent5>
      <a:accent6>
        <a:srgbClr val="814C9E"/>
      </a:accent6>
      <a:hlink>
        <a:srgbClr val="7B853A"/>
      </a:hlink>
      <a:folHlink>
        <a:srgbClr val="FFD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hite">
  <a:themeElements>
    <a:clrScheme name="Custom 1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 Theme">
  <a:themeElements>
    <a:clrScheme name="HCPF 2019 Colors">
      <a:dk1>
        <a:srgbClr val="000000"/>
      </a:dk1>
      <a:lt1>
        <a:srgbClr val="FFFFFF"/>
      </a:lt1>
      <a:dk2>
        <a:srgbClr val="4E5758"/>
      </a:dk2>
      <a:lt2>
        <a:srgbClr val="F2F2F2"/>
      </a:lt2>
      <a:accent1>
        <a:srgbClr val="00A6CE"/>
      </a:accent1>
      <a:accent2>
        <a:srgbClr val="C32032"/>
      </a:accent2>
      <a:accent3>
        <a:srgbClr val="37657F"/>
      </a:accent3>
      <a:accent4>
        <a:srgbClr val="225D39"/>
      </a:accent4>
      <a:accent5>
        <a:srgbClr val="232C68"/>
      </a:accent5>
      <a:accent6>
        <a:srgbClr val="814C9E"/>
      </a:accent6>
      <a:hlink>
        <a:srgbClr val="7B853A"/>
      </a:hlink>
      <a:folHlink>
        <a:srgbClr val="FFD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olid White">
  <a:themeElements>
    <a:clrScheme name="HCPF 2019 Colors">
      <a:dk1>
        <a:srgbClr val="000000"/>
      </a:dk1>
      <a:lt1>
        <a:srgbClr val="FFFFFF"/>
      </a:lt1>
      <a:dk2>
        <a:srgbClr val="4E5758"/>
      </a:dk2>
      <a:lt2>
        <a:srgbClr val="F2F2F2"/>
      </a:lt2>
      <a:accent1>
        <a:srgbClr val="00A6CE"/>
      </a:accent1>
      <a:accent2>
        <a:srgbClr val="C32032"/>
      </a:accent2>
      <a:accent3>
        <a:srgbClr val="37657F"/>
      </a:accent3>
      <a:accent4>
        <a:srgbClr val="225D39"/>
      </a:accent4>
      <a:accent5>
        <a:srgbClr val="232C68"/>
      </a:accent5>
      <a:accent6>
        <a:srgbClr val="814C9E"/>
      </a:accent6>
      <a:hlink>
        <a:srgbClr val="7B853A"/>
      </a:hlink>
      <a:folHlink>
        <a:srgbClr val="FFD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hite Theme">
  <a:themeElements>
    <a:clrScheme name="HCPF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hite Theme">
  <a:themeElements>
    <a:clrScheme name="HCPF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White Theme">
  <a:themeElements>
    <a:clrScheme name="HCPF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White Theme">
  <a:themeElements>
    <a:clrScheme name="HCPF">
      <a:dk1>
        <a:srgbClr val="000000"/>
      </a:dk1>
      <a:lt1>
        <a:srgbClr val="FFFFFF"/>
      </a:lt1>
      <a:dk2>
        <a:srgbClr val="001970"/>
      </a:dk2>
      <a:lt2>
        <a:srgbClr val="FFD100"/>
      </a:lt2>
      <a:accent1>
        <a:srgbClr val="001970"/>
      </a:accent1>
      <a:accent2>
        <a:srgbClr val="245D38"/>
      </a:accent2>
      <a:accent3>
        <a:srgbClr val="6D3A5D"/>
      </a:accent3>
      <a:accent4>
        <a:srgbClr val="7A853B"/>
      </a:accent4>
      <a:accent5>
        <a:srgbClr val="35647E"/>
      </a:accent5>
      <a:accent6>
        <a:srgbClr val="C3002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White Theme">
  <a:themeElements>
    <a:clrScheme name="HCPF 2019 Colors">
      <a:dk1>
        <a:srgbClr val="000000"/>
      </a:dk1>
      <a:lt1>
        <a:srgbClr val="FFFFFF"/>
      </a:lt1>
      <a:dk2>
        <a:srgbClr val="4E5758"/>
      </a:dk2>
      <a:lt2>
        <a:srgbClr val="F2F2F2"/>
      </a:lt2>
      <a:accent1>
        <a:srgbClr val="00A6CE"/>
      </a:accent1>
      <a:accent2>
        <a:srgbClr val="C32032"/>
      </a:accent2>
      <a:accent3>
        <a:srgbClr val="37657F"/>
      </a:accent3>
      <a:accent4>
        <a:srgbClr val="225D39"/>
      </a:accent4>
      <a:accent5>
        <a:srgbClr val="232C68"/>
      </a:accent5>
      <a:accent6>
        <a:srgbClr val="814C9E"/>
      </a:accent6>
      <a:hlink>
        <a:srgbClr val="7B853A"/>
      </a:hlink>
      <a:folHlink>
        <a:srgbClr val="FFD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2132</Words>
  <Application>Microsoft Office PowerPoint</Application>
  <PresentationFormat>Widescreen</PresentationFormat>
  <Paragraphs>280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Trebuchet MS</vt:lpstr>
      <vt:lpstr>Courier New</vt:lpstr>
      <vt:lpstr>Calibri</vt:lpstr>
      <vt:lpstr>Noto Sans Symbols</vt:lpstr>
      <vt:lpstr>Arial</vt:lpstr>
      <vt:lpstr>Gill Sans</vt:lpstr>
      <vt:lpstr>3_Blue Theme</vt:lpstr>
      <vt:lpstr>1_White</vt:lpstr>
      <vt:lpstr>White Theme</vt:lpstr>
      <vt:lpstr>Solid White</vt:lpstr>
      <vt:lpstr>White Theme</vt:lpstr>
      <vt:lpstr>White Theme</vt:lpstr>
      <vt:lpstr>White Theme</vt:lpstr>
      <vt:lpstr>White Theme</vt:lpstr>
      <vt:lpstr>White Theme</vt:lpstr>
      <vt:lpstr>Dynamic Transformation Together</vt:lpstr>
      <vt:lpstr>Partnerships &amp; alignment for a better tomorrow</vt:lpstr>
      <vt:lpstr>Agenda: Dynamic Transformation Together</vt:lpstr>
      <vt:lpstr>Health care workforce &amp; access transformation &amp; investment</vt:lpstr>
      <vt:lpstr>Free training to increase &amp; support  the healthcare workforce </vt:lpstr>
      <vt:lpstr>Home &amp; Community Based Services  Direct Care Workforce Work</vt:lpstr>
      <vt:lpstr>Additional Home &amp; Community Based Services  Transformation</vt:lpstr>
      <vt:lpstr>Nursing Home Transformation</vt:lpstr>
      <vt:lpstr>Rural Hospital Transformation</vt:lpstr>
      <vt:lpstr>PowerPoint Presentation</vt:lpstr>
      <vt:lpstr>Longer, Uneven Recovery for Low Income &amp; BIPOC</vt:lpstr>
      <vt:lpstr>PowerPoint Presentation</vt:lpstr>
      <vt:lpstr>Health Equity Transformation</vt:lpstr>
      <vt:lpstr>Behavioral Health Transformation &amp; Investment</vt:lpstr>
      <vt:lpstr>Sept. 2022 Economic &amp; Fiscal Outlook, General Fund</vt:lpstr>
      <vt:lpstr>Result: Medicaid is serving 1.69M Coloradans, up 35% or 440k $14.2B Total Funds, $4.1B General Funds</vt:lpstr>
      <vt:lpstr>Improve Medicaid Affordability Thru Quality Focus </vt:lpstr>
      <vt:lpstr>eConsults </vt:lpstr>
      <vt:lpstr>Providers of Distinction</vt:lpstr>
      <vt:lpstr>Prescriber Tool</vt:lpstr>
      <vt:lpstr>Other Affordability Efforts: Hospital Workstreams </vt:lpstr>
      <vt:lpstr>Other Affordability: Initiatives to Reduce Prescription Drug Costs</vt:lpstr>
      <vt:lpstr>You get what you pay for… value based payments reward quality, equity &amp; affordability results of all these efforts</vt:lpstr>
      <vt:lpstr>Building Innovative Initiatives into Medicaid Accountable Care Collaborative Phase III (ACC 3.0)</vt:lpstr>
      <vt:lpstr>End of the PHE Planning &amp; Readiness</vt:lpstr>
      <vt:lpstr>HCPF Executive Leadership Here to Partner &amp; Support through Dynamic Transformation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Transformation Together</dc:title>
  <cp:lastModifiedBy>Schoenberg, Melanie</cp:lastModifiedBy>
  <cp:revision>1</cp:revision>
  <dcterms:created xsi:type="dcterms:W3CDTF">2021-09-07T20:28:44Z</dcterms:created>
  <dcterms:modified xsi:type="dcterms:W3CDTF">2022-10-11T01:29:24Z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0x010100BD42A8F6AA3A1F45B1BA14272F264FE7</vt:lpwstr>
  </property>
</Properties>
</file>