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810" r:id="rId4"/>
    <p:sldId id="257" r:id="rId5"/>
    <p:sldId id="275" r:id="rId6"/>
    <p:sldId id="267" r:id="rId7"/>
    <p:sldId id="272" r:id="rId8"/>
    <p:sldId id="273" r:id="rId9"/>
    <p:sldId id="258" r:id="rId10"/>
    <p:sldId id="277" r:id="rId11"/>
    <p:sldId id="266" r:id="rId12"/>
    <p:sldId id="269" r:id="rId13"/>
    <p:sldId id="804" r:id="rId14"/>
    <p:sldId id="805" r:id="rId15"/>
    <p:sldId id="270" r:id="rId16"/>
    <p:sldId id="271" r:id="rId17"/>
    <p:sldId id="806" r:id="rId18"/>
    <p:sldId id="807" r:id="rId19"/>
    <p:sldId id="808" r:id="rId20"/>
    <p:sldId id="259" r:id="rId21"/>
    <p:sldId id="809" r:id="rId22"/>
    <p:sldId id="276" r:id="rId23"/>
    <p:sldId id="283" r:id="rId24"/>
    <p:sldId id="289" r:id="rId25"/>
    <p:sldId id="264" r:id="rId26"/>
    <p:sldId id="296" r:id="rId27"/>
    <p:sldId id="299" r:id="rId28"/>
    <p:sldId id="304" r:id="rId29"/>
    <p:sldId id="306" r:id="rId30"/>
    <p:sldId id="305" r:id="rId31"/>
    <p:sldId id="288" r:id="rId32"/>
    <p:sldId id="287" r:id="rId33"/>
    <p:sldId id="491" r:id="rId34"/>
    <p:sldId id="8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76"/>
    <a:srgbClr val="E5BA53"/>
    <a:srgbClr val="157C79"/>
    <a:srgbClr val="6D2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4660"/>
  </p:normalViewPr>
  <p:slideViewPr>
    <p:cSldViewPr snapToGrid="0">
      <p:cViewPr varScale="1">
        <p:scale>
          <a:sx n="76" d="100"/>
          <a:sy n="76" d="100"/>
        </p:scale>
        <p:origin x="1314"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68BA0-6F98-416C-B106-0C3DC0B94BE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7CACC6-8B64-472C-9680-AA8419026CF9}">
      <dgm:prSet/>
      <dgm:spPr/>
      <dgm:t>
        <a:bodyPr/>
        <a:lstStyle/>
        <a:p>
          <a:r>
            <a:rPr lang="en-US" dirty="0"/>
            <a:t>Collaborative funding proposal</a:t>
          </a:r>
        </a:p>
      </dgm:t>
    </dgm:pt>
    <dgm:pt modelId="{494E4289-CE2C-4484-8DB3-3C2FC63E5D67}" type="sibTrans" cxnId="{500D1532-E83E-410E-B9B7-8CC82CA57FD5}">
      <dgm:prSet/>
      <dgm:spPr/>
      <dgm:t>
        <a:bodyPr/>
        <a:lstStyle/>
        <a:p>
          <a:endParaRPr lang="en-US"/>
        </a:p>
      </dgm:t>
    </dgm:pt>
    <dgm:pt modelId="{EC3E8617-DA71-457A-A1AD-7F1659204EA7}" type="parTrans" cxnId="{500D1532-E83E-410E-B9B7-8CC82CA57FD5}">
      <dgm:prSet/>
      <dgm:spPr/>
      <dgm:t>
        <a:bodyPr/>
        <a:lstStyle/>
        <a:p>
          <a:endParaRPr lang="en-US"/>
        </a:p>
      </dgm:t>
    </dgm:pt>
    <dgm:pt modelId="{1C1DF8BB-D848-4867-9CF1-2370872202E3}">
      <dgm:prSet/>
      <dgm:spPr/>
      <dgm:t>
        <a:bodyPr/>
        <a:lstStyle/>
        <a:p>
          <a:r>
            <a:rPr lang="en-US"/>
            <a:t>Partner around food hub study, CMU</a:t>
          </a:r>
        </a:p>
      </dgm:t>
    </dgm:pt>
    <dgm:pt modelId="{6ED8486E-4551-4568-A63D-D3203EAEA9C6}" type="sibTrans" cxnId="{A9F47DD9-D9D6-4BE9-A7D2-2429775C8CCD}">
      <dgm:prSet/>
      <dgm:spPr/>
      <dgm:t>
        <a:bodyPr/>
        <a:lstStyle/>
        <a:p>
          <a:endParaRPr lang="en-US"/>
        </a:p>
      </dgm:t>
    </dgm:pt>
    <dgm:pt modelId="{FBD11FBA-0FA6-4A59-9165-A2048DF690C4}" type="parTrans" cxnId="{A9F47DD9-D9D6-4BE9-A7D2-2429775C8CCD}">
      <dgm:prSet/>
      <dgm:spPr/>
      <dgm:t>
        <a:bodyPr/>
        <a:lstStyle/>
        <a:p>
          <a:endParaRPr lang="en-US"/>
        </a:p>
      </dgm:t>
    </dgm:pt>
    <dgm:pt modelId="{AE0A0D40-1026-4247-AEC0-1C17A81B131B}">
      <dgm:prSet/>
      <dgm:spPr/>
      <dgm:t>
        <a:bodyPr/>
        <a:lstStyle/>
        <a:p>
          <a:r>
            <a:rPr lang="en-US"/>
            <a:t>Collaborative strategy around 12 private and public entities</a:t>
          </a:r>
        </a:p>
      </dgm:t>
    </dgm:pt>
    <dgm:pt modelId="{E077F2DB-943F-4C82-915D-7253A1775283}" type="sibTrans" cxnId="{DC4693BB-70CF-4EB7-A417-A5D207E2A68D}">
      <dgm:prSet/>
      <dgm:spPr/>
      <dgm:t>
        <a:bodyPr/>
        <a:lstStyle/>
        <a:p>
          <a:endParaRPr lang="en-US"/>
        </a:p>
      </dgm:t>
    </dgm:pt>
    <dgm:pt modelId="{18641C73-C158-4EA1-B421-FD2DA1F43724}" type="parTrans" cxnId="{DC4693BB-70CF-4EB7-A417-A5D207E2A68D}">
      <dgm:prSet/>
      <dgm:spPr/>
      <dgm:t>
        <a:bodyPr/>
        <a:lstStyle/>
        <a:p>
          <a:endParaRPr lang="en-US"/>
        </a:p>
      </dgm:t>
    </dgm:pt>
    <dgm:pt modelId="{CC234FEA-5CC6-4C18-B418-B871F2AFC386}">
      <dgm:prSet/>
      <dgm:spPr/>
      <dgm:t>
        <a:bodyPr/>
        <a:lstStyle/>
        <a:p>
          <a:r>
            <a:rPr lang="en-US"/>
            <a:t>Collective sharing of data</a:t>
          </a:r>
        </a:p>
      </dgm:t>
    </dgm:pt>
    <dgm:pt modelId="{DFE2264A-2D34-4CEE-A9CB-2FD2A52E16B6}" type="sibTrans" cxnId="{0E12509B-C5D5-4D1F-894D-8AA21ED24C50}">
      <dgm:prSet/>
      <dgm:spPr/>
      <dgm:t>
        <a:bodyPr/>
        <a:lstStyle/>
        <a:p>
          <a:endParaRPr lang="en-US"/>
        </a:p>
      </dgm:t>
    </dgm:pt>
    <dgm:pt modelId="{5AF82E7B-B47D-4A35-BD83-C56EC264096F}" type="parTrans" cxnId="{0E12509B-C5D5-4D1F-894D-8AA21ED24C50}">
      <dgm:prSet/>
      <dgm:spPr/>
      <dgm:t>
        <a:bodyPr/>
        <a:lstStyle/>
        <a:p>
          <a:endParaRPr lang="en-US"/>
        </a:p>
      </dgm:t>
    </dgm:pt>
    <dgm:pt modelId="{B9B3881C-E290-48E3-9E64-768B45F029B1}">
      <dgm:prSet/>
      <dgm:spPr/>
      <dgm:t>
        <a:bodyPr/>
        <a:lstStyle/>
        <a:p>
          <a:r>
            <a:rPr lang="en-US"/>
            <a:t>Food tote/72 hours bag</a:t>
          </a:r>
        </a:p>
      </dgm:t>
    </dgm:pt>
    <dgm:pt modelId="{1C590BAA-5059-45FD-A80C-8AB4C3B9ACCB}" type="sibTrans" cxnId="{94D89FB8-7534-469E-A754-D2F31805458D}">
      <dgm:prSet/>
      <dgm:spPr/>
      <dgm:t>
        <a:bodyPr/>
        <a:lstStyle/>
        <a:p>
          <a:endParaRPr lang="en-US"/>
        </a:p>
      </dgm:t>
    </dgm:pt>
    <dgm:pt modelId="{A8D8DE99-B891-492F-80F2-5F5D6929CF50}" type="parTrans" cxnId="{94D89FB8-7534-469E-A754-D2F31805458D}">
      <dgm:prSet/>
      <dgm:spPr/>
      <dgm:t>
        <a:bodyPr/>
        <a:lstStyle/>
        <a:p>
          <a:endParaRPr lang="en-US"/>
        </a:p>
      </dgm:t>
    </dgm:pt>
    <dgm:pt modelId="{B4478DBC-E5C8-4ADA-BE83-4D4D6DB3D1E3}" type="pres">
      <dgm:prSet presAssocID="{1B968BA0-6F98-416C-B106-0C3DC0B94BE9}" presName="linear" presStyleCnt="0">
        <dgm:presLayoutVars>
          <dgm:animLvl val="lvl"/>
          <dgm:resizeHandles val="exact"/>
        </dgm:presLayoutVars>
      </dgm:prSet>
      <dgm:spPr/>
    </dgm:pt>
    <dgm:pt modelId="{B5526119-04CD-4DAC-9048-85EFDAA52929}" type="pres">
      <dgm:prSet presAssocID="{117CACC6-8B64-472C-9680-AA8419026CF9}" presName="parentText" presStyleLbl="node1" presStyleIdx="0" presStyleCnt="5" custLinFactY="30833" custLinFactNeighborX="-4049" custLinFactNeighborY="100000">
        <dgm:presLayoutVars>
          <dgm:chMax val="0"/>
          <dgm:bulletEnabled val="1"/>
        </dgm:presLayoutVars>
      </dgm:prSet>
      <dgm:spPr/>
    </dgm:pt>
    <dgm:pt modelId="{FEC6334B-62D8-44EC-B194-D4BD6DB8050D}" type="pres">
      <dgm:prSet presAssocID="{494E4289-CE2C-4484-8DB3-3C2FC63E5D67}" presName="spacer" presStyleCnt="0"/>
      <dgm:spPr/>
    </dgm:pt>
    <dgm:pt modelId="{BAC06519-0523-4FCD-83EC-5BA8F58C015E}" type="pres">
      <dgm:prSet presAssocID="{1C1DF8BB-D848-4867-9CF1-2370872202E3}" presName="parentText" presStyleLbl="node1" presStyleIdx="1" presStyleCnt="5" custLinFactY="30833" custLinFactNeighborX="-6172" custLinFactNeighborY="100000">
        <dgm:presLayoutVars>
          <dgm:chMax val="0"/>
          <dgm:bulletEnabled val="1"/>
        </dgm:presLayoutVars>
      </dgm:prSet>
      <dgm:spPr/>
    </dgm:pt>
    <dgm:pt modelId="{F8546614-F2C7-44DB-AD5C-E3277FFAF9C2}" type="pres">
      <dgm:prSet presAssocID="{6ED8486E-4551-4568-A63D-D3203EAEA9C6}" presName="spacer" presStyleCnt="0"/>
      <dgm:spPr/>
    </dgm:pt>
    <dgm:pt modelId="{0A2D13AC-A596-4DB6-9AE3-B6D5DA885A4B}" type="pres">
      <dgm:prSet presAssocID="{AE0A0D40-1026-4247-AEC0-1C17A81B131B}" presName="parentText" presStyleLbl="node1" presStyleIdx="2" presStyleCnt="5" custLinFactY="30833" custLinFactNeighborX="-6172" custLinFactNeighborY="100000">
        <dgm:presLayoutVars>
          <dgm:chMax val="0"/>
          <dgm:bulletEnabled val="1"/>
        </dgm:presLayoutVars>
      </dgm:prSet>
      <dgm:spPr/>
    </dgm:pt>
    <dgm:pt modelId="{04934DE6-F1B9-402A-A57C-C38C3437D05D}" type="pres">
      <dgm:prSet presAssocID="{E077F2DB-943F-4C82-915D-7253A1775283}" presName="spacer" presStyleCnt="0"/>
      <dgm:spPr/>
    </dgm:pt>
    <dgm:pt modelId="{14A320FE-8914-4B77-9F66-8FEFCC53924F}" type="pres">
      <dgm:prSet presAssocID="{CC234FEA-5CC6-4C18-B418-B871F2AFC386}" presName="parentText" presStyleLbl="node1" presStyleIdx="3" presStyleCnt="5" custLinFactY="30833" custLinFactNeighborX="-6172" custLinFactNeighborY="100000">
        <dgm:presLayoutVars>
          <dgm:chMax val="0"/>
          <dgm:bulletEnabled val="1"/>
        </dgm:presLayoutVars>
      </dgm:prSet>
      <dgm:spPr/>
    </dgm:pt>
    <dgm:pt modelId="{E96C779D-1BA1-4158-BFF0-25A8E3769C16}" type="pres">
      <dgm:prSet presAssocID="{DFE2264A-2D34-4CEE-A9CB-2FD2A52E16B6}" presName="spacer" presStyleCnt="0"/>
      <dgm:spPr/>
    </dgm:pt>
    <dgm:pt modelId="{27A62F18-156F-4778-A6AB-8491418EB979}" type="pres">
      <dgm:prSet presAssocID="{B9B3881C-E290-48E3-9E64-768B45F029B1}" presName="parentText" presStyleLbl="node1" presStyleIdx="4" presStyleCnt="5" custLinFactY="3265" custLinFactNeighborX="-6172" custLinFactNeighborY="100000">
        <dgm:presLayoutVars>
          <dgm:chMax val="0"/>
          <dgm:bulletEnabled val="1"/>
        </dgm:presLayoutVars>
      </dgm:prSet>
      <dgm:spPr/>
    </dgm:pt>
  </dgm:ptLst>
  <dgm:cxnLst>
    <dgm:cxn modelId="{CDE2B81F-6F0E-4AF8-8030-BD85B9987FEA}" type="presOf" srcId="{B9B3881C-E290-48E3-9E64-768B45F029B1}" destId="{27A62F18-156F-4778-A6AB-8491418EB979}" srcOrd="0" destOrd="0" presId="urn:microsoft.com/office/officeart/2005/8/layout/vList2"/>
    <dgm:cxn modelId="{82E81130-E499-4FF4-8EE0-D5010504C33C}" type="presOf" srcId="{AE0A0D40-1026-4247-AEC0-1C17A81B131B}" destId="{0A2D13AC-A596-4DB6-9AE3-B6D5DA885A4B}" srcOrd="0" destOrd="0" presId="urn:microsoft.com/office/officeart/2005/8/layout/vList2"/>
    <dgm:cxn modelId="{500D1532-E83E-410E-B9B7-8CC82CA57FD5}" srcId="{1B968BA0-6F98-416C-B106-0C3DC0B94BE9}" destId="{117CACC6-8B64-472C-9680-AA8419026CF9}" srcOrd="0" destOrd="0" parTransId="{EC3E8617-DA71-457A-A1AD-7F1659204EA7}" sibTransId="{494E4289-CE2C-4484-8DB3-3C2FC63E5D67}"/>
    <dgm:cxn modelId="{78B36E72-686A-4E14-A3EF-94440A49005C}" type="presOf" srcId="{117CACC6-8B64-472C-9680-AA8419026CF9}" destId="{B5526119-04CD-4DAC-9048-85EFDAA52929}" srcOrd="0" destOrd="0" presId="urn:microsoft.com/office/officeart/2005/8/layout/vList2"/>
    <dgm:cxn modelId="{FDCB6482-8CC8-43F0-AC10-20B61E46CF75}" type="presOf" srcId="{CC234FEA-5CC6-4C18-B418-B871F2AFC386}" destId="{14A320FE-8914-4B77-9F66-8FEFCC53924F}" srcOrd="0" destOrd="0" presId="urn:microsoft.com/office/officeart/2005/8/layout/vList2"/>
    <dgm:cxn modelId="{F3989B89-5BA8-4E55-847C-23E7CE8FF9D7}" type="presOf" srcId="{1B968BA0-6F98-416C-B106-0C3DC0B94BE9}" destId="{B4478DBC-E5C8-4ADA-BE83-4D4D6DB3D1E3}" srcOrd="0" destOrd="0" presId="urn:microsoft.com/office/officeart/2005/8/layout/vList2"/>
    <dgm:cxn modelId="{0E12509B-C5D5-4D1F-894D-8AA21ED24C50}" srcId="{1B968BA0-6F98-416C-B106-0C3DC0B94BE9}" destId="{CC234FEA-5CC6-4C18-B418-B871F2AFC386}" srcOrd="3" destOrd="0" parTransId="{5AF82E7B-B47D-4A35-BD83-C56EC264096F}" sibTransId="{DFE2264A-2D34-4CEE-A9CB-2FD2A52E16B6}"/>
    <dgm:cxn modelId="{94D89FB8-7534-469E-A754-D2F31805458D}" srcId="{1B968BA0-6F98-416C-B106-0C3DC0B94BE9}" destId="{B9B3881C-E290-48E3-9E64-768B45F029B1}" srcOrd="4" destOrd="0" parTransId="{A8D8DE99-B891-492F-80F2-5F5D6929CF50}" sibTransId="{1C590BAA-5059-45FD-A80C-8AB4C3B9ACCB}"/>
    <dgm:cxn modelId="{DC4693BB-70CF-4EB7-A417-A5D207E2A68D}" srcId="{1B968BA0-6F98-416C-B106-0C3DC0B94BE9}" destId="{AE0A0D40-1026-4247-AEC0-1C17A81B131B}" srcOrd="2" destOrd="0" parTransId="{18641C73-C158-4EA1-B421-FD2DA1F43724}" sibTransId="{E077F2DB-943F-4C82-915D-7253A1775283}"/>
    <dgm:cxn modelId="{3D6083D5-BCDE-4888-9438-B90E2AC113F0}" type="presOf" srcId="{1C1DF8BB-D848-4867-9CF1-2370872202E3}" destId="{BAC06519-0523-4FCD-83EC-5BA8F58C015E}" srcOrd="0" destOrd="0" presId="urn:microsoft.com/office/officeart/2005/8/layout/vList2"/>
    <dgm:cxn modelId="{A9F47DD9-D9D6-4BE9-A7D2-2429775C8CCD}" srcId="{1B968BA0-6F98-416C-B106-0C3DC0B94BE9}" destId="{1C1DF8BB-D848-4867-9CF1-2370872202E3}" srcOrd="1" destOrd="0" parTransId="{FBD11FBA-0FA6-4A59-9165-A2048DF690C4}" sibTransId="{6ED8486E-4551-4568-A63D-D3203EAEA9C6}"/>
    <dgm:cxn modelId="{85ECC588-6101-4502-B0BF-FA317E40F22A}" type="presParOf" srcId="{B4478DBC-E5C8-4ADA-BE83-4D4D6DB3D1E3}" destId="{B5526119-04CD-4DAC-9048-85EFDAA52929}" srcOrd="0" destOrd="0" presId="urn:microsoft.com/office/officeart/2005/8/layout/vList2"/>
    <dgm:cxn modelId="{39335920-EDE1-4F76-B6D8-3AA933A9C0A4}" type="presParOf" srcId="{B4478DBC-E5C8-4ADA-BE83-4D4D6DB3D1E3}" destId="{FEC6334B-62D8-44EC-B194-D4BD6DB8050D}" srcOrd="1" destOrd="0" presId="urn:microsoft.com/office/officeart/2005/8/layout/vList2"/>
    <dgm:cxn modelId="{08683E9B-C7FC-411C-A589-4ED6CC6D7F43}" type="presParOf" srcId="{B4478DBC-E5C8-4ADA-BE83-4D4D6DB3D1E3}" destId="{BAC06519-0523-4FCD-83EC-5BA8F58C015E}" srcOrd="2" destOrd="0" presId="urn:microsoft.com/office/officeart/2005/8/layout/vList2"/>
    <dgm:cxn modelId="{05E43657-261E-41DD-9F04-38AAF39EBE01}" type="presParOf" srcId="{B4478DBC-E5C8-4ADA-BE83-4D4D6DB3D1E3}" destId="{F8546614-F2C7-44DB-AD5C-E3277FFAF9C2}" srcOrd="3" destOrd="0" presId="urn:microsoft.com/office/officeart/2005/8/layout/vList2"/>
    <dgm:cxn modelId="{8D32FDB1-CA8C-4A94-9688-A2F923FC5B22}" type="presParOf" srcId="{B4478DBC-E5C8-4ADA-BE83-4D4D6DB3D1E3}" destId="{0A2D13AC-A596-4DB6-9AE3-B6D5DA885A4B}" srcOrd="4" destOrd="0" presId="urn:microsoft.com/office/officeart/2005/8/layout/vList2"/>
    <dgm:cxn modelId="{476A39AF-96F6-4100-B54C-6376EA30047E}" type="presParOf" srcId="{B4478DBC-E5C8-4ADA-BE83-4D4D6DB3D1E3}" destId="{04934DE6-F1B9-402A-A57C-C38C3437D05D}" srcOrd="5" destOrd="0" presId="urn:microsoft.com/office/officeart/2005/8/layout/vList2"/>
    <dgm:cxn modelId="{363A7B3D-7135-4E12-860A-66421403BC95}" type="presParOf" srcId="{B4478DBC-E5C8-4ADA-BE83-4D4D6DB3D1E3}" destId="{14A320FE-8914-4B77-9F66-8FEFCC53924F}" srcOrd="6" destOrd="0" presId="urn:microsoft.com/office/officeart/2005/8/layout/vList2"/>
    <dgm:cxn modelId="{F96634A2-F146-4913-BB6B-734AD0086AFD}" type="presParOf" srcId="{B4478DBC-E5C8-4ADA-BE83-4D4D6DB3D1E3}" destId="{E96C779D-1BA1-4158-BFF0-25A8E3769C16}" srcOrd="7" destOrd="0" presId="urn:microsoft.com/office/officeart/2005/8/layout/vList2"/>
    <dgm:cxn modelId="{369AC6E8-7DB9-461A-8044-F6F60D2948A4}" type="presParOf" srcId="{B4478DBC-E5C8-4ADA-BE83-4D4D6DB3D1E3}" destId="{27A62F18-156F-4778-A6AB-8491418EB9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081AF-FDBA-4F21-9931-4E5C5A97D8C4}"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78E1AC-1441-478F-9F76-C379853054EF}">
      <dgm:prSet/>
      <dgm:spPr/>
      <dgm:t>
        <a:bodyPr/>
        <a:lstStyle/>
        <a:p>
          <a:pPr>
            <a:lnSpc>
              <a:spcPct val="100000"/>
            </a:lnSpc>
          </a:pPr>
          <a:r>
            <a:rPr lang="en-US" dirty="0">
              <a:latin typeface="+mn-lt"/>
            </a:rPr>
            <a:t>Education – </a:t>
          </a:r>
          <a:r>
            <a:rPr lang="en-US" dirty="0" err="1">
              <a:latin typeface="+mn-lt"/>
            </a:rPr>
            <a:t>SafeTalk</a:t>
          </a:r>
          <a:r>
            <a:rPr lang="en-US" dirty="0">
              <a:latin typeface="+mn-lt"/>
            </a:rPr>
            <a:t> &amp; MHFA</a:t>
          </a:r>
        </a:p>
      </dgm:t>
    </dgm:pt>
    <dgm:pt modelId="{66DA7B1F-2C8D-43A2-814B-D60ECDA4E8C0}" type="parTrans" cxnId="{A2EB8BDC-41F3-42BC-81F0-5DDFC8E1A420}">
      <dgm:prSet/>
      <dgm:spPr/>
      <dgm:t>
        <a:bodyPr/>
        <a:lstStyle/>
        <a:p>
          <a:endParaRPr lang="en-US"/>
        </a:p>
      </dgm:t>
    </dgm:pt>
    <dgm:pt modelId="{B6BDF53D-C7C0-4513-8A32-2B0D7DFA0131}" type="sibTrans" cxnId="{A2EB8BDC-41F3-42BC-81F0-5DDFC8E1A420}">
      <dgm:prSet/>
      <dgm:spPr/>
      <dgm:t>
        <a:bodyPr/>
        <a:lstStyle/>
        <a:p>
          <a:pPr>
            <a:lnSpc>
              <a:spcPct val="100000"/>
            </a:lnSpc>
          </a:pPr>
          <a:endParaRPr lang="en-US"/>
        </a:p>
      </dgm:t>
    </dgm:pt>
    <dgm:pt modelId="{75157F72-4197-4359-9BE0-5A631B830644}">
      <dgm:prSet/>
      <dgm:spPr/>
      <dgm:t>
        <a:bodyPr/>
        <a:lstStyle/>
        <a:p>
          <a:pPr>
            <a:lnSpc>
              <a:spcPct val="100000"/>
            </a:lnSpc>
          </a:pPr>
          <a:r>
            <a:rPr lang="en-US" dirty="0"/>
            <a:t>Online</a:t>
          </a:r>
          <a:r>
            <a:rPr lang="en-US" baseline="0" dirty="0"/>
            <a:t> Resource Guide</a:t>
          </a:r>
          <a:endParaRPr lang="en-US" dirty="0"/>
        </a:p>
      </dgm:t>
    </dgm:pt>
    <dgm:pt modelId="{45E8AC6A-B20E-478F-B951-51561B0D892D}" type="parTrans" cxnId="{8458B370-DCEB-43AD-AF42-869B1C14DF02}">
      <dgm:prSet/>
      <dgm:spPr/>
      <dgm:t>
        <a:bodyPr/>
        <a:lstStyle/>
        <a:p>
          <a:endParaRPr lang="en-US"/>
        </a:p>
      </dgm:t>
    </dgm:pt>
    <dgm:pt modelId="{BD6BD109-87F2-4B80-A6B3-562D93BC0256}" type="sibTrans" cxnId="{8458B370-DCEB-43AD-AF42-869B1C14DF02}">
      <dgm:prSet/>
      <dgm:spPr/>
      <dgm:t>
        <a:bodyPr/>
        <a:lstStyle/>
        <a:p>
          <a:pPr>
            <a:lnSpc>
              <a:spcPct val="100000"/>
            </a:lnSpc>
          </a:pPr>
          <a:endParaRPr lang="en-US"/>
        </a:p>
      </dgm:t>
    </dgm:pt>
    <dgm:pt modelId="{AA16010E-F94B-4C10-9D40-4D268DE4D241}">
      <dgm:prSet/>
      <dgm:spPr/>
      <dgm:t>
        <a:bodyPr/>
        <a:lstStyle/>
        <a:p>
          <a:pPr>
            <a:lnSpc>
              <a:spcPct val="100000"/>
            </a:lnSpc>
          </a:pPr>
          <a:r>
            <a:rPr lang="en-US" dirty="0"/>
            <a:t>Teletherapy</a:t>
          </a:r>
        </a:p>
      </dgm:t>
    </dgm:pt>
    <dgm:pt modelId="{7152AEA7-01CD-4A36-A4FB-277E7C800AAB}" type="parTrans" cxnId="{273212CD-50F8-42D4-A2A2-6C54A08C8EE8}">
      <dgm:prSet/>
      <dgm:spPr/>
      <dgm:t>
        <a:bodyPr/>
        <a:lstStyle/>
        <a:p>
          <a:endParaRPr lang="en-US"/>
        </a:p>
      </dgm:t>
    </dgm:pt>
    <dgm:pt modelId="{ECA9FA89-9126-4EF5-823C-586924AD1633}" type="sibTrans" cxnId="{273212CD-50F8-42D4-A2A2-6C54A08C8EE8}">
      <dgm:prSet/>
      <dgm:spPr/>
      <dgm:t>
        <a:bodyPr/>
        <a:lstStyle/>
        <a:p>
          <a:pPr>
            <a:lnSpc>
              <a:spcPct val="100000"/>
            </a:lnSpc>
          </a:pPr>
          <a:endParaRPr lang="en-US"/>
        </a:p>
      </dgm:t>
    </dgm:pt>
    <dgm:pt modelId="{B51CF568-0B92-40A2-9B68-DA0E5E18AB0A}" type="pres">
      <dgm:prSet presAssocID="{989081AF-FDBA-4F21-9931-4E5C5A97D8C4}" presName="root" presStyleCnt="0">
        <dgm:presLayoutVars>
          <dgm:dir/>
          <dgm:resizeHandles val="exact"/>
        </dgm:presLayoutVars>
      </dgm:prSet>
      <dgm:spPr/>
    </dgm:pt>
    <dgm:pt modelId="{0255053D-E04E-4007-8C5C-CD48F504C3EB}" type="pres">
      <dgm:prSet presAssocID="{AB78E1AC-1441-478F-9F76-C379853054EF}" presName="compNode" presStyleCnt="0"/>
      <dgm:spPr/>
    </dgm:pt>
    <dgm:pt modelId="{A1CB5A4B-DD8C-4F1C-AF92-3775C1C74BF3}" type="pres">
      <dgm:prSet presAssocID="{AB78E1AC-1441-478F-9F76-C379853054EF}" presName="bgRect" presStyleLbl="bgShp" presStyleIdx="0" presStyleCnt="3"/>
      <dgm:spPr/>
    </dgm:pt>
    <dgm:pt modelId="{5FCD53BC-97D5-4F3B-8833-E92A32783194}" type="pres">
      <dgm:prSet presAssocID="{AB78E1AC-1441-478F-9F76-C379853054EF}" presName="iconRect" presStyleLbl="node1" presStyleIdx="0" presStyleCnt="3" custScaleX="154606" custScaleY="15120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Classroom with solid fill"/>
        </a:ext>
      </dgm:extLst>
    </dgm:pt>
    <dgm:pt modelId="{86A7C573-1ED2-4DD3-B68C-6091219AF532}" type="pres">
      <dgm:prSet presAssocID="{AB78E1AC-1441-478F-9F76-C379853054EF}" presName="spaceRect" presStyleCnt="0"/>
      <dgm:spPr/>
    </dgm:pt>
    <dgm:pt modelId="{71FB9986-DA03-4E10-8B19-4093EB7CB502}" type="pres">
      <dgm:prSet presAssocID="{AB78E1AC-1441-478F-9F76-C379853054EF}" presName="parTx" presStyleLbl="revTx" presStyleIdx="0" presStyleCnt="3">
        <dgm:presLayoutVars>
          <dgm:chMax val="0"/>
          <dgm:chPref val="0"/>
        </dgm:presLayoutVars>
      </dgm:prSet>
      <dgm:spPr/>
    </dgm:pt>
    <dgm:pt modelId="{56CE7731-E43D-4846-B0CD-9C6597238646}" type="pres">
      <dgm:prSet presAssocID="{B6BDF53D-C7C0-4513-8A32-2B0D7DFA0131}" presName="sibTrans" presStyleCnt="0"/>
      <dgm:spPr/>
    </dgm:pt>
    <dgm:pt modelId="{12E97590-F907-41D4-91C2-881CA201C028}" type="pres">
      <dgm:prSet presAssocID="{75157F72-4197-4359-9BE0-5A631B830644}" presName="compNode" presStyleCnt="0"/>
      <dgm:spPr/>
    </dgm:pt>
    <dgm:pt modelId="{25EFBC9A-5375-4CC5-BC47-2E1FDCCDD2AD}" type="pres">
      <dgm:prSet presAssocID="{75157F72-4197-4359-9BE0-5A631B830644}" presName="bgRect" presStyleLbl="bgShp" presStyleIdx="1" presStyleCnt="3"/>
      <dgm:spPr/>
    </dgm:pt>
    <dgm:pt modelId="{6CBA8A36-350A-4477-BE16-98A9762EB84D}" type="pres">
      <dgm:prSet presAssocID="{75157F72-4197-4359-9BE0-5A631B830644}" presName="iconRect" presStyleLbl="node1" presStyleIdx="1" presStyleCnt="3" custScaleX="201657" custScaleY="153506"/>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6000" b="-16000"/>
          </a:stretch>
        </a:blipFill>
      </dgm:spPr>
      <dgm:extLst>
        <a:ext uri="{E40237B7-FDA0-4F09-8148-C483321AD2D9}">
          <dgm14:cNvPr xmlns:dgm14="http://schemas.microsoft.com/office/drawing/2010/diagram" id="0" name="" descr="Internet with solid fill"/>
        </a:ext>
      </dgm:extLst>
    </dgm:pt>
    <dgm:pt modelId="{61C00FE3-290E-4C96-9A7E-34B36E6D3221}" type="pres">
      <dgm:prSet presAssocID="{75157F72-4197-4359-9BE0-5A631B830644}" presName="spaceRect" presStyleCnt="0"/>
      <dgm:spPr/>
    </dgm:pt>
    <dgm:pt modelId="{73522FB1-09DD-4B4D-8F6C-265E9D3F9200}" type="pres">
      <dgm:prSet presAssocID="{75157F72-4197-4359-9BE0-5A631B830644}" presName="parTx" presStyleLbl="revTx" presStyleIdx="1" presStyleCnt="3">
        <dgm:presLayoutVars>
          <dgm:chMax val="0"/>
          <dgm:chPref val="0"/>
        </dgm:presLayoutVars>
      </dgm:prSet>
      <dgm:spPr/>
    </dgm:pt>
    <dgm:pt modelId="{C87D8E23-3529-4386-973E-2CBF3568AF14}" type="pres">
      <dgm:prSet presAssocID="{BD6BD109-87F2-4B80-A6B3-562D93BC0256}" presName="sibTrans" presStyleCnt="0"/>
      <dgm:spPr/>
    </dgm:pt>
    <dgm:pt modelId="{D1AA4A54-D040-4ADE-8E5F-9CCAFE6DB332}" type="pres">
      <dgm:prSet presAssocID="{AA16010E-F94B-4C10-9D40-4D268DE4D241}" presName="compNode" presStyleCnt="0"/>
      <dgm:spPr/>
    </dgm:pt>
    <dgm:pt modelId="{0AB69BCC-7EE4-47B6-B14E-A8665DE6441A}" type="pres">
      <dgm:prSet presAssocID="{AA16010E-F94B-4C10-9D40-4D268DE4D241}" presName="bgRect" presStyleLbl="bgShp" presStyleIdx="2" presStyleCnt="3"/>
      <dgm:spPr/>
    </dgm:pt>
    <dgm:pt modelId="{120D00D3-1205-49CA-94C9-0FAD25C44C51}" type="pres">
      <dgm:prSet presAssocID="{AA16010E-F94B-4C10-9D40-4D268DE4D241}" presName="iconRect" presStyleLbl="node1" presStyleIdx="2" presStyleCnt="3" custScaleX="154606" custScaleY="160847"/>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dgm:spPr>
      <dgm:extLst>
        <a:ext uri="{E40237B7-FDA0-4F09-8148-C483321AD2D9}">
          <dgm14:cNvPr xmlns:dgm14="http://schemas.microsoft.com/office/drawing/2010/diagram" id="0" name="" descr="Vlog with solid fill"/>
        </a:ext>
      </dgm:extLst>
    </dgm:pt>
    <dgm:pt modelId="{B26789F8-9AEE-4B11-B42E-C4E179582E4F}" type="pres">
      <dgm:prSet presAssocID="{AA16010E-F94B-4C10-9D40-4D268DE4D241}" presName="spaceRect" presStyleCnt="0"/>
      <dgm:spPr/>
    </dgm:pt>
    <dgm:pt modelId="{AB82572C-89DD-4C83-A8D4-CC025CDFE98A}" type="pres">
      <dgm:prSet presAssocID="{AA16010E-F94B-4C10-9D40-4D268DE4D241}" presName="parTx" presStyleLbl="revTx" presStyleIdx="2" presStyleCnt="3">
        <dgm:presLayoutVars>
          <dgm:chMax val="0"/>
          <dgm:chPref val="0"/>
        </dgm:presLayoutVars>
      </dgm:prSet>
      <dgm:spPr/>
    </dgm:pt>
  </dgm:ptLst>
  <dgm:cxnLst>
    <dgm:cxn modelId="{7B447767-CCBA-497D-9351-A25990B786AD}" type="presOf" srcId="{AA16010E-F94B-4C10-9D40-4D268DE4D241}" destId="{AB82572C-89DD-4C83-A8D4-CC025CDFE98A}" srcOrd="0" destOrd="0" presId="urn:microsoft.com/office/officeart/2018/2/layout/IconVerticalSolidList"/>
    <dgm:cxn modelId="{8458B370-DCEB-43AD-AF42-869B1C14DF02}" srcId="{989081AF-FDBA-4F21-9931-4E5C5A97D8C4}" destId="{75157F72-4197-4359-9BE0-5A631B830644}" srcOrd="1" destOrd="0" parTransId="{45E8AC6A-B20E-478F-B951-51561B0D892D}" sibTransId="{BD6BD109-87F2-4B80-A6B3-562D93BC0256}"/>
    <dgm:cxn modelId="{E2F51771-BD0A-4AF5-B729-1FAF924A2550}" type="presOf" srcId="{75157F72-4197-4359-9BE0-5A631B830644}" destId="{73522FB1-09DD-4B4D-8F6C-265E9D3F9200}" srcOrd="0" destOrd="0" presId="urn:microsoft.com/office/officeart/2018/2/layout/IconVerticalSolidList"/>
    <dgm:cxn modelId="{05AF2574-C627-44CE-8D5B-5FB4F91BD60C}" type="presOf" srcId="{989081AF-FDBA-4F21-9931-4E5C5A97D8C4}" destId="{B51CF568-0B92-40A2-9B68-DA0E5E18AB0A}" srcOrd="0" destOrd="0" presId="urn:microsoft.com/office/officeart/2018/2/layout/IconVerticalSolidList"/>
    <dgm:cxn modelId="{AA656C84-1EEC-46CF-BC66-83D5D5E4C223}" type="presOf" srcId="{AB78E1AC-1441-478F-9F76-C379853054EF}" destId="{71FB9986-DA03-4E10-8B19-4093EB7CB502}" srcOrd="0" destOrd="0" presId="urn:microsoft.com/office/officeart/2018/2/layout/IconVerticalSolidList"/>
    <dgm:cxn modelId="{273212CD-50F8-42D4-A2A2-6C54A08C8EE8}" srcId="{989081AF-FDBA-4F21-9931-4E5C5A97D8C4}" destId="{AA16010E-F94B-4C10-9D40-4D268DE4D241}" srcOrd="2" destOrd="0" parTransId="{7152AEA7-01CD-4A36-A4FB-277E7C800AAB}" sibTransId="{ECA9FA89-9126-4EF5-823C-586924AD1633}"/>
    <dgm:cxn modelId="{A2EB8BDC-41F3-42BC-81F0-5DDFC8E1A420}" srcId="{989081AF-FDBA-4F21-9931-4E5C5A97D8C4}" destId="{AB78E1AC-1441-478F-9F76-C379853054EF}" srcOrd="0" destOrd="0" parTransId="{66DA7B1F-2C8D-43A2-814B-D60ECDA4E8C0}" sibTransId="{B6BDF53D-C7C0-4513-8A32-2B0D7DFA0131}"/>
    <dgm:cxn modelId="{77D60DC8-1FE7-4F0A-B3C7-F2DAD760397C}" type="presParOf" srcId="{B51CF568-0B92-40A2-9B68-DA0E5E18AB0A}" destId="{0255053D-E04E-4007-8C5C-CD48F504C3EB}" srcOrd="0" destOrd="0" presId="urn:microsoft.com/office/officeart/2018/2/layout/IconVerticalSolidList"/>
    <dgm:cxn modelId="{B0D285BB-C340-4762-9EBA-26A61C9A1E3A}" type="presParOf" srcId="{0255053D-E04E-4007-8C5C-CD48F504C3EB}" destId="{A1CB5A4B-DD8C-4F1C-AF92-3775C1C74BF3}" srcOrd="0" destOrd="0" presId="urn:microsoft.com/office/officeart/2018/2/layout/IconVerticalSolidList"/>
    <dgm:cxn modelId="{1D9D2AED-EBE3-4CA4-B165-5CC89382C149}" type="presParOf" srcId="{0255053D-E04E-4007-8C5C-CD48F504C3EB}" destId="{5FCD53BC-97D5-4F3B-8833-E92A32783194}" srcOrd="1" destOrd="0" presId="urn:microsoft.com/office/officeart/2018/2/layout/IconVerticalSolidList"/>
    <dgm:cxn modelId="{D144A5C8-8606-43E7-9D74-27564C7CF788}" type="presParOf" srcId="{0255053D-E04E-4007-8C5C-CD48F504C3EB}" destId="{86A7C573-1ED2-4DD3-B68C-6091219AF532}" srcOrd="2" destOrd="0" presId="urn:microsoft.com/office/officeart/2018/2/layout/IconVerticalSolidList"/>
    <dgm:cxn modelId="{995F387A-89A7-408D-A22F-C94E516A0CA6}" type="presParOf" srcId="{0255053D-E04E-4007-8C5C-CD48F504C3EB}" destId="{71FB9986-DA03-4E10-8B19-4093EB7CB502}" srcOrd="3" destOrd="0" presId="urn:microsoft.com/office/officeart/2018/2/layout/IconVerticalSolidList"/>
    <dgm:cxn modelId="{DA318C6C-5644-40A5-8229-36365DE147E4}" type="presParOf" srcId="{B51CF568-0B92-40A2-9B68-DA0E5E18AB0A}" destId="{56CE7731-E43D-4846-B0CD-9C6597238646}" srcOrd="1" destOrd="0" presId="urn:microsoft.com/office/officeart/2018/2/layout/IconVerticalSolidList"/>
    <dgm:cxn modelId="{62321F6C-AABC-4065-B69A-19868FF45F68}" type="presParOf" srcId="{B51CF568-0B92-40A2-9B68-DA0E5E18AB0A}" destId="{12E97590-F907-41D4-91C2-881CA201C028}" srcOrd="2" destOrd="0" presId="urn:microsoft.com/office/officeart/2018/2/layout/IconVerticalSolidList"/>
    <dgm:cxn modelId="{03078544-A03E-45F4-8A9B-240D416D75E2}" type="presParOf" srcId="{12E97590-F907-41D4-91C2-881CA201C028}" destId="{25EFBC9A-5375-4CC5-BC47-2E1FDCCDD2AD}" srcOrd="0" destOrd="0" presId="urn:microsoft.com/office/officeart/2018/2/layout/IconVerticalSolidList"/>
    <dgm:cxn modelId="{856077EA-1B04-4157-A1FC-1DBC0EE37F45}" type="presParOf" srcId="{12E97590-F907-41D4-91C2-881CA201C028}" destId="{6CBA8A36-350A-4477-BE16-98A9762EB84D}" srcOrd="1" destOrd="0" presId="urn:microsoft.com/office/officeart/2018/2/layout/IconVerticalSolidList"/>
    <dgm:cxn modelId="{3B9C0E15-94AB-4136-8BF3-C5CD01848895}" type="presParOf" srcId="{12E97590-F907-41D4-91C2-881CA201C028}" destId="{61C00FE3-290E-4C96-9A7E-34B36E6D3221}" srcOrd="2" destOrd="0" presId="urn:microsoft.com/office/officeart/2018/2/layout/IconVerticalSolidList"/>
    <dgm:cxn modelId="{7BC3EA45-F5FA-40E0-91DB-BF1FCD7A5C1F}" type="presParOf" srcId="{12E97590-F907-41D4-91C2-881CA201C028}" destId="{73522FB1-09DD-4B4D-8F6C-265E9D3F9200}" srcOrd="3" destOrd="0" presId="urn:microsoft.com/office/officeart/2018/2/layout/IconVerticalSolidList"/>
    <dgm:cxn modelId="{53A4FB3C-C5A1-4A88-869C-645337B22FAC}" type="presParOf" srcId="{B51CF568-0B92-40A2-9B68-DA0E5E18AB0A}" destId="{C87D8E23-3529-4386-973E-2CBF3568AF14}" srcOrd="3" destOrd="0" presId="urn:microsoft.com/office/officeart/2018/2/layout/IconVerticalSolidList"/>
    <dgm:cxn modelId="{FB14588E-3180-485B-B1C8-871B58601DDD}" type="presParOf" srcId="{B51CF568-0B92-40A2-9B68-DA0E5E18AB0A}" destId="{D1AA4A54-D040-4ADE-8E5F-9CCAFE6DB332}" srcOrd="4" destOrd="0" presId="urn:microsoft.com/office/officeart/2018/2/layout/IconVerticalSolidList"/>
    <dgm:cxn modelId="{417B418D-DC3F-434E-8587-902F4906460B}" type="presParOf" srcId="{D1AA4A54-D040-4ADE-8E5F-9CCAFE6DB332}" destId="{0AB69BCC-7EE4-47B6-B14E-A8665DE6441A}" srcOrd="0" destOrd="0" presId="urn:microsoft.com/office/officeart/2018/2/layout/IconVerticalSolidList"/>
    <dgm:cxn modelId="{8533CB0A-5F1F-4ECD-AE7D-9A29BBC1418E}" type="presParOf" srcId="{D1AA4A54-D040-4ADE-8E5F-9CCAFE6DB332}" destId="{120D00D3-1205-49CA-94C9-0FAD25C44C51}" srcOrd="1" destOrd="0" presId="urn:microsoft.com/office/officeart/2018/2/layout/IconVerticalSolidList"/>
    <dgm:cxn modelId="{0D835D32-DC15-4FF7-B57C-B4A3B90DD3CA}" type="presParOf" srcId="{D1AA4A54-D040-4ADE-8E5F-9CCAFE6DB332}" destId="{B26789F8-9AEE-4B11-B42E-C4E179582E4F}" srcOrd="2" destOrd="0" presId="urn:microsoft.com/office/officeart/2018/2/layout/IconVerticalSolidList"/>
    <dgm:cxn modelId="{05BFA191-3630-425D-8F40-4A004F2D2CA9}" type="presParOf" srcId="{D1AA4A54-D040-4ADE-8E5F-9CCAFE6DB332}" destId="{AB82572C-89DD-4C83-A8D4-CC025CDFE9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081AF-FDBA-4F21-9931-4E5C5A97D8C4}"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78E1AC-1441-478F-9F76-C379853054EF}">
      <dgm:prSet/>
      <dgm:spPr/>
      <dgm:t>
        <a:bodyPr/>
        <a:lstStyle/>
        <a:p>
          <a:pPr>
            <a:lnSpc>
              <a:spcPct val="100000"/>
            </a:lnSpc>
          </a:pPr>
          <a:r>
            <a:rPr lang="en-US">
              <a:latin typeface="+mn-lt"/>
            </a:rPr>
            <a:t>Racial Equity</a:t>
          </a:r>
        </a:p>
      </dgm:t>
    </dgm:pt>
    <dgm:pt modelId="{66DA7B1F-2C8D-43A2-814B-D60ECDA4E8C0}" type="parTrans" cxnId="{A2EB8BDC-41F3-42BC-81F0-5DDFC8E1A420}">
      <dgm:prSet/>
      <dgm:spPr/>
      <dgm:t>
        <a:bodyPr/>
        <a:lstStyle/>
        <a:p>
          <a:endParaRPr lang="en-US"/>
        </a:p>
      </dgm:t>
    </dgm:pt>
    <dgm:pt modelId="{B6BDF53D-C7C0-4513-8A32-2B0D7DFA0131}" type="sibTrans" cxnId="{A2EB8BDC-41F3-42BC-81F0-5DDFC8E1A420}">
      <dgm:prSet/>
      <dgm:spPr/>
      <dgm:t>
        <a:bodyPr/>
        <a:lstStyle/>
        <a:p>
          <a:pPr>
            <a:lnSpc>
              <a:spcPct val="100000"/>
            </a:lnSpc>
          </a:pPr>
          <a:endParaRPr lang="en-US"/>
        </a:p>
      </dgm:t>
    </dgm:pt>
    <dgm:pt modelId="{75157F72-4197-4359-9BE0-5A631B830644}">
      <dgm:prSet/>
      <dgm:spPr/>
      <dgm:t>
        <a:bodyPr/>
        <a:lstStyle/>
        <a:p>
          <a:pPr>
            <a:lnSpc>
              <a:spcPct val="100000"/>
            </a:lnSpc>
          </a:pPr>
          <a:r>
            <a:rPr lang="en-US"/>
            <a:t>Language Justice</a:t>
          </a:r>
        </a:p>
      </dgm:t>
    </dgm:pt>
    <dgm:pt modelId="{45E8AC6A-B20E-478F-B951-51561B0D892D}" type="parTrans" cxnId="{8458B370-DCEB-43AD-AF42-869B1C14DF02}">
      <dgm:prSet/>
      <dgm:spPr/>
      <dgm:t>
        <a:bodyPr/>
        <a:lstStyle/>
        <a:p>
          <a:endParaRPr lang="en-US"/>
        </a:p>
      </dgm:t>
    </dgm:pt>
    <dgm:pt modelId="{BD6BD109-87F2-4B80-A6B3-562D93BC0256}" type="sibTrans" cxnId="{8458B370-DCEB-43AD-AF42-869B1C14DF02}">
      <dgm:prSet/>
      <dgm:spPr/>
      <dgm:t>
        <a:bodyPr/>
        <a:lstStyle/>
        <a:p>
          <a:pPr>
            <a:lnSpc>
              <a:spcPct val="100000"/>
            </a:lnSpc>
          </a:pPr>
          <a:endParaRPr lang="en-US"/>
        </a:p>
      </dgm:t>
    </dgm:pt>
    <dgm:pt modelId="{B271A7C6-84CD-4D23-B039-740EE843C518}">
      <dgm:prSet/>
      <dgm:spPr/>
      <dgm:t>
        <a:bodyPr/>
        <a:lstStyle/>
        <a:p>
          <a:pPr>
            <a:lnSpc>
              <a:spcPct val="100000"/>
            </a:lnSpc>
          </a:pPr>
          <a:r>
            <a:rPr lang="en-US">
              <a:latin typeface="+mn-lt"/>
            </a:rPr>
            <a:t>Diversity, Equity, and Inclusion Training</a:t>
          </a:r>
        </a:p>
      </dgm:t>
    </dgm:pt>
    <dgm:pt modelId="{60AEF188-8B75-437A-BF69-4062D94CACED}" type="parTrans" cxnId="{59BF53F1-6371-4B0E-9672-6EF0F91F1C4D}">
      <dgm:prSet/>
      <dgm:spPr/>
      <dgm:t>
        <a:bodyPr/>
        <a:lstStyle/>
        <a:p>
          <a:endParaRPr lang="en-US"/>
        </a:p>
      </dgm:t>
    </dgm:pt>
    <dgm:pt modelId="{41A26233-E7EB-47D2-8C27-7F1980E0DAA3}" type="sibTrans" cxnId="{59BF53F1-6371-4B0E-9672-6EF0F91F1C4D}">
      <dgm:prSet/>
      <dgm:spPr/>
      <dgm:t>
        <a:bodyPr/>
        <a:lstStyle/>
        <a:p>
          <a:pPr>
            <a:lnSpc>
              <a:spcPct val="100000"/>
            </a:lnSpc>
          </a:pPr>
          <a:endParaRPr lang="en-US"/>
        </a:p>
      </dgm:t>
    </dgm:pt>
    <dgm:pt modelId="{B51CF568-0B92-40A2-9B68-DA0E5E18AB0A}" type="pres">
      <dgm:prSet presAssocID="{989081AF-FDBA-4F21-9931-4E5C5A97D8C4}" presName="root" presStyleCnt="0">
        <dgm:presLayoutVars>
          <dgm:dir/>
          <dgm:resizeHandles val="exact"/>
        </dgm:presLayoutVars>
      </dgm:prSet>
      <dgm:spPr/>
    </dgm:pt>
    <dgm:pt modelId="{0255053D-E04E-4007-8C5C-CD48F504C3EB}" type="pres">
      <dgm:prSet presAssocID="{AB78E1AC-1441-478F-9F76-C379853054EF}" presName="compNode" presStyleCnt="0"/>
      <dgm:spPr/>
    </dgm:pt>
    <dgm:pt modelId="{A1CB5A4B-DD8C-4F1C-AF92-3775C1C74BF3}" type="pres">
      <dgm:prSet presAssocID="{AB78E1AC-1441-478F-9F76-C379853054EF}" presName="bgRect" presStyleLbl="bgShp" presStyleIdx="0" presStyleCnt="3"/>
      <dgm:spPr/>
    </dgm:pt>
    <dgm:pt modelId="{5FCD53BC-97D5-4F3B-8833-E92A32783194}" type="pres">
      <dgm:prSet presAssocID="{AB78E1AC-1441-478F-9F76-C379853054EF}" presName="iconRect" presStyleLbl="node1" presStyleIdx="0" presStyleCnt="3" custScaleX="154606" custScaleY="15120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Group of men with solid fill"/>
        </a:ext>
      </dgm:extLst>
    </dgm:pt>
    <dgm:pt modelId="{86A7C573-1ED2-4DD3-B68C-6091219AF532}" type="pres">
      <dgm:prSet presAssocID="{AB78E1AC-1441-478F-9F76-C379853054EF}" presName="spaceRect" presStyleCnt="0"/>
      <dgm:spPr/>
    </dgm:pt>
    <dgm:pt modelId="{71FB9986-DA03-4E10-8B19-4093EB7CB502}" type="pres">
      <dgm:prSet presAssocID="{AB78E1AC-1441-478F-9F76-C379853054EF}" presName="parTx" presStyleLbl="revTx" presStyleIdx="0" presStyleCnt="3">
        <dgm:presLayoutVars>
          <dgm:chMax val="0"/>
          <dgm:chPref val="0"/>
        </dgm:presLayoutVars>
      </dgm:prSet>
      <dgm:spPr/>
    </dgm:pt>
    <dgm:pt modelId="{56CE7731-E43D-4846-B0CD-9C6597238646}" type="pres">
      <dgm:prSet presAssocID="{B6BDF53D-C7C0-4513-8A32-2B0D7DFA0131}" presName="sibTrans" presStyleCnt="0"/>
      <dgm:spPr/>
    </dgm:pt>
    <dgm:pt modelId="{12E97590-F907-41D4-91C2-881CA201C028}" type="pres">
      <dgm:prSet presAssocID="{75157F72-4197-4359-9BE0-5A631B830644}" presName="compNode" presStyleCnt="0"/>
      <dgm:spPr/>
    </dgm:pt>
    <dgm:pt modelId="{25EFBC9A-5375-4CC5-BC47-2E1FDCCDD2AD}" type="pres">
      <dgm:prSet presAssocID="{75157F72-4197-4359-9BE0-5A631B830644}" presName="bgRect" presStyleLbl="bgShp" presStyleIdx="1" presStyleCnt="3"/>
      <dgm:spPr/>
    </dgm:pt>
    <dgm:pt modelId="{6CBA8A36-350A-4477-BE16-98A9762EB84D}" type="pres">
      <dgm:prSet presAssocID="{75157F72-4197-4359-9BE0-5A631B830644}" presName="iconRect" presStyleLbl="node1" presStyleIdx="1" presStyleCnt="3" custScaleX="201657" custScaleY="15350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61C00FE3-290E-4C96-9A7E-34B36E6D3221}" type="pres">
      <dgm:prSet presAssocID="{75157F72-4197-4359-9BE0-5A631B830644}" presName="spaceRect" presStyleCnt="0"/>
      <dgm:spPr/>
    </dgm:pt>
    <dgm:pt modelId="{73522FB1-09DD-4B4D-8F6C-265E9D3F9200}" type="pres">
      <dgm:prSet presAssocID="{75157F72-4197-4359-9BE0-5A631B830644}" presName="parTx" presStyleLbl="revTx" presStyleIdx="1" presStyleCnt="3">
        <dgm:presLayoutVars>
          <dgm:chMax val="0"/>
          <dgm:chPref val="0"/>
        </dgm:presLayoutVars>
      </dgm:prSet>
      <dgm:spPr/>
    </dgm:pt>
    <dgm:pt modelId="{C87D8E23-3529-4386-973E-2CBF3568AF14}" type="pres">
      <dgm:prSet presAssocID="{BD6BD109-87F2-4B80-A6B3-562D93BC0256}" presName="sibTrans" presStyleCnt="0"/>
      <dgm:spPr/>
    </dgm:pt>
    <dgm:pt modelId="{968F82FE-B86D-4E4A-A3DD-3C207D544EF8}" type="pres">
      <dgm:prSet presAssocID="{B271A7C6-84CD-4D23-B039-740EE843C518}" presName="compNode" presStyleCnt="0"/>
      <dgm:spPr/>
    </dgm:pt>
    <dgm:pt modelId="{D341F58F-3DA6-4009-8972-3425109B3C78}" type="pres">
      <dgm:prSet presAssocID="{B271A7C6-84CD-4D23-B039-740EE843C518}" presName="bgRect" presStyleLbl="bgShp" presStyleIdx="2" presStyleCnt="3"/>
      <dgm:spPr/>
    </dgm:pt>
    <dgm:pt modelId="{B1A5E09B-9F8C-404D-8C3D-83E0B1B64A49}" type="pres">
      <dgm:prSet presAssocID="{B271A7C6-84CD-4D23-B039-740EE843C518}" presName="iconRect" presStyleLbl="node1" presStyleIdx="2" presStyleCnt="3" custScaleX="179031" custScaleY="17257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dgm:spPr>
      <dgm:extLst>
        <a:ext uri="{E40237B7-FDA0-4F09-8148-C483321AD2D9}">
          <dgm14:cNvPr xmlns:dgm14="http://schemas.microsoft.com/office/drawing/2010/diagram" id="0" name="" descr="Group success with solid fill"/>
        </a:ext>
      </dgm:extLst>
    </dgm:pt>
    <dgm:pt modelId="{2E9438D8-613B-40F0-8484-90E37431B7F3}" type="pres">
      <dgm:prSet presAssocID="{B271A7C6-84CD-4D23-B039-740EE843C518}" presName="spaceRect" presStyleCnt="0"/>
      <dgm:spPr/>
    </dgm:pt>
    <dgm:pt modelId="{309015FC-8FA8-4F55-8D48-EE2AE02C1303}" type="pres">
      <dgm:prSet presAssocID="{B271A7C6-84CD-4D23-B039-740EE843C518}" presName="parTx" presStyleLbl="revTx" presStyleIdx="2" presStyleCnt="3">
        <dgm:presLayoutVars>
          <dgm:chMax val="0"/>
          <dgm:chPref val="0"/>
        </dgm:presLayoutVars>
      </dgm:prSet>
      <dgm:spPr/>
    </dgm:pt>
  </dgm:ptLst>
  <dgm:cxnLst>
    <dgm:cxn modelId="{8458B370-DCEB-43AD-AF42-869B1C14DF02}" srcId="{989081AF-FDBA-4F21-9931-4E5C5A97D8C4}" destId="{75157F72-4197-4359-9BE0-5A631B830644}" srcOrd="1" destOrd="0" parTransId="{45E8AC6A-B20E-478F-B951-51561B0D892D}" sibTransId="{BD6BD109-87F2-4B80-A6B3-562D93BC0256}"/>
    <dgm:cxn modelId="{E2F51771-BD0A-4AF5-B729-1FAF924A2550}" type="presOf" srcId="{75157F72-4197-4359-9BE0-5A631B830644}" destId="{73522FB1-09DD-4B4D-8F6C-265E9D3F9200}" srcOrd="0" destOrd="0" presId="urn:microsoft.com/office/officeart/2018/2/layout/IconVerticalSolidList"/>
    <dgm:cxn modelId="{05AF2574-C627-44CE-8D5B-5FB4F91BD60C}" type="presOf" srcId="{989081AF-FDBA-4F21-9931-4E5C5A97D8C4}" destId="{B51CF568-0B92-40A2-9B68-DA0E5E18AB0A}" srcOrd="0" destOrd="0" presId="urn:microsoft.com/office/officeart/2018/2/layout/IconVerticalSolidList"/>
    <dgm:cxn modelId="{AA656C84-1EEC-46CF-BC66-83D5D5E4C223}" type="presOf" srcId="{AB78E1AC-1441-478F-9F76-C379853054EF}" destId="{71FB9986-DA03-4E10-8B19-4093EB7CB502}" srcOrd="0" destOrd="0" presId="urn:microsoft.com/office/officeart/2018/2/layout/IconVerticalSolidList"/>
    <dgm:cxn modelId="{8337D19B-9D8F-464D-861D-82B273A3CD5B}" type="presOf" srcId="{B271A7C6-84CD-4D23-B039-740EE843C518}" destId="{309015FC-8FA8-4F55-8D48-EE2AE02C1303}" srcOrd="0" destOrd="0" presId="urn:microsoft.com/office/officeart/2018/2/layout/IconVerticalSolidList"/>
    <dgm:cxn modelId="{A2EB8BDC-41F3-42BC-81F0-5DDFC8E1A420}" srcId="{989081AF-FDBA-4F21-9931-4E5C5A97D8C4}" destId="{AB78E1AC-1441-478F-9F76-C379853054EF}" srcOrd="0" destOrd="0" parTransId="{66DA7B1F-2C8D-43A2-814B-D60ECDA4E8C0}" sibTransId="{B6BDF53D-C7C0-4513-8A32-2B0D7DFA0131}"/>
    <dgm:cxn modelId="{59BF53F1-6371-4B0E-9672-6EF0F91F1C4D}" srcId="{989081AF-FDBA-4F21-9931-4E5C5A97D8C4}" destId="{B271A7C6-84CD-4D23-B039-740EE843C518}" srcOrd="2" destOrd="0" parTransId="{60AEF188-8B75-437A-BF69-4062D94CACED}" sibTransId="{41A26233-E7EB-47D2-8C27-7F1980E0DAA3}"/>
    <dgm:cxn modelId="{77D60DC8-1FE7-4F0A-B3C7-F2DAD760397C}" type="presParOf" srcId="{B51CF568-0B92-40A2-9B68-DA0E5E18AB0A}" destId="{0255053D-E04E-4007-8C5C-CD48F504C3EB}" srcOrd="0" destOrd="0" presId="urn:microsoft.com/office/officeart/2018/2/layout/IconVerticalSolidList"/>
    <dgm:cxn modelId="{B0D285BB-C340-4762-9EBA-26A61C9A1E3A}" type="presParOf" srcId="{0255053D-E04E-4007-8C5C-CD48F504C3EB}" destId="{A1CB5A4B-DD8C-4F1C-AF92-3775C1C74BF3}" srcOrd="0" destOrd="0" presId="urn:microsoft.com/office/officeart/2018/2/layout/IconVerticalSolidList"/>
    <dgm:cxn modelId="{1D9D2AED-EBE3-4CA4-B165-5CC89382C149}" type="presParOf" srcId="{0255053D-E04E-4007-8C5C-CD48F504C3EB}" destId="{5FCD53BC-97D5-4F3B-8833-E92A32783194}" srcOrd="1" destOrd="0" presId="urn:microsoft.com/office/officeart/2018/2/layout/IconVerticalSolidList"/>
    <dgm:cxn modelId="{D144A5C8-8606-43E7-9D74-27564C7CF788}" type="presParOf" srcId="{0255053D-E04E-4007-8C5C-CD48F504C3EB}" destId="{86A7C573-1ED2-4DD3-B68C-6091219AF532}" srcOrd="2" destOrd="0" presId="urn:microsoft.com/office/officeart/2018/2/layout/IconVerticalSolidList"/>
    <dgm:cxn modelId="{995F387A-89A7-408D-A22F-C94E516A0CA6}" type="presParOf" srcId="{0255053D-E04E-4007-8C5C-CD48F504C3EB}" destId="{71FB9986-DA03-4E10-8B19-4093EB7CB502}" srcOrd="3" destOrd="0" presId="urn:microsoft.com/office/officeart/2018/2/layout/IconVerticalSolidList"/>
    <dgm:cxn modelId="{DA318C6C-5644-40A5-8229-36365DE147E4}" type="presParOf" srcId="{B51CF568-0B92-40A2-9B68-DA0E5E18AB0A}" destId="{56CE7731-E43D-4846-B0CD-9C6597238646}" srcOrd="1" destOrd="0" presId="urn:microsoft.com/office/officeart/2018/2/layout/IconVerticalSolidList"/>
    <dgm:cxn modelId="{62321F6C-AABC-4065-B69A-19868FF45F68}" type="presParOf" srcId="{B51CF568-0B92-40A2-9B68-DA0E5E18AB0A}" destId="{12E97590-F907-41D4-91C2-881CA201C028}" srcOrd="2" destOrd="0" presId="urn:microsoft.com/office/officeart/2018/2/layout/IconVerticalSolidList"/>
    <dgm:cxn modelId="{03078544-A03E-45F4-8A9B-240D416D75E2}" type="presParOf" srcId="{12E97590-F907-41D4-91C2-881CA201C028}" destId="{25EFBC9A-5375-4CC5-BC47-2E1FDCCDD2AD}" srcOrd="0" destOrd="0" presId="urn:microsoft.com/office/officeart/2018/2/layout/IconVerticalSolidList"/>
    <dgm:cxn modelId="{856077EA-1B04-4157-A1FC-1DBC0EE37F45}" type="presParOf" srcId="{12E97590-F907-41D4-91C2-881CA201C028}" destId="{6CBA8A36-350A-4477-BE16-98A9762EB84D}" srcOrd="1" destOrd="0" presId="urn:microsoft.com/office/officeart/2018/2/layout/IconVerticalSolidList"/>
    <dgm:cxn modelId="{3B9C0E15-94AB-4136-8BF3-C5CD01848895}" type="presParOf" srcId="{12E97590-F907-41D4-91C2-881CA201C028}" destId="{61C00FE3-290E-4C96-9A7E-34B36E6D3221}" srcOrd="2" destOrd="0" presId="urn:microsoft.com/office/officeart/2018/2/layout/IconVerticalSolidList"/>
    <dgm:cxn modelId="{7BC3EA45-F5FA-40E0-91DB-BF1FCD7A5C1F}" type="presParOf" srcId="{12E97590-F907-41D4-91C2-881CA201C028}" destId="{73522FB1-09DD-4B4D-8F6C-265E9D3F9200}" srcOrd="3" destOrd="0" presId="urn:microsoft.com/office/officeart/2018/2/layout/IconVerticalSolidList"/>
    <dgm:cxn modelId="{53A4FB3C-C5A1-4A88-869C-645337B22FAC}" type="presParOf" srcId="{B51CF568-0B92-40A2-9B68-DA0E5E18AB0A}" destId="{C87D8E23-3529-4386-973E-2CBF3568AF14}" srcOrd="3" destOrd="0" presId="urn:microsoft.com/office/officeart/2018/2/layout/IconVerticalSolidList"/>
    <dgm:cxn modelId="{EE0DC0F0-ADBE-4741-BCB0-165F7373B4F3}" type="presParOf" srcId="{B51CF568-0B92-40A2-9B68-DA0E5E18AB0A}" destId="{968F82FE-B86D-4E4A-A3DD-3C207D544EF8}" srcOrd="4" destOrd="0" presId="urn:microsoft.com/office/officeart/2018/2/layout/IconVerticalSolidList"/>
    <dgm:cxn modelId="{D757AD9C-FA94-458F-8FD7-77AF2D858944}" type="presParOf" srcId="{968F82FE-B86D-4E4A-A3DD-3C207D544EF8}" destId="{D341F58F-3DA6-4009-8972-3425109B3C78}" srcOrd="0" destOrd="0" presId="urn:microsoft.com/office/officeart/2018/2/layout/IconVerticalSolidList"/>
    <dgm:cxn modelId="{B487E63E-03EB-43EE-B09D-B5EDE3B8C48C}" type="presParOf" srcId="{968F82FE-B86D-4E4A-A3DD-3C207D544EF8}" destId="{B1A5E09B-9F8C-404D-8C3D-83E0B1B64A49}" srcOrd="1" destOrd="0" presId="urn:microsoft.com/office/officeart/2018/2/layout/IconVerticalSolidList"/>
    <dgm:cxn modelId="{773126C9-9021-4051-B3D6-11D99E870223}" type="presParOf" srcId="{968F82FE-B86D-4E4A-A3DD-3C207D544EF8}" destId="{2E9438D8-613B-40F0-8484-90E37431B7F3}" srcOrd="2" destOrd="0" presId="urn:microsoft.com/office/officeart/2018/2/layout/IconVerticalSolidList"/>
    <dgm:cxn modelId="{F5B568AE-C078-4867-9C0A-AB6E0CCB8612}" type="presParOf" srcId="{968F82FE-B86D-4E4A-A3DD-3C207D544EF8}" destId="{309015FC-8FA8-4F55-8D48-EE2AE02C13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26119-04CD-4DAC-9048-85EFDAA52929}">
      <dsp:nvSpPr>
        <dsp:cNvPr id="0" name=""/>
        <dsp:cNvSpPr/>
      </dsp:nvSpPr>
      <dsp:spPr>
        <a:xfrm>
          <a:off x="0" y="463330"/>
          <a:ext cx="6589260"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Collaborative funding proposal</a:t>
          </a:r>
        </a:p>
      </dsp:txBody>
      <dsp:txXfrm>
        <a:off x="46541" y="509871"/>
        <a:ext cx="6496178" cy="860321"/>
      </dsp:txXfrm>
    </dsp:sp>
    <dsp:sp modelId="{BAC06519-0523-4FCD-83EC-5BA8F58C015E}">
      <dsp:nvSpPr>
        <dsp:cNvPr id="0" name=""/>
        <dsp:cNvSpPr/>
      </dsp:nvSpPr>
      <dsp:spPr>
        <a:xfrm>
          <a:off x="0" y="1485853"/>
          <a:ext cx="6589260" cy="95340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Partner around food hub study, CMU</a:t>
          </a:r>
        </a:p>
      </dsp:txBody>
      <dsp:txXfrm>
        <a:off x="46541" y="1532394"/>
        <a:ext cx="6496178" cy="860321"/>
      </dsp:txXfrm>
    </dsp:sp>
    <dsp:sp modelId="{0A2D13AC-A596-4DB6-9AE3-B6D5DA885A4B}">
      <dsp:nvSpPr>
        <dsp:cNvPr id="0" name=""/>
        <dsp:cNvSpPr/>
      </dsp:nvSpPr>
      <dsp:spPr>
        <a:xfrm>
          <a:off x="0" y="2508377"/>
          <a:ext cx="6589260" cy="9534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Collaborative strategy around 12 private and public entities</a:t>
          </a:r>
        </a:p>
      </dsp:txBody>
      <dsp:txXfrm>
        <a:off x="46541" y="2554918"/>
        <a:ext cx="6496178" cy="860321"/>
      </dsp:txXfrm>
    </dsp:sp>
    <dsp:sp modelId="{14A320FE-8914-4B77-9F66-8FEFCC53924F}">
      <dsp:nvSpPr>
        <dsp:cNvPr id="0" name=""/>
        <dsp:cNvSpPr/>
      </dsp:nvSpPr>
      <dsp:spPr>
        <a:xfrm>
          <a:off x="0" y="3530901"/>
          <a:ext cx="6589260" cy="95340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Collective sharing of data</a:t>
          </a:r>
        </a:p>
      </dsp:txBody>
      <dsp:txXfrm>
        <a:off x="46541" y="3577442"/>
        <a:ext cx="6496178" cy="860321"/>
      </dsp:txXfrm>
    </dsp:sp>
    <dsp:sp modelId="{27A62F18-156F-4778-A6AB-8491418EB979}">
      <dsp:nvSpPr>
        <dsp:cNvPr id="0" name=""/>
        <dsp:cNvSpPr/>
      </dsp:nvSpPr>
      <dsp:spPr>
        <a:xfrm>
          <a:off x="0" y="4290589"/>
          <a:ext cx="6589260" cy="9534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Food tote/72 hours bag</a:t>
          </a:r>
        </a:p>
      </dsp:txBody>
      <dsp:txXfrm>
        <a:off x="46541" y="4337130"/>
        <a:ext cx="6496178"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5A4B-DD8C-4F1C-AF92-3775C1C74BF3}">
      <dsp:nvSpPr>
        <dsp:cNvPr id="0" name=""/>
        <dsp:cNvSpPr/>
      </dsp:nvSpPr>
      <dsp:spPr>
        <a:xfrm>
          <a:off x="0" y="454"/>
          <a:ext cx="9356852" cy="10631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D53BC-97D5-4F3B-8833-E92A32783194}">
      <dsp:nvSpPr>
        <dsp:cNvPr id="0" name=""/>
        <dsp:cNvSpPr/>
      </dsp:nvSpPr>
      <dsp:spPr>
        <a:xfrm>
          <a:off x="161947" y="89953"/>
          <a:ext cx="903996" cy="8841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B9986-DA03-4E10-8B19-4093EB7CB502}">
      <dsp:nvSpPr>
        <dsp:cNvPr id="0" name=""/>
        <dsp:cNvSpPr/>
      </dsp:nvSpPr>
      <dsp:spPr>
        <a:xfrm>
          <a:off x="1227891" y="454"/>
          <a:ext cx="8128960" cy="106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12" tIns="112512" rIns="112512" bIns="11251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rPr>
            <a:t>Education – </a:t>
          </a:r>
          <a:r>
            <a:rPr lang="en-US" sz="2500" kern="1200" dirty="0" err="1">
              <a:latin typeface="+mn-lt"/>
            </a:rPr>
            <a:t>SafeTalk</a:t>
          </a:r>
          <a:r>
            <a:rPr lang="en-US" sz="2500" kern="1200" dirty="0">
              <a:latin typeface="+mn-lt"/>
            </a:rPr>
            <a:t> &amp; MHFA</a:t>
          </a:r>
        </a:p>
      </dsp:txBody>
      <dsp:txXfrm>
        <a:off x="1227891" y="454"/>
        <a:ext cx="8128960" cy="1063109"/>
      </dsp:txXfrm>
    </dsp:sp>
    <dsp:sp modelId="{25EFBC9A-5375-4CC5-BC47-2E1FDCCDD2AD}">
      <dsp:nvSpPr>
        <dsp:cNvPr id="0" name=""/>
        <dsp:cNvSpPr/>
      </dsp:nvSpPr>
      <dsp:spPr>
        <a:xfrm>
          <a:off x="0" y="1329340"/>
          <a:ext cx="9356852" cy="10631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A8A36-350A-4477-BE16-98A9762EB84D}">
      <dsp:nvSpPr>
        <dsp:cNvPr id="0" name=""/>
        <dsp:cNvSpPr/>
      </dsp:nvSpPr>
      <dsp:spPr>
        <a:xfrm>
          <a:off x="24391" y="1412112"/>
          <a:ext cx="1179108" cy="8975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6000" b="-16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22FB1-09DD-4B4D-8F6C-265E9D3F9200}">
      <dsp:nvSpPr>
        <dsp:cNvPr id="0" name=""/>
        <dsp:cNvSpPr/>
      </dsp:nvSpPr>
      <dsp:spPr>
        <a:xfrm>
          <a:off x="1227891" y="1329340"/>
          <a:ext cx="8128960" cy="106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12" tIns="112512" rIns="112512" bIns="112512" numCol="1" spcCol="1270" anchor="ctr" anchorCtr="0">
          <a:noAutofit/>
        </a:bodyPr>
        <a:lstStyle/>
        <a:p>
          <a:pPr marL="0" lvl="0" indent="0" algn="l" defTabSz="1111250">
            <a:lnSpc>
              <a:spcPct val="100000"/>
            </a:lnSpc>
            <a:spcBef>
              <a:spcPct val="0"/>
            </a:spcBef>
            <a:spcAft>
              <a:spcPct val="35000"/>
            </a:spcAft>
            <a:buNone/>
          </a:pPr>
          <a:r>
            <a:rPr lang="en-US" sz="2500" kern="1200" dirty="0"/>
            <a:t>Online</a:t>
          </a:r>
          <a:r>
            <a:rPr lang="en-US" sz="2500" kern="1200" baseline="0" dirty="0"/>
            <a:t> Resource Guide</a:t>
          </a:r>
          <a:endParaRPr lang="en-US" sz="2500" kern="1200" dirty="0"/>
        </a:p>
      </dsp:txBody>
      <dsp:txXfrm>
        <a:off x="1227891" y="1329340"/>
        <a:ext cx="8128960" cy="1063109"/>
      </dsp:txXfrm>
    </dsp:sp>
    <dsp:sp modelId="{0AB69BCC-7EE4-47B6-B14E-A8665DE6441A}">
      <dsp:nvSpPr>
        <dsp:cNvPr id="0" name=""/>
        <dsp:cNvSpPr/>
      </dsp:nvSpPr>
      <dsp:spPr>
        <a:xfrm>
          <a:off x="0" y="2658227"/>
          <a:ext cx="9356852" cy="10631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D00D3-1205-49CA-94C9-0FAD25C44C51}">
      <dsp:nvSpPr>
        <dsp:cNvPr id="0" name=""/>
        <dsp:cNvSpPr/>
      </dsp:nvSpPr>
      <dsp:spPr>
        <a:xfrm>
          <a:off x="161947" y="2719537"/>
          <a:ext cx="903996" cy="9404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2572C-89DD-4C83-A8D4-CC025CDFE98A}">
      <dsp:nvSpPr>
        <dsp:cNvPr id="0" name=""/>
        <dsp:cNvSpPr/>
      </dsp:nvSpPr>
      <dsp:spPr>
        <a:xfrm>
          <a:off x="1227891" y="2658227"/>
          <a:ext cx="8128960" cy="106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12" tIns="112512" rIns="112512" bIns="112512" numCol="1" spcCol="1270" anchor="ctr" anchorCtr="0">
          <a:noAutofit/>
        </a:bodyPr>
        <a:lstStyle/>
        <a:p>
          <a:pPr marL="0" lvl="0" indent="0" algn="l" defTabSz="1111250">
            <a:lnSpc>
              <a:spcPct val="100000"/>
            </a:lnSpc>
            <a:spcBef>
              <a:spcPct val="0"/>
            </a:spcBef>
            <a:spcAft>
              <a:spcPct val="35000"/>
            </a:spcAft>
            <a:buNone/>
          </a:pPr>
          <a:r>
            <a:rPr lang="en-US" sz="2500" kern="1200" dirty="0"/>
            <a:t>Teletherapy</a:t>
          </a:r>
        </a:p>
      </dsp:txBody>
      <dsp:txXfrm>
        <a:off x="1227891" y="2658227"/>
        <a:ext cx="8128960" cy="1063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5A4B-DD8C-4F1C-AF92-3775C1C74BF3}">
      <dsp:nvSpPr>
        <dsp:cNvPr id="0" name=""/>
        <dsp:cNvSpPr/>
      </dsp:nvSpPr>
      <dsp:spPr>
        <a:xfrm>
          <a:off x="0" y="469"/>
          <a:ext cx="9394952" cy="10993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D53BC-97D5-4F3B-8833-E92A32783194}">
      <dsp:nvSpPr>
        <dsp:cNvPr id="0" name=""/>
        <dsp:cNvSpPr/>
      </dsp:nvSpPr>
      <dsp:spPr>
        <a:xfrm>
          <a:off x="167473" y="93023"/>
          <a:ext cx="934844" cy="9142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B9986-DA03-4E10-8B19-4093EB7CB502}">
      <dsp:nvSpPr>
        <dsp:cNvPr id="0" name=""/>
        <dsp:cNvSpPr/>
      </dsp:nvSpPr>
      <dsp:spPr>
        <a:xfrm>
          <a:off x="1269790" y="469"/>
          <a:ext cx="8125161" cy="10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52" tIns="116352" rIns="116352" bIns="116352" numCol="1" spcCol="1270" anchor="ctr" anchorCtr="0">
          <a:noAutofit/>
        </a:bodyPr>
        <a:lstStyle/>
        <a:p>
          <a:pPr marL="0" lvl="0" indent="0" algn="l" defTabSz="1111250">
            <a:lnSpc>
              <a:spcPct val="100000"/>
            </a:lnSpc>
            <a:spcBef>
              <a:spcPct val="0"/>
            </a:spcBef>
            <a:spcAft>
              <a:spcPct val="35000"/>
            </a:spcAft>
            <a:buNone/>
          </a:pPr>
          <a:r>
            <a:rPr lang="en-US" sz="2500" kern="1200">
              <a:latin typeface="+mn-lt"/>
            </a:rPr>
            <a:t>Racial Equity</a:t>
          </a:r>
        </a:p>
      </dsp:txBody>
      <dsp:txXfrm>
        <a:off x="1269790" y="469"/>
        <a:ext cx="8125161" cy="1099386"/>
      </dsp:txXfrm>
    </dsp:sp>
    <dsp:sp modelId="{25EFBC9A-5375-4CC5-BC47-2E1FDCCDD2AD}">
      <dsp:nvSpPr>
        <dsp:cNvPr id="0" name=""/>
        <dsp:cNvSpPr/>
      </dsp:nvSpPr>
      <dsp:spPr>
        <a:xfrm>
          <a:off x="0" y="1374702"/>
          <a:ext cx="9394952" cy="10993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A8A36-350A-4477-BE16-98A9762EB84D}">
      <dsp:nvSpPr>
        <dsp:cNvPr id="0" name=""/>
        <dsp:cNvSpPr/>
      </dsp:nvSpPr>
      <dsp:spPr>
        <a:xfrm>
          <a:off x="25223" y="1460299"/>
          <a:ext cx="1219343" cy="928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22FB1-09DD-4B4D-8F6C-265E9D3F9200}">
      <dsp:nvSpPr>
        <dsp:cNvPr id="0" name=""/>
        <dsp:cNvSpPr/>
      </dsp:nvSpPr>
      <dsp:spPr>
        <a:xfrm>
          <a:off x="1269790" y="1374702"/>
          <a:ext cx="8125161" cy="10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52" tIns="116352" rIns="116352" bIns="116352" numCol="1" spcCol="1270" anchor="ctr" anchorCtr="0">
          <a:noAutofit/>
        </a:bodyPr>
        <a:lstStyle/>
        <a:p>
          <a:pPr marL="0" lvl="0" indent="0" algn="l" defTabSz="1111250">
            <a:lnSpc>
              <a:spcPct val="100000"/>
            </a:lnSpc>
            <a:spcBef>
              <a:spcPct val="0"/>
            </a:spcBef>
            <a:spcAft>
              <a:spcPct val="35000"/>
            </a:spcAft>
            <a:buNone/>
          </a:pPr>
          <a:r>
            <a:rPr lang="en-US" sz="2500" kern="1200"/>
            <a:t>Language Justice</a:t>
          </a:r>
        </a:p>
      </dsp:txBody>
      <dsp:txXfrm>
        <a:off x="1269790" y="1374702"/>
        <a:ext cx="8125161" cy="1099386"/>
      </dsp:txXfrm>
    </dsp:sp>
    <dsp:sp modelId="{D341F58F-3DA6-4009-8972-3425109B3C78}">
      <dsp:nvSpPr>
        <dsp:cNvPr id="0" name=""/>
        <dsp:cNvSpPr/>
      </dsp:nvSpPr>
      <dsp:spPr>
        <a:xfrm>
          <a:off x="0" y="2748935"/>
          <a:ext cx="9394952" cy="10993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5E09B-9F8C-404D-8C3D-83E0B1B64A49}">
      <dsp:nvSpPr>
        <dsp:cNvPr id="0" name=""/>
        <dsp:cNvSpPr/>
      </dsp:nvSpPr>
      <dsp:spPr>
        <a:xfrm>
          <a:off x="93628" y="2776868"/>
          <a:ext cx="1082533" cy="1043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015FC-8FA8-4F55-8D48-EE2AE02C1303}">
      <dsp:nvSpPr>
        <dsp:cNvPr id="0" name=""/>
        <dsp:cNvSpPr/>
      </dsp:nvSpPr>
      <dsp:spPr>
        <a:xfrm>
          <a:off x="1269790" y="2748935"/>
          <a:ext cx="8125161" cy="10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52" tIns="116352" rIns="116352" bIns="116352" numCol="1" spcCol="1270" anchor="ctr" anchorCtr="0">
          <a:noAutofit/>
        </a:bodyPr>
        <a:lstStyle/>
        <a:p>
          <a:pPr marL="0" lvl="0" indent="0" algn="l" defTabSz="1111250">
            <a:lnSpc>
              <a:spcPct val="100000"/>
            </a:lnSpc>
            <a:spcBef>
              <a:spcPct val="0"/>
            </a:spcBef>
            <a:spcAft>
              <a:spcPct val="35000"/>
            </a:spcAft>
            <a:buNone/>
          </a:pPr>
          <a:r>
            <a:rPr lang="en-US" sz="2500" kern="1200">
              <a:latin typeface="+mn-lt"/>
            </a:rPr>
            <a:t>Diversity, Equity, and Inclusion Training</a:t>
          </a:r>
        </a:p>
      </dsp:txBody>
      <dsp:txXfrm>
        <a:off x="1269790" y="2748935"/>
        <a:ext cx="8125161" cy="10993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A4567-7ECB-4520-BEFE-9755F9C5FE8F}"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86108-A00F-4179-8597-1B322F8DDB14}" type="slidenum">
              <a:rPr lang="en-US" smtClean="0"/>
              <a:t>‹#›</a:t>
            </a:fld>
            <a:endParaRPr lang="en-US"/>
          </a:p>
        </p:txBody>
      </p:sp>
    </p:spTree>
    <p:extLst>
      <p:ext uri="{BB962C8B-B14F-4D97-AF65-F5344CB8AC3E}">
        <p14:creationId xmlns:p14="http://schemas.microsoft.com/office/powerpoint/2010/main" val="318958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2</a:t>
            </a:fld>
            <a:endParaRPr lang="en-US"/>
          </a:p>
        </p:txBody>
      </p:sp>
    </p:spTree>
    <p:extLst>
      <p:ext uri="{BB962C8B-B14F-4D97-AF65-F5344CB8AC3E}">
        <p14:creationId xmlns:p14="http://schemas.microsoft.com/office/powerpoint/2010/main" val="117959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Suggestion – connection between adequate nutrition. Nutrition relates chronic disease. $$$ save, Medical save and health. Cost of saving. Source: CDPHE, County Health Ranking</a:t>
            </a:r>
            <a:endParaRPr dirty="0"/>
          </a:p>
        </p:txBody>
      </p:sp>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84D13A-0F03-4D1A-9746-950C0A85C837}" type="slidenum">
              <a:rPr lang="en-US" smtClean="0"/>
              <a:t>18</a:t>
            </a:fld>
            <a:endParaRPr lang="en-US"/>
          </a:p>
        </p:txBody>
      </p:sp>
    </p:spTree>
    <p:extLst>
      <p:ext uri="{BB962C8B-B14F-4D97-AF65-F5344CB8AC3E}">
        <p14:creationId xmlns:p14="http://schemas.microsoft.com/office/powerpoint/2010/main" val="74578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Bullet 2 is our mission</a:t>
            </a:r>
          </a:p>
          <a:p>
            <a:r>
              <a:rPr lang="en-US"/>
              <a:t>Bullet 5 is our vision.</a:t>
            </a:r>
          </a:p>
        </p:txBody>
      </p:sp>
      <p:sp>
        <p:nvSpPr>
          <p:cNvPr id="4" name="Slide Number Placeholder 3"/>
          <p:cNvSpPr>
            <a:spLocks noGrp="1"/>
          </p:cNvSpPr>
          <p:nvPr>
            <p:ph type="sldNum" sz="quarter" idx="5"/>
          </p:nvPr>
        </p:nvSpPr>
        <p:spPr/>
        <p:txBody>
          <a:bodyPr/>
          <a:lstStyle/>
          <a:p>
            <a:fld id="{1B84D13A-0F03-4D1A-9746-950C0A85C837}" type="slidenum">
              <a:rPr lang="en-US" smtClean="0"/>
              <a:t>19</a:t>
            </a:fld>
            <a:endParaRPr lang="en-US"/>
          </a:p>
        </p:txBody>
      </p:sp>
    </p:spTree>
    <p:extLst>
      <p:ext uri="{BB962C8B-B14F-4D97-AF65-F5344CB8AC3E}">
        <p14:creationId xmlns:p14="http://schemas.microsoft.com/office/powerpoint/2010/main" val="124972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TCHNetwork</a:t>
            </a:r>
            <a:r>
              <a:rPr lang="en-US" dirty="0"/>
              <a:t> is celebrating our first decade! We continue to expand programming in response to community needs.</a:t>
            </a:r>
          </a:p>
        </p:txBody>
      </p:sp>
      <p:sp>
        <p:nvSpPr>
          <p:cNvPr id="4" name="Slide Number Placeholder 3"/>
          <p:cNvSpPr>
            <a:spLocks noGrp="1"/>
          </p:cNvSpPr>
          <p:nvPr>
            <p:ph type="sldNum" sz="quarter" idx="5"/>
          </p:nvPr>
        </p:nvSpPr>
        <p:spPr/>
        <p:txBody>
          <a:bodyPr/>
          <a:lstStyle/>
          <a:p>
            <a:fld id="{1B84D13A-0F03-4D1A-9746-950C0A85C837}" type="slidenum">
              <a:rPr lang="en-US" smtClean="0"/>
              <a:t>20</a:t>
            </a:fld>
            <a:endParaRPr lang="en-US"/>
          </a:p>
        </p:txBody>
      </p:sp>
    </p:spTree>
    <p:extLst>
      <p:ext uri="{BB962C8B-B14F-4D97-AF65-F5344CB8AC3E}">
        <p14:creationId xmlns:p14="http://schemas.microsoft.com/office/powerpoint/2010/main" val="410912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have been working in Delta county for years, we are making a more concerted effort to expand </a:t>
            </a:r>
            <a:r>
              <a:rPr lang="en-US"/>
              <a:t>our programs now. </a:t>
            </a:r>
          </a:p>
        </p:txBody>
      </p:sp>
      <p:sp>
        <p:nvSpPr>
          <p:cNvPr id="4" name="Slide Number Placeholder 3"/>
          <p:cNvSpPr>
            <a:spLocks noGrp="1"/>
          </p:cNvSpPr>
          <p:nvPr>
            <p:ph type="sldNum" sz="quarter" idx="5"/>
          </p:nvPr>
        </p:nvSpPr>
        <p:spPr/>
        <p:txBody>
          <a:bodyPr/>
          <a:lstStyle/>
          <a:p>
            <a:fld id="{1B84D13A-0F03-4D1A-9746-950C0A85C837}" type="slidenum">
              <a:rPr lang="en-US" smtClean="0"/>
              <a:t>21</a:t>
            </a:fld>
            <a:endParaRPr lang="en-US"/>
          </a:p>
        </p:txBody>
      </p:sp>
    </p:spTree>
    <p:extLst>
      <p:ext uri="{BB962C8B-B14F-4D97-AF65-F5344CB8AC3E}">
        <p14:creationId xmlns:p14="http://schemas.microsoft.com/office/powerpoint/2010/main" val="278201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Tri-County can help any individual in need of health insurance. Our enrollment navigators will assess the client’s eligibility based on their income levels. If they qualify for Medicaid or if their children are eligible for Child Health Plan Plus, we will complete the application with them on the state website. </a:t>
            </a:r>
          </a:p>
          <a:p>
            <a:endParaRPr lang="en-US"/>
          </a:p>
          <a:p>
            <a:r>
              <a:rPr lang="en-US"/>
              <a:t>For clients, whose income is above the limits for either of these programs, we will complete an application with them through Connect4Health Colorado. Many people do qualify for either lower premiums and/or lower co-payments. </a:t>
            </a:r>
            <a:br>
              <a:rPr lang="en-US"/>
            </a:br>
            <a:endParaRPr lang="en-US"/>
          </a:p>
          <a:p>
            <a:pPr defTabSz="966612">
              <a:defRPr/>
            </a:pPr>
            <a:r>
              <a:rPr lang="en-US"/>
              <a:t>Connect for Health Colorado is the official marketplace for health insurance made available by the Affordable Care Act. Annually from November 1 to January 15 an open enrollment period is offered to Colorado residents to purchase health insurance. </a:t>
            </a:r>
          </a:p>
          <a:p>
            <a:pPr defTabSz="966612">
              <a:defRPr/>
            </a:pPr>
            <a:endParaRPr lang="en-US"/>
          </a:p>
          <a:p>
            <a:pPr defTabSz="966612">
              <a:defRPr/>
            </a:pPr>
            <a:r>
              <a:rPr lang="en-US"/>
              <a:t>Outside of Open Enrollment, a CO resident can get insurance on the marketplace if they experience a qualifying life event. That includes job loss, marriage, birth, adoption, or falling off  your parent’s insurance. In these cases, you have 60-days to enroll. </a:t>
            </a:r>
            <a:endParaRPr lang="en-US">
              <a:cs typeface="Calibri"/>
            </a:endParaRPr>
          </a:p>
          <a:p>
            <a:pPr defTabSz="966612">
              <a:defRPr/>
            </a:pPr>
            <a:endParaRPr lang="en-US"/>
          </a:p>
          <a:p>
            <a:pPr defTabSz="966612">
              <a:defRPr/>
            </a:pPr>
            <a:r>
              <a:rPr lang="en-US"/>
              <a:t>Our team receives 40+ hours of training each year and is well versed on the subject. If you know someone without insurance, please refer them to tchnetwork.org or call 970-708-7096. With options available for various income levels there is certainly no reason to go without. </a:t>
            </a:r>
          </a:p>
        </p:txBody>
      </p:sp>
      <p:sp>
        <p:nvSpPr>
          <p:cNvPr id="4" name="Slide Number Placeholder 3"/>
          <p:cNvSpPr>
            <a:spLocks noGrp="1"/>
          </p:cNvSpPr>
          <p:nvPr>
            <p:ph type="sldNum" sz="quarter" idx="5"/>
          </p:nvPr>
        </p:nvSpPr>
        <p:spPr/>
        <p:txBody>
          <a:bodyPr/>
          <a:lstStyle/>
          <a:p>
            <a:fld id="{1B84D13A-0F03-4D1A-9746-950C0A85C837}" type="slidenum">
              <a:rPr lang="en-US" smtClean="0"/>
              <a:t>22</a:t>
            </a:fld>
            <a:endParaRPr lang="en-US"/>
          </a:p>
        </p:txBody>
      </p:sp>
    </p:spTree>
    <p:extLst>
      <p:ext uri="{BB962C8B-B14F-4D97-AF65-F5344CB8AC3E}">
        <p14:creationId xmlns:p14="http://schemas.microsoft.com/office/powerpoint/2010/main" val="267010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5"/>
            <a:ext cx="5852160" cy="5160645"/>
          </a:xfrm>
        </p:spPr>
        <p:txBody>
          <a:bodyPr/>
          <a:lstStyle/>
          <a:p>
            <a:pPr>
              <a:lnSpc>
                <a:spcPct val="107000"/>
              </a:lnSpc>
              <a:spcAft>
                <a:spcPts val="846"/>
              </a:spcAft>
            </a:pPr>
            <a:r>
              <a:rPr lang="en-US" sz="1100" dirty="0">
                <a:latin typeface="Calibri" panose="020F0502020204030204" pitchFamily="34" charset="0"/>
                <a:ea typeface="Calibri" panose="020F0502020204030204" pitchFamily="34" charset="0"/>
                <a:cs typeface="Times New Roman" panose="02020603050405020304" pitchFamily="18" charset="0"/>
              </a:rPr>
              <a:t>If you hurt your ankle playing soccer and are in excruciating pain, what do you do? Most likely you visit the doctor to get an Xray and make sure nothing is broken. Assuming that the injury doesn’t require a cast, you go home and follow the doctor’s instructions to rest, ice, compress and elevate until your knee heals. Going to the doctor is expected in this situation and nobody questions why you went because they saw your swollen knee. </a:t>
            </a:r>
          </a:p>
          <a:p>
            <a:pPr>
              <a:lnSpc>
                <a:spcPct val="107000"/>
              </a:lnSpc>
              <a:spcAft>
                <a:spcPts val="846"/>
              </a:spcAft>
            </a:pPr>
            <a:r>
              <a:rPr lang="en-US" sz="1100" dirty="0">
                <a:latin typeface="Calibri" panose="020F0502020204030204" pitchFamily="34" charset="0"/>
                <a:ea typeface="Calibri" panose="020F0502020204030204" pitchFamily="34" charset="0"/>
                <a:cs typeface="Times New Roman" panose="02020603050405020304" pitchFamily="18" charset="0"/>
              </a:rPr>
              <a:t>However, if you are experiencing anxiety or depression there often isn’t that same immediate reaction to visit a physician. And the same external cues aren’t present for others to easily recognize that something is wrong (i.e. no limping no swollen knee).</a:t>
            </a:r>
          </a:p>
          <a:p>
            <a:pPr>
              <a:lnSpc>
                <a:spcPct val="107000"/>
              </a:lnSpc>
              <a:spcAft>
                <a:spcPts val="846"/>
              </a:spcAft>
            </a:pPr>
            <a:r>
              <a:rPr lang="en-US" sz="1100" dirty="0">
                <a:latin typeface="Calibri" panose="020F0502020204030204" pitchFamily="34" charset="0"/>
                <a:ea typeface="Calibri" panose="020F0502020204030204" pitchFamily="34" charset="0"/>
                <a:cs typeface="Times New Roman" panose="02020603050405020304" pitchFamily="18" charset="0"/>
              </a:rPr>
              <a:t>Although we know that mental health is just as important as physical health stigma still exists that prevents people from seeking help for mental health issues in the same way they do for physical ailments. We are working to change this through programs and education.</a:t>
            </a:r>
          </a:p>
          <a:p>
            <a:pPr>
              <a:lnSpc>
                <a:spcPct val="107000"/>
              </a:lnSpc>
              <a:spcAft>
                <a:spcPts val="846"/>
              </a:spcAft>
            </a:pPr>
            <a:r>
              <a:rPr lang="en-US" sz="1100" dirty="0">
                <a:latin typeface="Calibri" panose="020F0502020204030204" pitchFamily="34" charset="0"/>
                <a:ea typeface="Calibri" panose="020F0502020204030204" pitchFamily="34" charset="0"/>
                <a:cs typeface="Times New Roman" panose="02020603050405020304" pitchFamily="18" charset="0"/>
              </a:rPr>
              <a:t>Due to the shortage of mental health professionals in our area, TCHNetwork’s teletherapy program provides community members with an affordable way to connect to Colorado-licensed behavioral health professionals via their computer, phone or tablet. It’s healthy to talk to a professional about life challenges and using technology to do so allows you the freedom to dictate when and where you meet with your therapist. There are funds available in many cases, so don’t left cost be a barrier to care. Please note if you are a teacher or student from a participating school the service is free. And our team includes both English and Spanish-speaking therapists. </a:t>
            </a:r>
          </a:p>
          <a:p>
            <a:pPr>
              <a:lnSpc>
                <a:spcPct val="107000"/>
              </a:lnSpc>
              <a:spcAft>
                <a:spcPts val="846"/>
              </a:spcAft>
            </a:pPr>
            <a:r>
              <a:rPr lang="en-US" sz="1100" dirty="0">
                <a:latin typeface="Calibri" panose="020F0502020204030204" pitchFamily="34" charset="0"/>
                <a:ea typeface="Calibri" panose="020F0502020204030204" pitchFamily="34" charset="0"/>
                <a:cs typeface="Times New Roman" panose="02020603050405020304" pitchFamily="18" charset="0"/>
              </a:rPr>
              <a:t>Education plays a crucial part in eliminating stigma. Through a variety of courses, we offer training to help community members recognize the signs and symptoms of mental health disorders and provide them skills to effectively engage with a person who is experiencing a crisis. Please contact us for more details or if you or your team would like to enroll in Mental Health First Aid, </a:t>
            </a:r>
            <a:r>
              <a:rPr lang="en-US" sz="1100" dirty="0" err="1">
                <a:latin typeface="Calibri" panose="020F0502020204030204" pitchFamily="34" charset="0"/>
                <a:ea typeface="Calibri" panose="020F0502020204030204" pitchFamily="34" charset="0"/>
                <a:cs typeface="Times New Roman" panose="02020603050405020304" pitchFamily="18" charset="0"/>
              </a:rPr>
              <a:t>safeTalk</a:t>
            </a:r>
            <a:r>
              <a:rPr lang="en-US" sz="1100" dirty="0">
                <a:latin typeface="Calibri" panose="020F0502020204030204" pitchFamily="34" charset="0"/>
                <a:ea typeface="Calibri" panose="020F0502020204030204" pitchFamily="34" charset="0"/>
                <a:cs typeface="Times New Roman" panose="02020603050405020304" pitchFamily="18" charset="0"/>
              </a:rPr>
              <a:t> suicide prevention, NAMI Family to Family or a support group. Our team will be happy to walk you through the different options. </a:t>
            </a:r>
          </a:p>
          <a:p>
            <a:pPr>
              <a:lnSpc>
                <a:spcPct val="107000"/>
              </a:lnSpc>
              <a:spcAft>
                <a:spcPts val="846"/>
              </a:spcAft>
            </a:pPr>
            <a:r>
              <a:rPr lang="en-US" sz="1100" dirty="0">
                <a:latin typeface="Calibri" panose="020F0502020204030204" pitchFamily="34" charset="0"/>
                <a:cs typeface="Times New Roman" panose="02020603050405020304" pitchFamily="18" charset="0"/>
              </a:rPr>
              <a:t>Finally, don’t forget that we provide an online directory of mental health resources that should be the first stop for anyone who is looking for assistance. </a:t>
            </a:r>
            <a:endParaRPr lang="en-US" sz="1100" dirty="0"/>
          </a:p>
        </p:txBody>
      </p:sp>
      <p:sp>
        <p:nvSpPr>
          <p:cNvPr id="4" name="Slide Number Placeholder 3"/>
          <p:cNvSpPr>
            <a:spLocks noGrp="1"/>
          </p:cNvSpPr>
          <p:nvPr>
            <p:ph type="sldNum" sz="quarter" idx="5"/>
          </p:nvPr>
        </p:nvSpPr>
        <p:spPr/>
        <p:txBody>
          <a:bodyPr/>
          <a:lstStyle/>
          <a:p>
            <a:fld id="{1B84D13A-0F03-4D1A-9746-950C0A85C837}" type="slidenum">
              <a:rPr lang="en-US" smtClean="0"/>
              <a:t>23</a:t>
            </a:fld>
            <a:endParaRPr lang="en-US"/>
          </a:p>
        </p:txBody>
      </p:sp>
    </p:spTree>
    <p:extLst>
      <p:ext uri="{BB962C8B-B14F-4D97-AF65-F5344CB8AC3E}">
        <p14:creationId xmlns:p14="http://schemas.microsoft.com/office/powerpoint/2010/main" val="260118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40289"/>
          </a:xfrm>
        </p:spPr>
        <p:txBody>
          <a:bodyPr/>
          <a:lstStyle/>
          <a:p>
            <a:pPr defTabSz="966612">
              <a:defRPr/>
            </a:pPr>
            <a:r>
              <a:rPr lang="en-US"/>
              <a:t>Our mobile dental program was developed is in direct response to the geographic needs we see in our communities. There are limited dental providers in our region and some towns don’t have any dentists at all. With transportation and distance being a barrier for many, </a:t>
            </a:r>
            <a:r>
              <a:rPr lang="en-US" err="1"/>
              <a:t>TCHNetwork</a:t>
            </a:r>
            <a:r>
              <a:rPr lang="en-US"/>
              <a:t> sets up mobile clinics in central locations and in schools to make it as easy and convenient as possible for people to access dental care.</a:t>
            </a:r>
          </a:p>
          <a:p>
            <a:pPr defTabSz="966612">
              <a:defRPr/>
            </a:pPr>
            <a:endParaRPr lang="en-US"/>
          </a:p>
          <a:p>
            <a:pPr defTabSz="966612">
              <a:defRPr/>
            </a:pPr>
            <a:r>
              <a:rPr lang="en-US"/>
              <a:t>The service we provide is the same state of the art service you would receive in a dental office. Our full suite of oral services includes an exam, cleaning, </a:t>
            </a:r>
            <a:r>
              <a:rPr lang="en-US" err="1"/>
              <a:t>xrays</a:t>
            </a:r>
            <a:r>
              <a:rPr lang="en-US"/>
              <a:t>, oral cancer screen and fluoride treatment. After the hygienist finishes with the checkup, she consults virtually with a dentist who reviews the information and provides recommendations. If cavities need to be treated, she is certified to remove decay without numbing and drilling! Instead, she applies a liquid that crystalizes the decay and prevents it from spreading. It’s a great alterative to traditional fillings and certainly reduces the apprehension factor many experience when visiting a dentist! In cases where further treatment is necessary we will refer the patient to a local provider.</a:t>
            </a:r>
          </a:p>
          <a:p>
            <a:pPr defTabSz="966612">
              <a:defRPr/>
            </a:pPr>
            <a:endParaRPr lang="en-US"/>
          </a:p>
          <a:p>
            <a:pPr defTabSz="966612">
              <a:defRPr/>
            </a:pPr>
            <a:r>
              <a:rPr lang="en-US"/>
              <a:t>So who do we help? Our community clinics help Medicaid members. Although dental care is an included benefit of health insurance through Medicaid, not all dentists accept Medicaid so we fill that gap. Our school-based program, Skippy, is offered in schools across 4 counties and has been one of our longest-running programs. The program offers a huge convenience factor, when parent don’t have to take time off to drive their kids to the dentist. </a:t>
            </a:r>
          </a:p>
          <a:p>
            <a:pPr defTabSz="966612">
              <a:defRPr/>
            </a:pPr>
            <a:endParaRPr lang="en-US"/>
          </a:p>
        </p:txBody>
      </p:sp>
      <p:sp>
        <p:nvSpPr>
          <p:cNvPr id="4" name="Slide Number Placeholder 3"/>
          <p:cNvSpPr>
            <a:spLocks noGrp="1"/>
          </p:cNvSpPr>
          <p:nvPr>
            <p:ph type="sldNum" sz="quarter" idx="5"/>
          </p:nvPr>
        </p:nvSpPr>
        <p:spPr/>
        <p:txBody>
          <a:bodyPr/>
          <a:lstStyle/>
          <a:p>
            <a:fld id="{1B84D13A-0F03-4D1A-9746-950C0A85C837}" type="slidenum">
              <a:rPr lang="en-US" smtClean="0"/>
              <a:t>24</a:t>
            </a:fld>
            <a:endParaRPr lang="en-US"/>
          </a:p>
        </p:txBody>
      </p:sp>
    </p:spTree>
    <p:extLst>
      <p:ext uri="{BB962C8B-B14F-4D97-AF65-F5344CB8AC3E}">
        <p14:creationId xmlns:p14="http://schemas.microsoft.com/office/powerpoint/2010/main" val="378783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043557"/>
          </a:xfrm>
        </p:spPr>
        <p:txBody>
          <a:bodyPr/>
          <a:lstStyle/>
          <a:p>
            <a:pPr>
              <a:lnSpc>
                <a:spcPct val="107000"/>
              </a:lnSpc>
              <a:spcAft>
                <a:spcPts val="846"/>
              </a:spcAft>
            </a:pPr>
            <a:r>
              <a:rPr lang="en-US">
                <a:latin typeface="Calibri"/>
                <a:ea typeface="Calibri" panose="020F0502020204030204" pitchFamily="34" charset="0"/>
                <a:cs typeface="Calibri"/>
              </a:rPr>
              <a:t>Our Good Neighbor Fund was created to provide financial support to individuals experiencing an economic crisis so they can continue to live in the community. The fund can be used for assistance with rent, mortgage, car repair, mental health needs, utilities, energy sources and more. To access the fund you must live or work in San Miguel, Ouray, the Western portion of Montrose County or the town of Rico.</a:t>
            </a:r>
          </a:p>
          <a:p>
            <a:pPr>
              <a:lnSpc>
                <a:spcPct val="107000"/>
              </a:lnSpc>
              <a:spcAft>
                <a:spcPts val="846"/>
              </a:spcAft>
            </a:pPr>
            <a:r>
              <a:rPr lang="en-US">
                <a:latin typeface="Calibri"/>
                <a:ea typeface="Calibri" panose="020F0502020204030204" pitchFamily="34" charset="0"/>
                <a:cs typeface="Calibri"/>
              </a:rPr>
              <a:t>Although the GNF has been around for a decade, you can imagine that fund disbursements increased dramatically during the pandemic.</a:t>
            </a:r>
          </a:p>
          <a:p>
            <a:pPr>
              <a:lnSpc>
                <a:spcPct val="107000"/>
              </a:lnSpc>
              <a:spcAft>
                <a:spcPts val="846"/>
              </a:spcAft>
            </a:pPr>
            <a:r>
              <a:rPr lang="en-US">
                <a:latin typeface="Calibri"/>
                <a:ea typeface="Calibri" panose="020F0502020204030204" pitchFamily="34" charset="0"/>
                <a:cs typeface="Calibri"/>
              </a:rPr>
              <a:t>A recent recipient worked in our community for 5 years cleaning homes while her husband worked in local restaurants.  They have two children, only one of whom was born in the United States.  Due to their immigration status, the family is not eligible for federal assistance, stimulus checks, unemployment benefits, and they cannot live in affordable housing units. </a:t>
            </a:r>
          </a:p>
          <a:p>
            <a:pPr>
              <a:lnSpc>
                <a:spcPct val="107000"/>
              </a:lnSpc>
              <a:spcAft>
                <a:spcPts val="846"/>
              </a:spcAft>
            </a:pPr>
            <a:r>
              <a:rPr lang="en-US">
                <a:latin typeface="Calibri"/>
                <a:ea typeface="Calibri" panose="020F0502020204030204" pitchFamily="34" charset="0"/>
                <a:cs typeface="Calibri"/>
              </a:rPr>
              <a:t> As a result, the Good Neighbor Fund was their only lifeline during this crisis.  Helping the client with their rent and providing them with a gift card to the local grocery store helped them to survive while restaurants were closed, and cleaning jobs unavailable. </a:t>
            </a:r>
            <a:endParaRPr lang="en-US">
              <a:latin typeface="Calibri" panose="020F0502020204030204" pitchFamily="34" charset="0"/>
              <a:ea typeface="Calibri" panose="020F0502020204030204" pitchFamily="34" charset="0"/>
              <a:cs typeface="Calibri"/>
            </a:endParaRPr>
          </a:p>
          <a:p>
            <a:pPr>
              <a:lnSpc>
                <a:spcPct val="107000"/>
              </a:lnSpc>
              <a:spcAft>
                <a:spcPts val="846"/>
              </a:spcAft>
            </a:pPr>
            <a:r>
              <a:rPr lang="en-US">
                <a:latin typeface="Calibri"/>
                <a:ea typeface="Calibri" panose="020F0502020204030204" pitchFamily="34" charset="0"/>
                <a:cs typeface="Calibri"/>
              </a:rPr>
              <a:t>The funds allowed the kids to continue in school and the family to stay here. </a:t>
            </a:r>
            <a:endParaRPr lang="en-US">
              <a:latin typeface="Calibri" panose="020F0502020204030204" pitchFamily="34" charset="0"/>
              <a:ea typeface="Calibri" panose="020F0502020204030204" pitchFamily="34" charset="0"/>
              <a:cs typeface="Calibri"/>
            </a:endParaRPr>
          </a:p>
          <a:p>
            <a:pPr>
              <a:lnSpc>
                <a:spcPct val="107000"/>
              </a:lnSpc>
              <a:spcAft>
                <a:spcPts val="846"/>
              </a:spcAft>
            </a:pPr>
            <a:r>
              <a:rPr lang="en-US">
                <a:latin typeface="Calibri"/>
                <a:ea typeface="Calibri" panose="020F0502020204030204" pitchFamily="34" charset="0"/>
                <a:cs typeface="Calibri"/>
              </a:rPr>
              <a:t>The client expressed her gratitude by writing, “I can’t be thankful enough for the help you are willing to give me. You all have been angels to us. Especially to those of us who have no legal status. It has become extremely difficult during this time especially when all I can depend on is the little work I have. Due to unforeseen events the small cleaning company I worked for was shut down in the spring. Thank you for the bottom of my heart and God bless you all.“</a:t>
            </a:r>
          </a:p>
          <a:p>
            <a:pPr>
              <a:lnSpc>
                <a:spcPct val="107000"/>
              </a:lnSpc>
              <a:spcAft>
                <a:spcPts val="846"/>
              </a:spcAft>
            </a:pPr>
            <a:r>
              <a:rPr lang="en-US">
                <a:latin typeface="Calibri"/>
                <a:ea typeface="Calibri" panose="020F0502020204030204" pitchFamily="34" charset="0"/>
                <a:cs typeface="Calibri"/>
              </a:rPr>
              <a:t>Tri-County Health Network also provides energy assistance so people with overdue energy and heating bills don’t have those services cut off by  utility companies. </a:t>
            </a:r>
            <a:endParaRPr lang="en-US"/>
          </a:p>
        </p:txBody>
      </p:sp>
      <p:sp>
        <p:nvSpPr>
          <p:cNvPr id="4" name="Slide Number Placeholder 3"/>
          <p:cNvSpPr>
            <a:spLocks noGrp="1"/>
          </p:cNvSpPr>
          <p:nvPr>
            <p:ph type="sldNum" sz="quarter" idx="5"/>
          </p:nvPr>
        </p:nvSpPr>
        <p:spPr/>
        <p:txBody>
          <a:bodyPr/>
          <a:lstStyle/>
          <a:p>
            <a:fld id="{1B84D13A-0F03-4D1A-9746-950C0A85C837}" type="slidenum">
              <a:rPr lang="en-US" smtClean="0"/>
              <a:t>25</a:t>
            </a:fld>
            <a:endParaRPr lang="en-US"/>
          </a:p>
        </p:txBody>
      </p:sp>
    </p:spTree>
    <p:extLst>
      <p:ext uri="{BB962C8B-B14F-4D97-AF65-F5344CB8AC3E}">
        <p14:creationId xmlns:p14="http://schemas.microsoft.com/office/powerpoint/2010/main" val="414503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09622"/>
            <a:ext cx="5852160" cy="4760837"/>
          </a:xfrm>
        </p:spPr>
        <p:txBody>
          <a:bodyPr/>
          <a:lstStyle/>
          <a:p>
            <a:r>
              <a:rPr lang="en-US" dirty="0"/>
              <a:t>Our care coordination program is based on a whole person approach to health. It’s the belief that there are a variety of factors that influence your ability to live a healthy lifestyle and thrive. These factors are known as the social determinants of health.</a:t>
            </a:r>
          </a:p>
          <a:p>
            <a:r>
              <a:rPr lang="en-US" dirty="0"/>
              <a:t> </a:t>
            </a:r>
            <a:endParaRPr lang="en-US" dirty="0">
              <a:cs typeface="Calibri"/>
            </a:endParaRPr>
          </a:p>
          <a:p>
            <a:r>
              <a:rPr lang="en-US" dirty="0"/>
              <a:t>A person's health is more than genetics in fact genetics is only 30% of the healthcare puzzle. In fact, environment, access to health care, and behavior have more influence.  If you are living out of your car, taking care of your diabetes is probably not your highest priority. Our care </a:t>
            </a:r>
            <a:r>
              <a:rPr lang="en-US" dirty="0" err="1"/>
              <a:t>coord</a:t>
            </a:r>
            <a:r>
              <a:rPr lang="en-US" dirty="0"/>
              <a:t> team screens for these kinds of social needs. Does a person have enough food to eat, and access to housing and transportation? Do they have steady employment? How is their mental health? </a:t>
            </a:r>
          </a:p>
          <a:p>
            <a:endParaRPr lang="en-US" dirty="0"/>
          </a:p>
          <a:p>
            <a:r>
              <a:rPr lang="en-US" dirty="0"/>
              <a:t>After screening, Care Coordinators work extensively with individuals to develop a care plan and help them connect to services and access resources. </a:t>
            </a:r>
            <a:endParaRPr lang="en-US" dirty="0">
              <a:cs typeface="Calibri"/>
            </a:endParaRPr>
          </a:p>
          <a:p>
            <a:endParaRPr lang="en-US" dirty="0"/>
          </a:p>
          <a:p>
            <a:r>
              <a:rPr lang="en-US" dirty="0"/>
              <a:t>In the past, when a patient visited a doctor, they were asked to provide their medical history. But it’s also important for doctors to be aware of any social challenges a patient faces. In efforts to drive adoption of social determinant screening,  Rocky Mountain Heath Plans asked for help from </a:t>
            </a:r>
            <a:r>
              <a:rPr lang="en-US" dirty="0" err="1"/>
              <a:t>TCHNetwork</a:t>
            </a:r>
            <a:r>
              <a:rPr lang="en-US" dirty="0"/>
              <a:t>. By working with our local clinics across 6 counties, 37 clinics have incorporated social needs screening into their practice. </a:t>
            </a:r>
            <a:endParaRPr lang="en-US" dirty="0">
              <a:cs typeface="Calibri"/>
            </a:endParaRPr>
          </a:p>
          <a:p>
            <a:endParaRPr lang="en-US" dirty="0"/>
          </a:p>
          <a:p>
            <a:r>
              <a:rPr lang="en-US" dirty="0"/>
              <a:t>Our team also helps individuals with more complex needs, as well as assisting older adults, and those with a disability or chronic condition, navigate resources, and long- term care options. And in San Miguel county we provide specialized coordination for individuals at end of life.</a:t>
            </a:r>
            <a:endParaRPr lang="en-US" dirty="0">
              <a:cs typeface="Calibri"/>
            </a:endParaRPr>
          </a:p>
          <a:p>
            <a:endParaRPr lang="en-US" dirty="0"/>
          </a:p>
          <a:p>
            <a:r>
              <a:rPr lang="en-US" dirty="0">
                <a:cs typeface="Calibri"/>
              </a:rPr>
              <a:t>If you know someone who meets this criteria, please contact our care </a:t>
            </a:r>
            <a:r>
              <a:rPr lang="en-US" dirty="0" err="1">
                <a:cs typeface="Calibri"/>
              </a:rPr>
              <a:t>coord</a:t>
            </a:r>
            <a:r>
              <a:rPr lang="en-US" dirty="0">
                <a:cs typeface="Calibri"/>
              </a:rPr>
              <a:t> team. We can perform an In-house assessment and make sure they get the help they need. </a:t>
            </a:r>
          </a:p>
          <a:p>
            <a:endParaRPr lang="en-US" sz="1300" dirty="0">
              <a:cs typeface="Calibri"/>
            </a:endParaRPr>
          </a:p>
        </p:txBody>
      </p:sp>
      <p:sp>
        <p:nvSpPr>
          <p:cNvPr id="4" name="Slide Number Placeholder 3"/>
          <p:cNvSpPr>
            <a:spLocks noGrp="1"/>
          </p:cNvSpPr>
          <p:nvPr>
            <p:ph type="sldNum" sz="quarter" idx="5"/>
          </p:nvPr>
        </p:nvSpPr>
        <p:spPr/>
        <p:txBody>
          <a:bodyPr/>
          <a:lstStyle/>
          <a:p>
            <a:fld id="{1B84D13A-0F03-4D1A-9746-950C0A85C837}" type="slidenum">
              <a:rPr lang="en-US" smtClean="0"/>
              <a:t>26</a:t>
            </a:fld>
            <a:endParaRPr lang="en-US"/>
          </a:p>
        </p:txBody>
      </p:sp>
    </p:spTree>
    <p:extLst>
      <p:ext uri="{BB962C8B-B14F-4D97-AF65-F5344CB8AC3E}">
        <p14:creationId xmlns:p14="http://schemas.microsoft.com/office/powerpoint/2010/main" val="267004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5"/>
            <a:ext cx="5852160" cy="4980623"/>
          </a:xfrm>
        </p:spPr>
        <p:txBody>
          <a:bodyPr/>
          <a:lstStyle/>
          <a:p>
            <a:pPr>
              <a:defRPr/>
            </a:pPr>
            <a:r>
              <a:rPr lang="en-US" dirty="0"/>
              <a:t>It can be difficult for someone new to a community to navigate all the services and resources available. But imagine also having a language barrier! Our team of bilingual and bicultural staff can provide assistance in Spanish to help residents get a drivers license, establish a PO Box, enroll in health insurance, and find childcare. </a:t>
            </a:r>
          </a:p>
          <a:p>
            <a:pPr>
              <a:defRPr/>
            </a:pPr>
            <a:endParaRPr lang="en-US" dirty="0"/>
          </a:p>
          <a:p>
            <a:pPr>
              <a:defRPr/>
            </a:pPr>
            <a:r>
              <a:rPr lang="en-US" dirty="0"/>
              <a:t>Our team also provides immigration legal assistance to low-income immigrant families in our community. </a:t>
            </a:r>
            <a:r>
              <a:rPr lang="en-US" dirty="0">
                <a:cs typeface="Calibri"/>
              </a:rPr>
              <a:t>With limited affordable legal aid available in the area, o</a:t>
            </a:r>
            <a:r>
              <a:rPr lang="en-US" dirty="0"/>
              <a:t>ur DOJ accredited ILS representative is available to assist with initial DACA applications, DACA renewals, Green Card renewals, and Naturalization applications. </a:t>
            </a:r>
          </a:p>
          <a:p>
            <a:pPr>
              <a:defRPr/>
            </a:pPr>
            <a:endParaRPr lang="en-US" dirty="0"/>
          </a:p>
          <a:p>
            <a:pPr>
              <a:defRPr/>
            </a:pPr>
            <a:r>
              <a:rPr lang="en-US" dirty="0"/>
              <a:t>For </a:t>
            </a:r>
            <a:r>
              <a:rPr lang="en-US" dirty="0" err="1"/>
              <a:t>TCHNetwork</a:t>
            </a:r>
            <a:r>
              <a:rPr lang="en-US" dirty="0"/>
              <a:t>, this all directly ties to our organization’s commitment to racial equity. We acknowledge there are barriers diverse populations face as a result of inequitable systems. We joined efforts with local organizations including </a:t>
            </a:r>
            <a:r>
              <a:rPr lang="en-US"/>
              <a:t>the Collaborative </a:t>
            </a:r>
            <a:r>
              <a:rPr lang="en-US" dirty="0"/>
              <a:t>Action for Immigrants, Latinx Affairs Committee, Alliance for Inclusion, and Coalition for Immigrant Health to help elevate Latinx issues and to establish a more culturally sensitive and inclusive environment within our community. </a:t>
            </a:r>
          </a:p>
          <a:p>
            <a:pPr>
              <a:defRPr/>
            </a:pPr>
            <a:endParaRPr lang="en-US" dirty="0">
              <a:cs typeface="Calibri"/>
            </a:endParaRPr>
          </a:p>
          <a:p>
            <a:pPr>
              <a:defRPr/>
            </a:pPr>
            <a:r>
              <a:rPr lang="en-US" dirty="0">
                <a:cs typeface="Calibri"/>
              </a:rPr>
              <a:t>Additionally, to facilitate community dialogue, </a:t>
            </a:r>
            <a:r>
              <a:rPr lang="en-US" dirty="0" err="1">
                <a:cs typeface="Calibri"/>
              </a:rPr>
              <a:t>TCHNetwork</a:t>
            </a:r>
            <a:r>
              <a:rPr lang="en-US" dirty="0">
                <a:cs typeface="Calibri"/>
              </a:rPr>
              <a:t> offers </a:t>
            </a:r>
            <a:r>
              <a:rPr lang="en-US" dirty="0"/>
              <a:t>Diversity, Equity and Inclusion training. Our DEI series includes four courses - Introduction to Culture, Power Structures and Levels of Discrimination, Implicit Bias and Microaggressions, and White Privilege.</a:t>
            </a:r>
          </a:p>
          <a:p>
            <a:pPr>
              <a:defRPr/>
            </a:pPr>
            <a:endParaRPr lang="en-US" dirty="0"/>
          </a:p>
          <a:p>
            <a:pPr>
              <a:defRPr/>
            </a:pPr>
            <a:r>
              <a:rPr lang="en-US" dirty="0"/>
              <a:t> If you or your organization is interested in completing the series or an individual 2-hour course, please contact us and we can get you scheduled.</a:t>
            </a:r>
            <a:endParaRPr lang="en-US" dirty="0">
              <a:cs typeface="Calibri"/>
            </a:endParaRPr>
          </a:p>
        </p:txBody>
      </p:sp>
      <p:sp>
        <p:nvSpPr>
          <p:cNvPr id="4" name="Slide Number Placeholder 3"/>
          <p:cNvSpPr>
            <a:spLocks noGrp="1"/>
          </p:cNvSpPr>
          <p:nvPr>
            <p:ph type="sldNum" sz="quarter" idx="5"/>
          </p:nvPr>
        </p:nvSpPr>
        <p:spPr/>
        <p:txBody>
          <a:bodyPr/>
          <a:lstStyle/>
          <a:p>
            <a:fld id="{1B84D13A-0F03-4D1A-9746-950C0A85C837}" type="slidenum">
              <a:rPr lang="en-US" smtClean="0"/>
              <a:t>27</a:t>
            </a:fld>
            <a:endParaRPr lang="en-US"/>
          </a:p>
        </p:txBody>
      </p:sp>
    </p:spTree>
    <p:extLst>
      <p:ext uri="{BB962C8B-B14F-4D97-AF65-F5344CB8AC3E}">
        <p14:creationId xmlns:p14="http://schemas.microsoft.com/office/powerpoint/2010/main" val="139747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4D13A-0F03-4D1A-9746-950C0A85C837}" type="slidenum">
              <a:rPr lang="en-US" smtClean="0"/>
              <a:t>28</a:t>
            </a:fld>
            <a:endParaRPr lang="en-US"/>
          </a:p>
        </p:txBody>
      </p:sp>
    </p:spTree>
    <p:extLst>
      <p:ext uri="{BB962C8B-B14F-4D97-AF65-F5344CB8AC3E}">
        <p14:creationId xmlns:p14="http://schemas.microsoft.com/office/powerpoint/2010/main" val="248055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09622"/>
            <a:ext cx="5852160" cy="4760837"/>
          </a:xfrm>
        </p:spPr>
        <p:txBody>
          <a:bodyPr/>
          <a:lstStyle/>
          <a:p>
            <a:r>
              <a:rPr lang="en-US" dirty="0"/>
              <a:t>We know people’s attitudes and behaviors toward their health and well-being have changed since the pandemic struck. We want to ensure the services being offered are utilized and uncover any unmet needs. </a:t>
            </a:r>
          </a:p>
          <a:p>
            <a:endParaRPr lang="en-US" dirty="0"/>
          </a:p>
          <a:p>
            <a:r>
              <a:rPr lang="en-US" dirty="0"/>
              <a:t>Our goal is to c</a:t>
            </a:r>
            <a:r>
              <a:rPr lang="en-US" sz="1300" dirty="0"/>
              <a:t>ollect 1,400 surveys with 350 from each target community. Our survey covers San Miguel, Ouray, Delta and the West End of Montrose counties. We need your help to make sure all community voices are heard. Please complet</a:t>
            </a:r>
            <a:r>
              <a:rPr lang="en-US" dirty="0"/>
              <a:t>e the survey (hand out paper copies). When you finish I can provide you with a gift card. Otherwise, complete online and you will receive a Amazon gift card.</a:t>
            </a:r>
          </a:p>
          <a:p>
            <a:endParaRPr lang="en-US" sz="1300" dirty="0"/>
          </a:p>
          <a:p>
            <a:r>
              <a:rPr lang="en-US" dirty="0">
                <a:cs typeface="Calibri"/>
              </a:rPr>
              <a:t>Survey results will be presented to the community this fall and will be available online. </a:t>
            </a:r>
          </a:p>
          <a:p>
            <a:endParaRPr lang="en-US" sz="1300" dirty="0">
              <a:cs typeface="Calibri"/>
            </a:endParaRPr>
          </a:p>
          <a:p>
            <a:endParaRPr lang="en-US" sz="1300" dirty="0">
              <a:cs typeface="Calibri"/>
            </a:endParaRPr>
          </a:p>
        </p:txBody>
      </p:sp>
      <p:sp>
        <p:nvSpPr>
          <p:cNvPr id="4" name="Slide Number Placeholder 3"/>
          <p:cNvSpPr>
            <a:spLocks noGrp="1"/>
          </p:cNvSpPr>
          <p:nvPr>
            <p:ph type="sldNum" sz="quarter" idx="5"/>
          </p:nvPr>
        </p:nvSpPr>
        <p:spPr/>
        <p:txBody>
          <a:bodyPr/>
          <a:lstStyle/>
          <a:p>
            <a:fld id="{1B84D13A-0F03-4D1A-9746-950C0A85C837}" type="slidenum">
              <a:rPr lang="en-US" smtClean="0"/>
              <a:t>29</a:t>
            </a:fld>
            <a:endParaRPr lang="en-US"/>
          </a:p>
        </p:txBody>
      </p:sp>
    </p:spTree>
    <p:extLst>
      <p:ext uri="{BB962C8B-B14F-4D97-AF65-F5344CB8AC3E}">
        <p14:creationId xmlns:p14="http://schemas.microsoft.com/office/powerpoint/2010/main" val="3384899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76514"/>
          </a:xfrm>
        </p:spPr>
        <p:txBody>
          <a:bodyPr/>
          <a:lstStyle/>
          <a:p>
            <a:pPr>
              <a:defRPr/>
            </a:pPr>
            <a:r>
              <a:rPr lang="en-US" dirty="0">
                <a:latin typeface="Calibri (body)"/>
              </a:rPr>
              <a:t>Good health starts with eating well. However, 12% of our residents experience food insecurity and regularly don’t have enough to eat or access to the fresh fruits and vegetables necessary for a healthy diet. </a:t>
            </a:r>
          </a:p>
          <a:p>
            <a:pPr defTabSz="966612">
              <a:defRPr/>
            </a:pPr>
            <a:endParaRPr lang="en-US" dirty="0">
              <a:latin typeface="Calibri (body)"/>
            </a:endParaRPr>
          </a:p>
          <a:p>
            <a:pPr>
              <a:defRPr/>
            </a:pPr>
            <a:r>
              <a:rPr lang="en-US" dirty="0">
                <a:latin typeface="Calibri (body)"/>
              </a:rPr>
              <a:t>Tri-County Health Network offers assistance with several programs to help people access food and learn about health and nutrition.</a:t>
            </a:r>
          </a:p>
          <a:p>
            <a:pPr defTabSz="966612">
              <a:defRPr/>
            </a:pPr>
            <a:endParaRPr lang="en-US" dirty="0">
              <a:latin typeface="Calibri (body)"/>
            </a:endParaRPr>
          </a:p>
          <a:p>
            <a:pPr>
              <a:defRPr/>
            </a:pPr>
            <a:r>
              <a:rPr lang="en-US" dirty="0">
                <a:latin typeface="Calibri (body)"/>
              </a:rPr>
              <a:t>While most counties have a food bank, not all residents are taking advantage of this resource. We are collaborating with local pantries to build on their strengths and expand access to community members who are homebound or lack reliable transportation. </a:t>
            </a:r>
          </a:p>
          <a:p>
            <a:pPr defTabSz="966612">
              <a:defRPr/>
            </a:pPr>
            <a:endParaRPr lang="en-US" dirty="0">
              <a:latin typeface="Calibri (body)"/>
            </a:endParaRPr>
          </a:p>
          <a:p>
            <a:pPr>
              <a:defRPr/>
            </a:pPr>
            <a:r>
              <a:rPr lang="en-US" dirty="0">
                <a:latin typeface="Calibri (body)"/>
              </a:rPr>
              <a:t>Additionally, our team can help individuals and families complement their food budgets with SNAP. Eligibility is determined by income level and the number of people in the household. Our team will enroll those eligible and make sure they understand all the associated benefits. Recipients then receive a debit card for groceries that can be used locally and on Amazon!  </a:t>
            </a:r>
          </a:p>
          <a:p>
            <a:pPr>
              <a:defRPr/>
            </a:pPr>
            <a:endParaRPr lang="en-US" dirty="0">
              <a:latin typeface="Calibri (body)"/>
            </a:endParaRPr>
          </a:p>
          <a:p>
            <a:pPr>
              <a:defRPr/>
            </a:pPr>
            <a:r>
              <a:rPr lang="en-US" dirty="0">
                <a:latin typeface="Calibri (body)"/>
              </a:rPr>
              <a:t>Cooking Matters is designed to help people cook healthy on a budget. Topics covered in the course include basic cooking skills, food preservation, cooking as a family, and healthy snacking. Participants learn how to prepare nutritious meals that feed a family of 4 for $10! </a:t>
            </a:r>
          </a:p>
          <a:p>
            <a:pPr>
              <a:defRPr/>
            </a:pPr>
            <a:endParaRPr lang="en-US" dirty="0">
              <a:latin typeface="Calibri (body)"/>
            </a:endParaRPr>
          </a:p>
          <a:p>
            <a:pPr>
              <a:defRPr/>
            </a:pPr>
            <a:r>
              <a:rPr lang="en-US" dirty="0" err="1">
                <a:latin typeface="Calibri (body)"/>
              </a:rPr>
              <a:t>FoodRx</a:t>
            </a:r>
            <a:r>
              <a:rPr lang="en-US" dirty="0">
                <a:latin typeface="Calibri (body)"/>
              </a:rPr>
              <a:t> is a more specialized program providing health coaching and vouchers for fruits and vegetables to those with chronic disease.</a:t>
            </a:r>
          </a:p>
          <a:p>
            <a:pPr>
              <a:defRPr/>
            </a:pPr>
            <a:br>
              <a:rPr lang="en-US" dirty="0">
                <a:latin typeface="Calibri (body)"/>
              </a:rPr>
            </a:br>
            <a:r>
              <a:rPr lang="en-US" dirty="0">
                <a:latin typeface="Calibri (body)"/>
              </a:rPr>
              <a:t>If you our someone you know could benefit for these programs, please contact us.</a:t>
            </a:r>
          </a:p>
        </p:txBody>
      </p:sp>
      <p:sp>
        <p:nvSpPr>
          <p:cNvPr id="4" name="Slide Number Placeholder 3"/>
          <p:cNvSpPr>
            <a:spLocks noGrp="1"/>
          </p:cNvSpPr>
          <p:nvPr>
            <p:ph type="sldNum" sz="quarter" idx="5"/>
          </p:nvPr>
        </p:nvSpPr>
        <p:spPr/>
        <p:txBody>
          <a:bodyPr/>
          <a:lstStyle/>
          <a:p>
            <a:fld id="{1B84D13A-0F03-4D1A-9746-950C0A85C837}" type="slidenum">
              <a:rPr lang="en-US" smtClean="0"/>
              <a:t>30</a:t>
            </a:fld>
            <a:endParaRPr lang="en-US"/>
          </a:p>
        </p:txBody>
      </p:sp>
    </p:spTree>
    <p:extLst>
      <p:ext uri="{BB962C8B-B14F-4D97-AF65-F5344CB8AC3E}">
        <p14:creationId xmlns:p14="http://schemas.microsoft.com/office/powerpoint/2010/main" val="1117291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4D13A-0F03-4D1A-9746-950C0A85C837}" type="slidenum">
              <a:rPr lang="en-US" smtClean="0"/>
              <a:t>31</a:t>
            </a:fld>
            <a:endParaRPr lang="en-US"/>
          </a:p>
        </p:txBody>
      </p:sp>
    </p:spTree>
    <p:extLst>
      <p:ext uri="{BB962C8B-B14F-4D97-AF65-F5344CB8AC3E}">
        <p14:creationId xmlns:p14="http://schemas.microsoft.com/office/powerpoint/2010/main" val="72045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Food insecurity creates a complex  system of problems. Once a family  experiences food insecurity they are forced to make choices that impact their overall health. Cheaper food is typically lower quality and less nutritious.  Which sets people up for becoming overweight, and  or developing chronic diseases. </a:t>
            </a:r>
            <a:r>
              <a:rPr lang="en-US" b="0" i="0" dirty="0">
                <a:solidFill>
                  <a:srgbClr val="202124"/>
                </a:solidFill>
                <a:effectLst/>
                <a:latin typeface="Roboto" panose="02000000000000000000" pitchFamily="2" charset="0"/>
              </a:rPr>
              <a:t>Unhealthy diets account for almost </a:t>
            </a:r>
            <a:r>
              <a:rPr lang="en-US" b="1" i="0" dirty="0">
                <a:solidFill>
                  <a:srgbClr val="202124"/>
                </a:solidFill>
                <a:effectLst/>
                <a:latin typeface="Roboto" panose="02000000000000000000" pitchFamily="2" charset="0"/>
              </a:rPr>
              <a:t>20%</a:t>
            </a:r>
            <a:r>
              <a:rPr lang="en-US" b="0" i="0" dirty="0">
                <a:solidFill>
                  <a:srgbClr val="202124"/>
                </a:solidFill>
                <a:effectLst/>
                <a:latin typeface="Roboto" panose="02000000000000000000" pitchFamily="2" charset="0"/>
              </a:rPr>
              <a:t> of U.S. health care costs from heart disease, stroke, and diabetes, according to a new </a:t>
            </a:r>
            <a:r>
              <a:rPr lang="en-US" b="0" i="0" dirty="0" err="1">
                <a:solidFill>
                  <a:srgbClr val="202124"/>
                </a:solidFill>
                <a:effectLst/>
                <a:latin typeface="Roboto" panose="02000000000000000000" pitchFamily="2" charset="0"/>
              </a:rPr>
              <a:t>study.</a:t>
            </a:r>
            <a:r>
              <a:rPr lang="en-US" b="0" i="0" dirty="0" err="1">
                <a:solidFill>
                  <a:srgbClr val="70757A"/>
                </a:solidFill>
                <a:effectLst/>
                <a:latin typeface="Roboto" panose="02000000000000000000" pitchFamily="2" charset="0"/>
              </a:rPr>
              <a:t>Dec</a:t>
            </a:r>
            <a:r>
              <a:rPr lang="en-US" b="0" i="0" dirty="0">
                <a:solidFill>
                  <a:srgbClr val="70757A"/>
                </a:solidFill>
                <a:effectLst/>
                <a:latin typeface="Roboto" panose="02000000000000000000" pitchFamily="2" charset="0"/>
              </a:rPr>
              <a:t> 17, 2019</a:t>
            </a:r>
            <a:endParaRPr lang="en-US" dirty="0"/>
          </a:p>
          <a:p>
            <a:r>
              <a:rPr lang="en-US" dirty="0"/>
              <a:t>Chronic disease can lead to lower rates of employability and missed work because of sick days, Less money from lower income forces choices of poorer quality food which leads to possible worsening health. </a:t>
            </a:r>
          </a:p>
          <a:p>
            <a:r>
              <a:rPr lang="en-US" dirty="0"/>
              <a:t>We don’t have time today but the subject of the addictive qualities of highly processed foods  should be discussed with families and clients.</a:t>
            </a:r>
          </a:p>
          <a:p>
            <a:endParaRPr lang="en-US" dirty="0"/>
          </a:p>
        </p:txBody>
      </p:sp>
      <p:sp>
        <p:nvSpPr>
          <p:cNvPr id="4" name="Slide Number Placeholder 3"/>
          <p:cNvSpPr>
            <a:spLocks noGrp="1"/>
          </p:cNvSpPr>
          <p:nvPr>
            <p:ph type="sldNum" sz="quarter" idx="5"/>
          </p:nvPr>
        </p:nvSpPr>
        <p:spPr/>
        <p:txBody>
          <a:bodyPr/>
          <a:lstStyle/>
          <a:p>
            <a:fld id="{6E1DE6E5-7C3E-4DC6-A42E-EABBECFAF71B}" type="slidenum">
              <a:rPr lang="en-US" smtClean="0"/>
              <a:t>4</a:t>
            </a:fld>
            <a:endParaRPr lang="en-US"/>
          </a:p>
        </p:txBody>
      </p:sp>
    </p:spTree>
    <p:extLst>
      <p:ext uri="{BB962C8B-B14F-4D97-AF65-F5344CB8AC3E}">
        <p14:creationId xmlns:p14="http://schemas.microsoft.com/office/powerpoint/2010/main" val="235883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current administration has recognized the issues around health  and nutrition during the 9/22 conference on Hunger, Nutrition and Health. Pillar 1 addresses the goal of connecting  people to food benefits thru government programming like SNAP, WIC senior nutrition programs and supporting food pantries and food banks in supplying healthier foods to clients. Pillar 2 focuses on enhanced screening for food and nutrition insecurity and programing around the concept of food as medicine and financial support for home delivery of medically tailored meals  3 front of package food labeling, nutrition education, long term goals for sodium reduction in foods4 enhanced connections to people and parks and other support for PA 5</a:t>
            </a:r>
            <a:r>
              <a:rPr lang="en-US" b="0" i="0" dirty="0">
                <a:solidFill>
                  <a:srgbClr val="333333"/>
                </a:solidFill>
                <a:effectLst/>
                <a:latin typeface="acumin-pro"/>
              </a:rPr>
              <a:t> bolstering funding to improve research to inform nutrition and food security policy, particularly on issues of equity and access; and implementing a vision for advancing nutrition science.</a:t>
            </a:r>
            <a:endParaRPr dirty="0"/>
          </a:p>
        </p:txBody>
      </p:sp>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MCFNS created our own statements and values to reflect local priorities</a:t>
            </a:r>
          </a:p>
        </p:txBody>
      </p:sp>
      <p:sp>
        <p:nvSpPr>
          <p:cNvPr id="4" name="Slide Number Placeholder 3"/>
          <p:cNvSpPr>
            <a:spLocks noGrp="1"/>
          </p:cNvSpPr>
          <p:nvPr>
            <p:ph type="sldNum" sz="quarter" idx="5"/>
          </p:nvPr>
        </p:nvSpPr>
        <p:spPr/>
        <p:txBody>
          <a:bodyPr/>
          <a:lstStyle/>
          <a:p>
            <a:fld id="{6E1DE6E5-7C3E-4DC6-A42E-EABBECFAF71B}" type="slidenum">
              <a:rPr lang="en-US" smtClean="0"/>
              <a:t>6</a:t>
            </a:fld>
            <a:endParaRPr lang="en-US"/>
          </a:p>
        </p:txBody>
      </p:sp>
    </p:spTree>
    <p:extLst>
      <p:ext uri="{BB962C8B-B14F-4D97-AF65-F5344CB8AC3E}">
        <p14:creationId xmlns:p14="http://schemas.microsoft.com/office/powerpoint/2010/main" val="313343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MCFNS was created as a  response to barriers identified   from siloed work and in response to the food and nutrition  needs of   a highly mobile workforce. We identified 5 areas of primary focus. 1  food Availability to all  2  MCFNS wanted to focus support and purchase of local foods. As we saw during the pandemic our   food system is  too dependent on  sources outside our community. We want to support local growers for that reason in addition to the nutrition quality and taste of  local food. 3 quality </a:t>
            </a:r>
            <a:r>
              <a:rPr lang="en-US"/>
              <a:t>service 4 the </a:t>
            </a:r>
            <a:r>
              <a:rPr lang="en-US" dirty="0"/>
              <a:t>benefits of team work, grants, avoiding duplication and a desire to streamline services.5 together we are stronger  </a:t>
            </a:r>
          </a:p>
        </p:txBody>
      </p:sp>
      <p:sp>
        <p:nvSpPr>
          <p:cNvPr id="4" name="Slide Number Placeholder 3"/>
          <p:cNvSpPr>
            <a:spLocks noGrp="1"/>
          </p:cNvSpPr>
          <p:nvPr>
            <p:ph type="sldNum" sz="quarter" idx="5"/>
          </p:nvPr>
        </p:nvSpPr>
        <p:spPr/>
        <p:txBody>
          <a:bodyPr/>
          <a:lstStyle/>
          <a:p>
            <a:fld id="{6E1DE6E5-7C3E-4DC6-A42E-EABBECFAF71B}" type="slidenum">
              <a:rPr lang="en-US" smtClean="0"/>
              <a:t>7</a:t>
            </a:fld>
            <a:endParaRPr lang="en-US"/>
          </a:p>
        </p:txBody>
      </p:sp>
    </p:spTree>
    <p:extLst>
      <p:ext uri="{BB962C8B-B14F-4D97-AF65-F5344CB8AC3E}">
        <p14:creationId xmlns:p14="http://schemas.microsoft.com/office/powerpoint/2010/main" val="215650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organization has brought collaboration and partnership to the table.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4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1" indent="0" algn="l" rtl="0">
              <a:lnSpc>
                <a:spcPct val="90000"/>
              </a:lnSpc>
              <a:spcBef>
                <a:spcPts val="500"/>
              </a:spcBef>
              <a:spcAft>
                <a:spcPts val="0"/>
              </a:spcAft>
              <a:buClr>
                <a:schemeClr val="dk1"/>
              </a:buClr>
              <a:buSzPts val="2400"/>
              <a:buNone/>
            </a:pPr>
            <a:r>
              <a:rPr lang="en-US" dirty="0"/>
              <a:t>Food Hubs</a:t>
            </a:r>
          </a:p>
          <a:p>
            <a:pPr marL="685800" lvl="1" indent="-228600" algn="l" rtl="0">
              <a:lnSpc>
                <a:spcPct val="90000"/>
              </a:lnSpc>
              <a:spcBef>
                <a:spcPts val="500"/>
              </a:spcBef>
              <a:spcAft>
                <a:spcPts val="0"/>
              </a:spcAft>
              <a:buClr>
                <a:schemeClr val="dk1"/>
              </a:buClr>
              <a:buSzPts val="2400"/>
              <a:buChar char="•"/>
            </a:pPr>
            <a:r>
              <a:rPr lang="en-US" dirty="0"/>
              <a:t>Co-located Distribution Sites</a:t>
            </a:r>
          </a:p>
          <a:p>
            <a:pPr marL="685800" lvl="1" indent="-228600" algn="l" rtl="0">
              <a:lnSpc>
                <a:spcPct val="90000"/>
              </a:lnSpc>
              <a:spcBef>
                <a:spcPts val="500"/>
              </a:spcBef>
              <a:spcAft>
                <a:spcPts val="0"/>
              </a:spcAft>
              <a:buClr>
                <a:schemeClr val="dk1"/>
              </a:buClr>
              <a:buSzPts val="2400"/>
              <a:buChar char="•"/>
            </a:pPr>
            <a:r>
              <a:rPr lang="en-US" dirty="0"/>
              <a:t>Public and Private Resources</a:t>
            </a:r>
          </a:p>
          <a:p>
            <a:pPr marL="685800" lvl="1" indent="-228600" algn="l" rtl="0">
              <a:lnSpc>
                <a:spcPct val="90000"/>
              </a:lnSpc>
              <a:spcBef>
                <a:spcPts val="500"/>
              </a:spcBef>
              <a:spcAft>
                <a:spcPts val="0"/>
              </a:spcAft>
              <a:buClr>
                <a:schemeClr val="dk1"/>
              </a:buClr>
              <a:buSzPts val="2400"/>
              <a:buChar char="•"/>
            </a:pPr>
            <a:r>
              <a:rPr lang="en-US" dirty="0"/>
              <a:t>Philanthropy</a:t>
            </a:r>
          </a:p>
          <a:p>
            <a:pPr marL="0" lvl="0" indent="0" algn="l" rtl="0">
              <a:spcBef>
                <a:spcPts val="0"/>
              </a:spcBef>
              <a:spcAft>
                <a:spcPts val="0"/>
              </a:spcAft>
              <a:buNone/>
            </a:pPr>
            <a:endParaRPr dirty="0"/>
          </a:p>
        </p:txBody>
      </p:sp>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435045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88274727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77357609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9381-EB04-49E0-BA6E-7B676FC80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E76507-FCFF-4BDE-AE53-05FCF9CDA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C969B-CADF-4EBF-88D8-4E15BF822D61}"/>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EF777C05-F55A-487A-9450-84D42BE94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EF0E-7AAF-421B-815F-09DD6187A15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5088346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B6DE-79D0-4C24-8884-FCD1BE049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37D10-1970-4742-B12C-1AF917F45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5B00-7FE2-4244-A66A-A3BF5E7896E7}"/>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CB1C09B3-FEE2-4E9A-A8DE-9E5CC65C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0C9C0-34F0-44BC-B894-83CDBB7012B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61226384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D873-70B5-4297-98E0-596995B71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6BE7C-70E8-446A-842C-945E1413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725A2-CAD2-4B4D-81C4-FF077ADE4FE6}"/>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5E9E5176-EED2-4AD9-B9FE-F513B815D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A1776-6D75-4372-B47F-E7D40ABFBA90}"/>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55543508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CED6-8546-4FDC-B1AB-5FB0782D3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54093-876A-450C-9AAB-A73D49F96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549A-7CDB-46BA-8754-7923B093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33FD3-37FE-4B06-B3F8-70BB4AB3FF34}"/>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6" name="Footer Placeholder 5">
            <a:extLst>
              <a:ext uri="{FF2B5EF4-FFF2-40B4-BE49-F238E27FC236}">
                <a16:creationId xmlns:a16="http://schemas.microsoft.com/office/drawing/2014/main" id="{08543FF9-7E1F-4D8B-882E-51511A190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2A4AF-7054-45CD-B1FA-6F318AF33643}"/>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938053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7788-CF41-45ED-A34D-17244EDE0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1CE67-9871-454A-B35B-77907830B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83F79-A453-47B1-9943-E5ED96431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9EB00-D0A2-46E5-85A1-38985C96A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25A4E-EF3C-45AB-916C-FFA66B000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B0A24-BB12-458D-9F38-19F0B430FBD3}"/>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8" name="Footer Placeholder 7">
            <a:extLst>
              <a:ext uri="{FF2B5EF4-FFF2-40B4-BE49-F238E27FC236}">
                <a16:creationId xmlns:a16="http://schemas.microsoft.com/office/drawing/2014/main" id="{4493D41D-6558-419E-8957-AA928C001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99E5D-7D4B-41AD-880E-F5F23973BF9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1634496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927E-7EBC-46A3-A188-8D13267C1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88F4A-D133-400A-9D24-0D94BD2AB193}"/>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4" name="Footer Placeholder 3">
            <a:extLst>
              <a:ext uri="{FF2B5EF4-FFF2-40B4-BE49-F238E27FC236}">
                <a16:creationId xmlns:a16="http://schemas.microsoft.com/office/drawing/2014/main" id="{CAB57CA2-BB6A-470D-AE50-88FEE167F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85DDC-170F-486B-ABEE-23CFD9AE426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92102041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5AEA6-4DC7-4F9C-B0E7-F170EBBAD394}"/>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3" name="Footer Placeholder 2">
            <a:extLst>
              <a:ext uri="{FF2B5EF4-FFF2-40B4-BE49-F238E27FC236}">
                <a16:creationId xmlns:a16="http://schemas.microsoft.com/office/drawing/2014/main" id="{08E163BE-FEF4-4CE6-AA58-7851A8DDF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A45FB-242B-40C0-9BFD-2305D251799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68580498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6B3-1AA2-4399-AA47-6099F06F5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29974-7C75-4A03-938E-CFEB96CC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D5A30-AEE4-4F56-BF30-1D4798B31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4BB1E-8DA6-4B2E-AACC-FA24C0A84B08}"/>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6" name="Footer Placeholder 5">
            <a:extLst>
              <a:ext uri="{FF2B5EF4-FFF2-40B4-BE49-F238E27FC236}">
                <a16:creationId xmlns:a16="http://schemas.microsoft.com/office/drawing/2014/main" id="{5B48AD4F-B946-456C-B00E-1164BA4BA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6C207-6083-4685-9132-FA3094E1FA91}"/>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288697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4204" cy="1325563"/>
          </a:xfrm>
        </p:spPr>
        <p:txBody>
          <a:bodyPr/>
          <a:lstStyle/>
          <a:p>
            <a:r>
              <a:rPr lang="en-US" dirty="0"/>
              <a:t>Click to edit Master title style</a:t>
            </a:r>
          </a:p>
        </p:txBody>
      </p:sp>
      <p:sp>
        <p:nvSpPr>
          <p:cNvPr id="3" name="Content Placeholder 2"/>
          <p:cNvSpPr>
            <a:spLocks noGrp="1"/>
          </p:cNvSpPr>
          <p:nvPr>
            <p:ph idx="1"/>
          </p:nvPr>
        </p:nvSpPr>
        <p:spPr>
          <a:xfrm>
            <a:off x="838200" y="2307771"/>
            <a:ext cx="9314204" cy="3869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9382" y="6356350"/>
            <a:ext cx="489857" cy="365125"/>
          </a:xfrm>
        </p:spPr>
        <p:txBody>
          <a:bodyPr/>
          <a:lstStyle>
            <a:lvl1pPr>
              <a:defRPr>
                <a:solidFill>
                  <a:schemeClr val="bg1"/>
                </a:solidFill>
              </a:defRPr>
            </a:lvl1pPr>
          </a:lstStyle>
          <a:p>
            <a:fld id="{33A93584-70AC-423F-A9A4-8B8ACC3BAA15}" type="slidenum">
              <a:rPr lang="en-US" smtClean="0"/>
              <a:pPr/>
              <a:t>‹#›</a:t>
            </a:fld>
            <a:endParaRPr lang="en-US" dirty="0"/>
          </a:p>
        </p:txBody>
      </p:sp>
    </p:spTree>
    <p:extLst>
      <p:ext uri="{BB962C8B-B14F-4D97-AF65-F5344CB8AC3E}">
        <p14:creationId xmlns:p14="http://schemas.microsoft.com/office/powerpoint/2010/main" val="309144930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601-5EBE-4EE3-9AC5-86F28A80A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3906F-74E3-48F4-87A2-DE228E557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8E581-9FDE-4863-986A-A6688FBB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5C1EB-42FB-4FBB-899B-53144C68E732}"/>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6" name="Footer Placeholder 5">
            <a:extLst>
              <a:ext uri="{FF2B5EF4-FFF2-40B4-BE49-F238E27FC236}">
                <a16:creationId xmlns:a16="http://schemas.microsoft.com/office/drawing/2014/main" id="{39462BE0-85B3-486F-AA26-777BDF52D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45A3A-BD45-4AD7-B0A2-B01DD5A51B1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52384502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1E09-3CB2-455E-B99B-EA5EA61F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C0114-CDEC-40A3-A8D2-E72C9C34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08B2D-1AE8-45A7-B6DD-B4235D0E785E}"/>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1436C1F3-DDAF-482B-92ED-52B6CA87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3C4E4-B68A-40BC-9539-1D7D0E915DF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639859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AD79F-1915-4259-A9C8-980F4AE9B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2E8566-9086-4352-B627-86FB80781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8193F-BA25-48AC-A482-E990BFACECAE}"/>
              </a:ext>
            </a:extLst>
          </p:cNvPr>
          <p:cNvSpPr>
            <a:spLocks noGrp="1"/>
          </p:cNvSpPr>
          <p:nvPr>
            <p:ph type="dt" sz="half" idx="10"/>
          </p:nvPr>
        </p:nvSpPr>
        <p:spPr/>
        <p:txBody>
          <a:body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92782860-F709-4B90-B3BA-F16B1C79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F71A-4BC4-4FB2-8308-95BDC4BAC01B}"/>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80340993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428079138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22713"/>
            <a:ext cx="5181600" cy="405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22713"/>
            <a:ext cx="5181600" cy="405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719477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37396788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07096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44680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2041282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502193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63942" y="6356350"/>
            <a:ext cx="4898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3584-70AC-423F-A9A4-8B8ACC3BAA15}" type="slidenum">
              <a:rPr lang="en-US" smtClean="0"/>
              <a:t>‹#›</a:t>
            </a:fld>
            <a:endParaRPr lang="en-US"/>
          </a:p>
        </p:txBody>
      </p:sp>
      <p:sp>
        <p:nvSpPr>
          <p:cNvPr id="8" name="Footer Placeholder 4">
            <a:extLst>
              <a:ext uri="{FF2B5EF4-FFF2-40B4-BE49-F238E27FC236}">
                <a16:creationId xmlns:a16="http://schemas.microsoft.com/office/drawing/2014/main" id="{AB3E5732-1EC6-45AB-9FEF-28D078106D9D}"/>
              </a:ext>
            </a:extLst>
          </p:cNvPr>
          <p:cNvSpPr txBox="1">
            <a:spLocks/>
          </p:cNvSpPr>
          <p:nvPr userDrawn="1"/>
        </p:nvSpPr>
        <p:spPr>
          <a:xfrm>
            <a:off x="761288" y="6382686"/>
            <a:ext cx="9450936" cy="312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200" dirty="0">
                <a:solidFill>
                  <a:prstClr val="black">
                    <a:tint val="75000"/>
                  </a:prstClr>
                </a:solidFill>
                <a:cs typeface="Arial" charset="0"/>
              </a:rPr>
              <a:t>©2023 Quality Health Network</a:t>
            </a:r>
            <a:r>
              <a:rPr lang="en-US" sz="1200" b="0" i="0" dirty="0">
                <a:solidFill>
                  <a:schemeClr val="tx1">
                    <a:lumMod val="50000"/>
                    <a:lumOff val="50000"/>
                  </a:schemeClr>
                </a:solidFill>
                <a:effectLst/>
                <a:latin typeface="DDG_ProximaNova"/>
              </a:rPr>
              <a:t>™ </a:t>
            </a:r>
            <a:r>
              <a:rPr lang="en-US" sz="1200" dirty="0">
                <a:solidFill>
                  <a:prstClr val="black">
                    <a:tint val="75000"/>
                  </a:prstClr>
                </a:solidFill>
                <a:cs typeface="Arial" charset="0"/>
              </a:rPr>
              <a:t>(QHN) – All rights reserved, QHN proprietary and confidential not for further redistribution </a:t>
            </a:r>
          </a:p>
          <a:p>
            <a:pPr fontAlgn="base">
              <a:spcBef>
                <a:spcPct val="0"/>
              </a:spcBef>
              <a:spcAft>
                <a:spcPct val="0"/>
              </a:spcAft>
            </a:pPr>
            <a:endParaRPr lang="en-US" sz="900" dirty="0">
              <a:solidFill>
                <a:prstClr val="black">
                  <a:tint val="75000"/>
                </a:prstClr>
              </a:solidFill>
              <a:cs typeface="Arial" charset="0"/>
            </a:endParaRPr>
          </a:p>
        </p:txBody>
      </p:sp>
    </p:spTree>
    <p:extLst>
      <p:ext uri="{BB962C8B-B14F-4D97-AF65-F5344CB8AC3E}">
        <p14:creationId xmlns:p14="http://schemas.microsoft.com/office/powerpoint/2010/main" val="130413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A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A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A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02FAF-A16D-4902-8A26-6736EC608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6E52A-F6BE-4BEB-9347-E0F2AEBB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FB958-AB1D-4B01-8403-BE0750DD2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02CEA-D18C-4D28-8F84-F1D9F48923E3}" type="datetimeFigureOut">
              <a:rPr lang="en-US" smtClean="0"/>
              <a:t>4/17/2023</a:t>
            </a:fld>
            <a:endParaRPr lang="en-US"/>
          </a:p>
        </p:txBody>
      </p:sp>
      <p:sp>
        <p:nvSpPr>
          <p:cNvPr id="5" name="Footer Placeholder 4">
            <a:extLst>
              <a:ext uri="{FF2B5EF4-FFF2-40B4-BE49-F238E27FC236}">
                <a16:creationId xmlns:a16="http://schemas.microsoft.com/office/drawing/2014/main" id="{51FBA9A7-3616-4117-9716-FA524EB83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1F0E9-45EE-4D45-8A86-438B4DEDF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4A22-5FF6-439C-8127-D31303160776}" type="slidenum">
              <a:rPr lang="en-US" smtClean="0"/>
              <a:t>‹#›</a:t>
            </a:fld>
            <a:endParaRPr lang="en-US"/>
          </a:p>
        </p:txBody>
      </p:sp>
    </p:spTree>
    <p:extLst>
      <p:ext uri="{BB962C8B-B14F-4D97-AF65-F5344CB8AC3E}">
        <p14:creationId xmlns:p14="http://schemas.microsoft.com/office/powerpoint/2010/main" val="155175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hyperlink" Target="mailto:ssm@tchnetwork.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gov/our-work/nutrition-physical-activity/white-house-conference-hunger-nutrition-and-healt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DC56A2-3247-491C-9CB2-466CD1833BF7}"/>
              </a:ext>
            </a:extLst>
          </p:cNvPr>
          <p:cNvSpPr txBox="1">
            <a:spLocks/>
          </p:cNvSpPr>
          <p:nvPr/>
        </p:nvSpPr>
        <p:spPr bwMode="auto">
          <a:xfrm>
            <a:off x="2476499" y="2159722"/>
            <a:ext cx="9601200" cy="2183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4000" dirty="0">
                <a:solidFill>
                  <a:schemeClr val="bg1"/>
                </a:solidFill>
                <a:latin typeface="Verdana" panose="020B0604030504040204" pitchFamily="34" charset="0"/>
                <a:ea typeface="Verdana" panose="020B0604030504040204" pitchFamily="34" charset="0"/>
                <a:cs typeface="Calibri Light" panose="020F0302020204030204" pitchFamily="34" charset="0"/>
              </a:rPr>
              <a:t>Food Insecurity</a:t>
            </a:r>
          </a:p>
          <a:p>
            <a:pPr>
              <a:lnSpc>
                <a:spcPct val="85000"/>
              </a:lnSpc>
            </a:pPr>
            <a:r>
              <a:rPr lang="en-US" sz="4000" dirty="0">
                <a:solidFill>
                  <a:schemeClr val="bg1"/>
                </a:solidFill>
                <a:latin typeface="Verdana" panose="020B0604030504040204" pitchFamily="34" charset="0"/>
                <a:ea typeface="Verdana" panose="020B0604030504040204" pitchFamily="34" charset="0"/>
                <a:cs typeface="Calibri Light" panose="020F0302020204030204" pitchFamily="34" charset="0"/>
              </a:rPr>
              <a:t>on the Western Slope</a:t>
            </a:r>
            <a:endParaRPr lang="en-US" sz="2800" i="1" dirty="0">
              <a:latin typeface="Verdana" panose="020B0604030504040204" pitchFamily="34" charset="0"/>
              <a:ea typeface="Verdana" panose="020B0604030504040204" pitchFamily="34" charset="0"/>
              <a:cs typeface="Calibri Light" panose="020F0302020204030204" pitchFamily="34" charset="0"/>
            </a:endParaRPr>
          </a:p>
          <a:p>
            <a:pPr>
              <a:lnSpc>
                <a:spcPct val="85000"/>
              </a:lnSpc>
            </a:pPr>
            <a:r>
              <a:rPr lang="en-US" sz="2800" i="1" dirty="0">
                <a:latin typeface="Verdana" panose="020B0604030504040204" pitchFamily="34" charset="0"/>
                <a:ea typeface="Verdana" panose="020B0604030504040204" pitchFamily="34" charset="0"/>
                <a:cs typeface="Calibri Light" panose="020F0302020204030204" pitchFamily="34" charset="0"/>
              </a:rPr>
              <a:t>QHN Hot Topic Session</a:t>
            </a:r>
          </a:p>
        </p:txBody>
      </p:sp>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971799" y="4538697"/>
            <a:ext cx="8610600" cy="556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dirty="0">
                <a:latin typeface="Verdana" panose="020B0604030504040204" pitchFamily="34" charset="0"/>
                <a:ea typeface="Verdana" panose="020B0604030504040204" pitchFamily="34" charset="0"/>
                <a:cs typeface="Calibri Light" panose="020F0302020204030204" pitchFamily="34" charset="0"/>
              </a:rPr>
              <a:t>4/19/2023</a:t>
            </a:r>
          </a:p>
        </p:txBody>
      </p:sp>
      <p:cxnSp>
        <p:nvCxnSpPr>
          <p:cNvPr id="3" name="Straight Connector 2">
            <a:extLst>
              <a:ext uri="{FF2B5EF4-FFF2-40B4-BE49-F238E27FC236}">
                <a16:creationId xmlns:a16="http://schemas.microsoft.com/office/drawing/2014/main" id="{9CBF6E31-37E9-47A1-A951-66F8B4D4C1AF}"/>
              </a:ext>
            </a:extLst>
          </p:cNvPr>
          <p:cNvCxnSpPr>
            <a:cxnSpLocks/>
          </p:cNvCxnSpPr>
          <p:nvPr/>
        </p:nvCxnSpPr>
        <p:spPr>
          <a:xfrm>
            <a:off x="3555723" y="4147857"/>
            <a:ext cx="78559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5406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2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2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23"/>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5100"/>
              <a:buFont typeface="Calibri"/>
              <a:buNone/>
            </a:pPr>
            <a:r>
              <a:rPr lang="en-US" sz="5100"/>
              <a:t>Solutions &amp; Strategies</a:t>
            </a:r>
            <a:endParaRPr/>
          </a:p>
        </p:txBody>
      </p:sp>
      <p:cxnSp>
        <p:nvCxnSpPr>
          <p:cNvPr id="208" name="Google Shape;208;p23"/>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09" name="Google Shape;209;p23"/>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dirty="0"/>
              <a:t>Coordinated Response</a:t>
            </a:r>
            <a:endParaRPr lang="en-US" b="1" dirty="0"/>
          </a:p>
          <a:p>
            <a:pPr marL="685800" lvl="1" indent="-228600" algn="l" rtl="0">
              <a:lnSpc>
                <a:spcPct val="90000"/>
              </a:lnSpc>
              <a:spcBef>
                <a:spcPts val="500"/>
              </a:spcBef>
              <a:spcAft>
                <a:spcPts val="0"/>
              </a:spcAft>
              <a:buClr>
                <a:schemeClr val="dk1"/>
              </a:buClr>
              <a:buSzPts val="2400"/>
              <a:buChar char="•"/>
            </a:pPr>
            <a:r>
              <a:rPr lang="en-US" dirty="0"/>
              <a:t>Expanding food and nutrition access</a:t>
            </a:r>
          </a:p>
          <a:p>
            <a:pPr marL="685800" lvl="1" indent="-228600" algn="l" rtl="0">
              <a:lnSpc>
                <a:spcPct val="90000"/>
              </a:lnSpc>
              <a:spcBef>
                <a:spcPts val="500"/>
              </a:spcBef>
              <a:spcAft>
                <a:spcPts val="0"/>
              </a:spcAft>
              <a:buClr>
                <a:schemeClr val="dk1"/>
              </a:buClr>
              <a:buSzPts val="2400"/>
              <a:buChar char="•"/>
            </a:pPr>
            <a:r>
              <a:rPr lang="en-US" dirty="0"/>
              <a:t>Coordinating food collection and distribution</a:t>
            </a:r>
          </a:p>
          <a:p>
            <a:pPr marL="685800" lvl="1" indent="-228600" algn="l" rtl="0">
              <a:lnSpc>
                <a:spcPct val="90000"/>
              </a:lnSpc>
              <a:spcBef>
                <a:spcPts val="500"/>
              </a:spcBef>
              <a:spcAft>
                <a:spcPts val="0"/>
              </a:spcAft>
              <a:buClr>
                <a:schemeClr val="dk1"/>
              </a:buClr>
              <a:buSzPts val="2400"/>
              <a:buChar char="•"/>
            </a:pPr>
            <a:r>
              <a:rPr lang="en-US" dirty="0"/>
              <a:t>Build public and private partnership</a:t>
            </a:r>
          </a:p>
          <a:p>
            <a:pPr marL="685800" lvl="1" indent="-228600" algn="l" rtl="0">
              <a:lnSpc>
                <a:spcPct val="90000"/>
              </a:lnSpc>
              <a:spcBef>
                <a:spcPts val="500"/>
              </a:spcBef>
              <a:spcAft>
                <a:spcPts val="0"/>
              </a:spcAft>
              <a:buClr>
                <a:schemeClr val="dk1"/>
              </a:buClr>
              <a:buSzPts val="2400"/>
              <a:buChar char="•"/>
            </a:pPr>
            <a:r>
              <a:rPr lang="en-US" dirty="0"/>
              <a:t> Collaborate funding to scale sustainable solutions. </a:t>
            </a:r>
          </a:p>
          <a:p>
            <a:pPr marL="685800" lvl="1" indent="-228600" algn="l" rtl="0">
              <a:lnSpc>
                <a:spcPct val="90000"/>
              </a:lnSpc>
              <a:spcBef>
                <a:spcPts val="500"/>
              </a:spcBef>
              <a:spcAft>
                <a:spcPts val="0"/>
              </a:spcAft>
              <a:buClr>
                <a:schemeClr val="dk1"/>
              </a:buClr>
              <a:buSzPts val="2400"/>
              <a:buChar char="•"/>
            </a:pPr>
            <a:endParaRPr dirty="0"/>
          </a:p>
          <a:p>
            <a:pPr marL="228600" lvl="0" indent="-76200" algn="l" rtl="0">
              <a:lnSpc>
                <a:spcPct val="90000"/>
              </a:lnSpc>
              <a:spcBef>
                <a:spcPts val="1000"/>
              </a:spcBef>
              <a:spcAft>
                <a:spcPts val="0"/>
              </a:spcAft>
              <a:buClr>
                <a:schemeClr val="dk1"/>
              </a:buClr>
              <a:buSzPts val="2400"/>
              <a:buNone/>
            </a:pPr>
            <a:endParaRPr sz="2400"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8" name="Google Shape;2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Opportunities to Support MCFNS</a:t>
            </a:r>
            <a:endParaRPr dirty="0"/>
          </a:p>
        </p:txBody>
      </p:sp>
      <p:sp>
        <p:nvSpPr>
          <p:cNvPr id="239" name="Google Shape;239;p26"/>
          <p:cNvSpPr/>
          <p:nvPr/>
        </p:nvSpPr>
        <p:spPr>
          <a:xfrm>
            <a:off x="838200" y="1865313"/>
            <a:ext cx="10424160" cy="18288"/>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40" name="Google Shape;240;p26"/>
          <p:cNvGrpSpPr/>
          <p:nvPr/>
        </p:nvGrpSpPr>
        <p:grpSpPr>
          <a:xfrm>
            <a:off x="913968" y="2605024"/>
            <a:ext cx="10364063" cy="3195001"/>
            <a:chOff x="75768" y="376937"/>
            <a:chExt cx="10364063" cy="3195001"/>
          </a:xfrm>
        </p:grpSpPr>
        <p:sp>
          <p:nvSpPr>
            <p:cNvPr id="241" name="Google Shape;241;p26"/>
            <p:cNvSpPr/>
            <p:nvPr/>
          </p:nvSpPr>
          <p:spPr>
            <a:xfrm>
              <a:off x="679050" y="376937"/>
              <a:ext cx="1887187" cy="1887187"/>
            </a:xfrm>
            <a:prstGeom prst="round2DiagRect">
              <a:avLst>
                <a:gd name="adj1" fmla="val 2972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1081237" y="779125"/>
              <a:ext cx="1082812" cy="108281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75768" y="2851938"/>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txBox="1"/>
            <p:nvPr/>
          </p:nvSpPr>
          <p:spPr>
            <a:xfrm>
              <a:off x="75768" y="2851938"/>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POLICY</a:t>
              </a:r>
              <a:endParaRPr/>
            </a:p>
          </p:txBody>
        </p:sp>
        <p:sp>
          <p:nvSpPr>
            <p:cNvPr id="245" name="Google Shape;245;p26"/>
            <p:cNvSpPr/>
            <p:nvPr/>
          </p:nvSpPr>
          <p:spPr>
            <a:xfrm>
              <a:off x="4314206" y="376937"/>
              <a:ext cx="1887187" cy="1887187"/>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4716393" y="779125"/>
              <a:ext cx="1082812" cy="1082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3710925" y="2851938"/>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txBox="1"/>
            <p:nvPr/>
          </p:nvSpPr>
          <p:spPr>
            <a:xfrm>
              <a:off x="3710925" y="2851938"/>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FUNDING</a:t>
              </a:r>
              <a:endParaRPr/>
            </a:p>
          </p:txBody>
        </p:sp>
        <p:sp>
          <p:nvSpPr>
            <p:cNvPr id="249" name="Google Shape;249;p26"/>
            <p:cNvSpPr/>
            <p:nvPr/>
          </p:nvSpPr>
          <p:spPr>
            <a:xfrm>
              <a:off x="7949362" y="376937"/>
              <a:ext cx="1887187" cy="1887187"/>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8351550" y="779125"/>
              <a:ext cx="1082812" cy="1082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7346081" y="2851938"/>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txBox="1"/>
            <p:nvPr/>
          </p:nvSpPr>
          <p:spPr>
            <a:xfrm>
              <a:off x="7346081" y="2851938"/>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PARTNERSHIP</a:t>
              </a:r>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98AAF-49AD-40C7-837C-590E2B749D5E}"/>
              </a:ext>
            </a:extLst>
          </p:cNvPr>
          <p:cNvPicPr>
            <a:picLocks noChangeAspect="1"/>
          </p:cNvPicPr>
          <p:nvPr/>
        </p:nvPicPr>
        <p:blipFill rotWithShape="1">
          <a:blip r:embed="rId2">
            <a:extLst>
              <a:ext uri="{28A0092B-C50C-407E-A947-70E740481C1C}">
                <a14:useLocalDpi xmlns:a14="http://schemas.microsoft.com/office/drawing/2010/main" val="0"/>
              </a:ext>
            </a:extLst>
          </a:blip>
          <a:srcRect r="45009"/>
          <a:stretch/>
        </p:blipFill>
        <p:spPr>
          <a:xfrm>
            <a:off x="0" y="-11078"/>
            <a:ext cx="6685918" cy="6858000"/>
          </a:xfrm>
          <a:prstGeom prst="rect">
            <a:avLst/>
          </a:prstGeom>
        </p:spPr>
      </p:pic>
      <p:pic>
        <p:nvPicPr>
          <p:cNvPr id="3" name="Picture 2">
            <a:extLst>
              <a:ext uri="{FF2B5EF4-FFF2-40B4-BE49-F238E27FC236}">
                <a16:creationId xmlns:a16="http://schemas.microsoft.com/office/drawing/2014/main" id="{62A957ED-17D7-419A-9BE3-051230B02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70" y="934030"/>
            <a:ext cx="3312251" cy="4967785"/>
          </a:xfrm>
          <a:prstGeom prst="rect">
            <a:avLst/>
          </a:prstGeom>
        </p:spPr>
      </p:pic>
      <p:sp>
        <p:nvSpPr>
          <p:cNvPr id="4" name="TextBox 3">
            <a:extLst>
              <a:ext uri="{FF2B5EF4-FFF2-40B4-BE49-F238E27FC236}">
                <a16:creationId xmlns:a16="http://schemas.microsoft.com/office/drawing/2014/main" id="{DA73642B-AD40-4E78-9500-65933D5CE130}"/>
              </a:ext>
            </a:extLst>
          </p:cNvPr>
          <p:cNvSpPr txBox="1"/>
          <p:nvPr/>
        </p:nvSpPr>
        <p:spPr>
          <a:xfrm>
            <a:off x="5855269" y="431020"/>
            <a:ext cx="3548279" cy="923330"/>
          </a:xfrm>
          <a:prstGeom prst="rect">
            <a:avLst/>
          </a:prstGeom>
          <a:noFill/>
        </p:spPr>
        <p:txBody>
          <a:bodyPr wrap="none" rtlCol="0">
            <a:spAutoFit/>
          </a:bodyPr>
          <a:lstStyle/>
          <a:p>
            <a:r>
              <a:rPr lang="en-US" b="1" dirty="0"/>
              <a:t>Andrew Escamilla, CRS (he/him)</a:t>
            </a:r>
          </a:p>
          <a:p>
            <a:r>
              <a:rPr lang="en-US" b="1" dirty="0"/>
              <a:t>Coordinator, Western Colorado 211</a:t>
            </a:r>
          </a:p>
          <a:p>
            <a:r>
              <a:rPr lang="en-US" b="1" dirty="0"/>
              <a:t>Hilltop Community Resources</a:t>
            </a:r>
          </a:p>
        </p:txBody>
      </p:sp>
      <p:sp>
        <p:nvSpPr>
          <p:cNvPr id="6" name="TextBox 5">
            <a:extLst>
              <a:ext uri="{FF2B5EF4-FFF2-40B4-BE49-F238E27FC236}">
                <a16:creationId xmlns:a16="http://schemas.microsoft.com/office/drawing/2014/main" id="{7E6A0C0A-14CC-4D34-AA5A-C24AFD940FCE}"/>
              </a:ext>
            </a:extLst>
          </p:cNvPr>
          <p:cNvSpPr txBox="1"/>
          <p:nvPr/>
        </p:nvSpPr>
        <p:spPr>
          <a:xfrm>
            <a:off x="7036368" y="1417850"/>
            <a:ext cx="2768032" cy="4524315"/>
          </a:xfrm>
          <a:prstGeom prst="rect">
            <a:avLst/>
          </a:prstGeom>
          <a:noFill/>
        </p:spPr>
        <p:txBody>
          <a:bodyPr wrap="square" rtlCol="0">
            <a:spAutoFit/>
          </a:bodyPr>
          <a:lstStyle/>
          <a:p>
            <a:r>
              <a:rPr lang="en-US" dirty="0"/>
              <a:t>My name is Andrew. I’ve been with 211 and Hilltop for over a decade now! I was born in Texas, but raised here in Grand Junction. Even though I’m mostly a city boy, I can appreciate the beauty this state has to offer. This community has meant a lot to me over the years, and I am so privileged to be a part of a program that is dedicated to helping the people of this amazing area in Colorado. </a:t>
            </a:r>
          </a:p>
        </p:txBody>
      </p:sp>
    </p:spTree>
    <p:extLst>
      <p:ext uri="{BB962C8B-B14F-4D97-AF65-F5344CB8AC3E}">
        <p14:creationId xmlns:p14="http://schemas.microsoft.com/office/powerpoint/2010/main" val="383777988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34D533-1E0A-4075-866B-6AE59620C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3DCCD5-FE4A-445D-BCF0-B07774BE68ED}"/>
              </a:ext>
            </a:extLst>
          </p:cNvPr>
          <p:cNvSpPr txBox="1"/>
          <p:nvPr/>
        </p:nvSpPr>
        <p:spPr>
          <a:xfrm>
            <a:off x="4663791" y="3613132"/>
            <a:ext cx="2576346" cy="646331"/>
          </a:xfrm>
          <a:prstGeom prst="rect">
            <a:avLst/>
          </a:prstGeom>
          <a:noFill/>
        </p:spPr>
        <p:txBody>
          <a:bodyPr wrap="none" rtlCol="0">
            <a:spAutoFit/>
          </a:bodyPr>
          <a:lstStyle/>
          <a:p>
            <a:r>
              <a:rPr lang="en-US" sz="3600" b="1" dirty="0">
                <a:latin typeface="Bahnschrift Light" panose="020B0502040204020203" pitchFamily="34" charset="0"/>
              </a:rPr>
              <a:t>What is 211?</a:t>
            </a:r>
          </a:p>
        </p:txBody>
      </p:sp>
      <p:sp>
        <p:nvSpPr>
          <p:cNvPr id="7" name="TextBox 6">
            <a:extLst>
              <a:ext uri="{FF2B5EF4-FFF2-40B4-BE49-F238E27FC236}">
                <a16:creationId xmlns:a16="http://schemas.microsoft.com/office/drawing/2014/main" id="{79A2C23D-09DB-4BBD-996D-0307B6CD5067}"/>
              </a:ext>
            </a:extLst>
          </p:cNvPr>
          <p:cNvSpPr txBox="1"/>
          <p:nvPr/>
        </p:nvSpPr>
        <p:spPr>
          <a:xfrm>
            <a:off x="1014278" y="4284245"/>
            <a:ext cx="9687240" cy="2246769"/>
          </a:xfrm>
          <a:prstGeom prst="rect">
            <a:avLst/>
          </a:prstGeom>
          <a:noFill/>
        </p:spPr>
        <p:txBody>
          <a:bodyPr wrap="square" rtlCol="0">
            <a:spAutoFit/>
          </a:bodyPr>
          <a:lstStyle/>
          <a:p>
            <a:pPr algn="ctr"/>
            <a:r>
              <a:rPr lang="en-US" sz="2800" dirty="0"/>
              <a:t>211 is a confidential and multilingual service connecting people of all ages and from all economic backgrounds to vital</a:t>
            </a:r>
          </a:p>
          <a:p>
            <a:pPr algn="ctr"/>
            <a:r>
              <a:rPr lang="en-US" sz="2800" dirty="0"/>
              <a:t>resources across the state. No matter where you live in Colorado or in the U.S., you can find information about resources in your </a:t>
            </a:r>
          </a:p>
          <a:p>
            <a:pPr algn="ctr"/>
            <a:r>
              <a:rPr lang="en-US" sz="2800" dirty="0"/>
              <a:t>local community by dialing 211.</a:t>
            </a:r>
          </a:p>
        </p:txBody>
      </p:sp>
      <p:pic>
        <p:nvPicPr>
          <p:cNvPr id="8" name="Picture 7">
            <a:extLst>
              <a:ext uri="{FF2B5EF4-FFF2-40B4-BE49-F238E27FC236}">
                <a16:creationId xmlns:a16="http://schemas.microsoft.com/office/drawing/2014/main" id="{19034C8E-313A-457B-8BF7-3FF16B80E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725" y="2029189"/>
            <a:ext cx="2764478" cy="1559161"/>
          </a:xfrm>
          <a:prstGeom prst="rect">
            <a:avLst/>
          </a:prstGeom>
        </p:spPr>
      </p:pic>
    </p:spTree>
    <p:extLst>
      <p:ext uri="{BB962C8B-B14F-4D97-AF65-F5344CB8AC3E}">
        <p14:creationId xmlns:p14="http://schemas.microsoft.com/office/powerpoint/2010/main" val="398543065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139C1F48-05F5-443E-B119-F17BA31BF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70" y="0"/>
            <a:ext cx="8875059" cy="6858000"/>
          </a:xfrm>
          <a:prstGeom prst="rect">
            <a:avLst/>
          </a:prstGeom>
        </p:spPr>
      </p:pic>
    </p:spTree>
    <p:extLst>
      <p:ext uri="{BB962C8B-B14F-4D97-AF65-F5344CB8AC3E}">
        <p14:creationId xmlns:p14="http://schemas.microsoft.com/office/powerpoint/2010/main" val="1315005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A6867-66EF-457E-B39A-FC698470D60F}"/>
              </a:ext>
            </a:extLst>
          </p:cNvPr>
          <p:cNvSpPr txBox="1"/>
          <p:nvPr/>
        </p:nvSpPr>
        <p:spPr>
          <a:xfrm>
            <a:off x="914400" y="861391"/>
            <a:ext cx="3520131" cy="369332"/>
          </a:xfrm>
          <a:prstGeom prst="rect">
            <a:avLst/>
          </a:prstGeom>
          <a:noFill/>
        </p:spPr>
        <p:txBody>
          <a:bodyPr wrap="none" rtlCol="0">
            <a:spAutoFit/>
          </a:bodyPr>
          <a:lstStyle/>
          <a:p>
            <a:r>
              <a:rPr lang="en-US" dirty="0"/>
              <a:t>Over the past 3 years (2020 – 2022)</a:t>
            </a:r>
          </a:p>
        </p:txBody>
      </p:sp>
      <p:sp>
        <p:nvSpPr>
          <p:cNvPr id="5" name="TextBox 4">
            <a:extLst>
              <a:ext uri="{FF2B5EF4-FFF2-40B4-BE49-F238E27FC236}">
                <a16:creationId xmlns:a16="http://schemas.microsoft.com/office/drawing/2014/main" id="{A331DB8B-CE3A-4FE7-AB65-9DFF27F40A7C}"/>
              </a:ext>
            </a:extLst>
          </p:cNvPr>
          <p:cNvSpPr txBox="1"/>
          <p:nvPr/>
        </p:nvSpPr>
        <p:spPr>
          <a:xfrm>
            <a:off x="914400" y="1484244"/>
            <a:ext cx="5744906" cy="553998"/>
          </a:xfrm>
          <a:prstGeom prst="rect">
            <a:avLst/>
          </a:prstGeom>
          <a:noFill/>
        </p:spPr>
        <p:txBody>
          <a:bodyPr wrap="none" rtlCol="0">
            <a:spAutoFit/>
          </a:bodyPr>
          <a:lstStyle/>
          <a:p>
            <a:r>
              <a:rPr lang="en-US" sz="3000" dirty="0"/>
              <a:t>958 Connections to Food Resources</a:t>
            </a:r>
          </a:p>
        </p:txBody>
      </p:sp>
      <p:sp>
        <p:nvSpPr>
          <p:cNvPr id="6" name="TextBox 5">
            <a:extLst>
              <a:ext uri="{FF2B5EF4-FFF2-40B4-BE49-F238E27FC236}">
                <a16:creationId xmlns:a16="http://schemas.microsoft.com/office/drawing/2014/main" id="{780448E3-3D7B-4BA4-A880-C42337D30B21}"/>
              </a:ext>
            </a:extLst>
          </p:cNvPr>
          <p:cNvSpPr txBox="1"/>
          <p:nvPr/>
        </p:nvSpPr>
        <p:spPr>
          <a:xfrm>
            <a:off x="914400" y="2291763"/>
            <a:ext cx="7343805" cy="2943563"/>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400" dirty="0"/>
              <a:t>594 Connections to Food Pantries</a:t>
            </a:r>
          </a:p>
          <a:p>
            <a:pPr marL="285750" indent="-285750">
              <a:lnSpc>
                <a:spcPct val="200000"/>
              </a:lnSpc>
              <a:buFont typeface="Arial" panose="020B0604020202020204" pitchFamily="34" charset="0"/>
              <a:buChar char="•"/>
            </a:pPr>
            <a:r>
              <a:rPr lang="en-US" sz="2400" dirty="0"/>
              <a:t>283 Connections to Food Programs (TEFAP, CSFP, SNAP)</a:t>
            </a:r>
          </a:p>
          <a:p>
            <a:pPr marL="285750" indent="-285750">
              <a:lnSpc>
                <a:spcPct val="200000"/>
              </a:lnSpc>
              <a:buFont typeface="Arial" panose="020B0604020202020204" pitchFamily="34" charset="0"/>
              <a:buChar char="•"/>
            </a:pPr>
            <a:r>
              <a:rPr lang="en-US" sz="2400" dirty="0"/>
              <a:t>147 Connections to Soup Kitchens/Meals</a:t>
            </a:r>
          </a:p>
          <a:p>
            <a:pPr marL="285750" indent="-285750">
              <a:lnSpc>
                <a:spcPct val="200000"/>
              </a:lnSpc>
              <a:buFont typeface="Arial" panose="020B0604020202020204" pitchFamily="34" charset="0"/>
              <a:buChar char="•"/>
            </a:pPr>
            <a:r>
              <a:rPr lang="en-US" sz="2400" dirty="0"/>
              <a:t>34 Other Food-related programs</a:t>
            </a:r>
          </a:p>
        </p:txBody>
      </p:sp>
      <p:sp>
        <p:nvSpPr>
          <p:cNvPr id="7" name="TextBox 6">
            <a:extLst>
              <a:ext uri="{FF2B5EF4-FFF2-40B4-BE49-F238E27FC236}">
                <a16:creationId xmlns:a16="http://schemas.microsoft.com/office/drawing/2014/main" id="{D732E67D-AD22-4E78-93DE-11223E262896}"/>
              </a:ext>
            </a:extLst>
          </p:cNvPr>
          <p:cNvSpPr txBox="1"/>
          <p:nvPr/>
        </p:nvSpPr>
        <p:spPr>
          <a:xfrm>
            <a:off x="914400" y="5811943"/>
            <a:ext cx="9266126" cy="369332"/>
          </a:xfrm>
          <a:prstGeom prst="rect">
            <a:avLst/>
          </a:prstGeom>
          <a:noFill/>
        </p:spPr>
        <p:txBody>
          <a:bodyPr wrap="none" rtlCol="0">
            <a:spAutoFit/>
          </a:bodyPr>
          <a:lstStyle/>
          <a:p>
            <a:pPr algn="ctr"/>
            <a:r>
              <a:rPr lang="en-US" u="sng" dirty="0"/>
              <a:t>Western Colorado 211 distributed more than 450 Food Brochures to callers between 2020 - 2022</a:t>
            </a:r>
          </a:p>
        </p:txBody>
      </p:sp>
    </p:spTree>
    <p:extLst>
      <p:ext uri="{BB962C8B-B14F-4D97-AF65-F5344CB8AC3E}">
        <p14:creationId xmlns:p14="http://schemas.microsoft.com/office/powerpoint/2010/main" val="409117968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B9271-09D6-49CF-BDCE-6643F595F9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6283138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E5950-4694-418C-AC01-C4AB4FFDF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231569844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9F786F80-4C51-41E3-AA3A-60C4E3C35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1838978"/>
            <a:ext cx="9740899" cy="2946622"/>
          </a:xfrm>
          <a:prstGeom prst="rect">
            <a:avLst/>
          </a:prstGeom>
        </p:spPr>
      </p:pic>
    </p:spTree>
    <p:extLst>
      <p:ext uri="{BB962C8B-B14F-4D97-AF65-F5344CB8AC3E}">
        <p14:creationId xmlns:p14="http://schemas.microsoft.com/office/powerpoint/2010/main" val="427127649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3D325-0F16-42ED-BB46-B21E643919D3}"/>
              </a:ext>
            </a:extLst>
          </p:cNvPr>
          <p:cNvSpPr>
            <a:spLocks noGrp="1"/>
          </p:cNvSpPr>
          <p:nvPr>
            <p:ph idx="1"/>
          </p:nvPr>
        </p:nvSpPr>
        <p:spPr>
          <a:xfrm>
            <a:off x="199515" y="2324101"/>
            <a:ext cx="9795386" cy="3822700"/>
          </a:xfrm>
        </p:spPr>
        <p:txBody>
          <a:bodyPr vert="horz" lIns="91440" tIns="45720" rIns="91440" bIns="45720" rtlCol="0" anchor="t">
            <a:normAutofit fontScale="92500" lnSpcReduction="20000"/>
          </a:bodyPr>
          <a:lstStyle/>
          <a:p>
            <a:r>
              <a:rPr lang="en-US" sz="2400" dirty="0"/>
              <a:t>TCHNetwork is a nonprofit dedicated to health equity since 2011 serving over 13K people annually</a:t>
            </a:r>
          </a:p>
          <a:p>
            <a:r>
              <a:rPr lang="en-US" sz="2400" dirty="0"/>
              <a:t>We are committed to collaborating with our communities to improve health for everyone</a:t>
            </a:r>
          </a:p>
          <a:p>
            <a:r>
              <a:rPr lang="en-US" sz="2400" dirty="0"/>
              <a:t>Our programming ranges from community outreach and education to direct services</a:t>
            </a:r>
          </a:p>
          <a:p>
            <a:r>
              <a:rPr lang="en-US" sz="2400" dirty="0"/>
              <a:t>Programs are created to ensure care is accessible, affordable, and available to all community members regardless of their circumstance</a:t>
            </a:r>
          </a:p>
          <a:p>
            <a:r>
              <a:rPr lang="en-US" sz="2400" dirty="0"/>
              <a:t>By taking a whole-person approach to health, our team can identify and address underlying social factors that may impact an individual’s ability to live as healthfully as possible</a:t>
            </a:r>
          </a:p>
          <a:p>
            <a:r>
              <a:rPr lang="en-US" sz="2400" dirty="0"/>
              <a:t>We envision vibrant and healthy communities where everyone has the opportunity and ability to thrive</a:t>
            </a:r>
          </a:p>
          <a:p>
            <a:pPr marL="0" indent="0" algn="ctr">
              <a:buNone/>
            </a:pPr>
            <a:endParaRPr lang="en-US" sz="2000" b="1" i="1" dirty="0"/>
          </a:p>
          <a:p>
            <a:pPr marL="0" indent="0">
              <a:buNone/>
            </a:pPr>
            <a:endParaRPr lang="en-US" sz="3900" dirty="0"/>
          </a:p>
        </p:txBody>
      </p:sp>
      <p:pic>
        <p:nvPicPr>
          <p:cNvPr id="7" name="Picture 6">
            <a:extLst>
              <a:ext uri="{FF2B5EF4-FFF2-40B4-BE49-F238E27FC236}">
                <a16:creationId xmlns:a16="http://schemas.microsoft.com/office/drawing/2014/main" id="{AE507006-1620-B6AF-26DC-76D098925B97}"/>
              </a:ext>
            </a:extLst>
          </p:cNvPr>
          <p:cNvPicPr>
            <a:picLocks noChangeAspect="1"/>
          </p:cNvPicPr>
          <p:nvPr/>
        </p:nvPicPr>
        <p:blipFill>
          <a:blip r:embed="rId3"/>
          <a:stretch>
            <a:fillRect/>
          </a:stretch>
        </p:blipFill>
        <p:spPr>
          <a:xfrm>
            <a:off x="0" y="0"/>
            <a:ext cx="10300388" cy="2108200"/>
          </a:xfrm>
          <a:prstGeom prst="rect">
            <a:avLst/>
          </a:prstGeom>
        </p:spPr>
      </p:pic>
    </p:spTree>
    <p:extLst>
      <p:ext uri="{BB962C8B-B14F-4D97-AF65-F5344CB8AC3E}">
        <p14:creationId xmlns:p14="http://schemas.microsoft.com/office/powerpoint/2010/main" val="3152364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05A3-812C-AEC7-AB8F-3954D92E8967}"/>
              </a:ext>
            </a:extLst>
          </p:cNvPr>
          <p:cNvSpPr>
            <a:spLocks noGrp="1"/>
          </p:cNvSpPr>
          <p:nvPr>
            <p:ph type="title"/>
          </p:nvPr>
        </p:nvSpPr>
        <p:spPr/>
        <p:txBody>
          <a:bodyPr/>
          <a:lstStyle/>
          <a:p>
            <a:r>
              <a:rPr lang="en-US" dirty="0"/>
              <a:t>Our Speakers</a:t>
            </a:r>
          </a:p>
        </p:txBody>
      </p:sp>
      <p:sp>
        <p:nvSpPr>
          <p:cNvPr id="4" name="TextBox 3">
            <a:extLst>
              <a:ext uri="{FF2B5EF4-FFF2-40B4-BE49-F238E27FC236}">
                <a16:creationId xmlns:a16="http://schemas.microsoft.com/office/drawing/2014/main" id="{19D7A048-555D-381B-E84C-6455FB17D772}"/>
              </a:ext>
            </a:extLst>
          </p:cNvPr>
          <p:cNvSpPr txBox="1"/>
          <p:nvPr/>
        </p:nvSpPr>
        <p:spPr>
          <a:xfrm>
            <a:off x="838200" y="3530598"/>
            <a:ext cx="2832148" cy="313932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Christine Dolan </a:t>
            </a:r>
            <a:r>
              <a:rPr lang="en-US" sz="1800" dirty="0">
                <a:effectLst/>
                <a:latin typeface="Calibri" panose="020F0502020204030204" pitchFamily="34" charset="0"/>
                <a:ea typeface="Calibri" panose="020F0502020204030204" pitchFamily="34" charset="0"/>
              </a:rPr>
              <a:t>has been a Registered Dietitian/ Nutritionist at Garfield County Public Health for 25 years. Her work in Public Health focuses on disease prevention, therapeutic nutrition, and healthy food access for all.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pic>
        <p:nvPicPr>
          <p:cNvPr id="7" name="Picture 6" descr="A person sitting next to a dog&#10;&#10;Description automatically generated with medium confidence">
            <a:extLst>
              <a:ext uri="{FF2B5EF4-FFF2-40B4-BE49-F238E27FC236}">
                <a16:creationId xmlns:a16="http://schemas.microsoft.com/office/drawing/2014/main" id="{56804147-70E2-3F29-8146-4252D724A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251" y="1363545"/>
            <a:ext cx="2766097" cy="2078156"/>
          </a:xfrm>
          <a:prstGeom prst="rect">
            <a:avLst/>
          </a:prstGeom>
        </p:spPr>
      </p:pic>
      <p:pic>
        <p:nvPicPr>
          <p:cNvPr id="11" name="Picture 10" descr="A person smiling for the camera&#10;&#10;Description automatically generated with medium confidence">
            <a:extLst>
              <a:ext uri="{FF2B5EF4-FFF2-40B4-BE49-F238E27FC236}">
                <a16:creationId xmlns:a16="http://schemas.microsoft.com/office/drawing/2014/main" id="{C1198D4F-3BD3-FAAA-DFFC-C97CDBA01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9274"/>
          <a:stretch/>
        </p:blipFill>
        <p:spPr>
          <a:xfrm>
            <a:off x="3911600" y="1363545"/>
            <a:ext cx="2732736" cy="2078156"/>
          </a:xfrm>
          <a:prstGeom prst="rect">
            <a:avLst/>
          </a:prstGeom>
        </p:spPr>
      </p:pic>
      <p:pic>
        <p:nvPicPr>
          <p:cNvPr id="13" name="Picture 12" descr="A person smiling for the camera&#10;&#10;Description automatically generated with medium confidence">
            <a:extLst>
              <a:ext uri="{FF2B5EF4-FFF2-40B4-BE49-F238E27FC236}">
                <a16:creationId xmlns:a16="http://schemas.microsoft.com/office/drawing/2014/main" id="{D0536275-8493-E964-3284-ECD4911613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178" b="8720"/>
          <a:stretch/>
        </p:blipFill>
        <p:spPr>
          <a:xfrm>
            <a:off x="6885588" y="1363546"/>
            <a:ext cx="2767131" cy="2078156"/>
          </a:xfrm>
          <a:prstGeom prst="rect">
            <a:avLst/>
          </a:prstGeom>
        </p:spPr>
      </p:pic>
      <p:sp>
        <p:nvSpPr>
          <p:cNvPr id="14" name="TextBox 13">
            <a:extLst>
              <a:ext uri="{FF2B5EF4-FFF2-40B4-BE49-F238E27FC236}">
                <a16:creationId xmlns:a16="http://schemas.microsoft.com/office/drawing/2014/main" id="{FAE40A6D-8FF2-4C01-1791-EED1E0391FBB}"/>
              </a:ext>
            </a:extLst>
          </p:cNvPr>
          <p:cNvSpPr txBox="1"/>
          <p:nvPr/>
        </p:nvSpPr>
        <p:spPr>
          <a:xfrm>
            <a:off x="6805013" y="3479799"/>
            <a:ext cx="3545487" cy="2862322"/>
          </a:xfrm>
          <a:prstGeom prst="rect">
            <a:avLst/>
          </a:prstGeom>
          <a:noFill/>
        </p:spPr>
        <p:txBody>
          <a:bodyPr wrap="square" rtlCol="0">
            <a:spAutoFit/>
          </a:bodyPr>
          <a:lstStyle/>
          <a:p>
            <a:pPr marL="0" marR="0">
              <a:spcBef>
                <a:spcPts val="0"/>
              </a:spcBef>
              <a:spcAft>
                <a:spcPts val="0"/>
              </a:spcAft>
            </a:pPr>
            <a:r>
              <a:rPr lang="en-US" b="1" dirty="0"/>
              <a:t>Leslie Sparks </a:t>
            </a:r>
            <a:r>
              <a:rPr lang="en-US" dirty="0"/>
              <a:t>is the Community Programs Manager at Tri-County Health Network. She has many years of experience in the private sector, social service organizations, and working with non-profits. Leslie has a passion for serving individuals with a variety of needs and has expertise in crisis management and substance use disorder services</a:t>
            </a:r>
          </a:p>
        </p:txBody>
      </p:sp>
      <p:sp>
        <p:nvSpPr>
          <p:cNvPr id="15" name="TextBox 14">
            <a:extLst>
              <a:ext uri="{FF2B5EF4-FFF2-40B4-BE49-F238E27FC236}">
                <a16:creationId xmlns:a16="http://schemas.microsoft.com/office/drawing/2014/main" id="{015BDCEA-0FB4-348B-193E-9D0620FBC9CB}"/>
              </a:ext>
            </a:extLst>
          </p:cNvPr>
          <p:cNvSpPr txBox="1"/>
          <p:nvPr/>
        </p:nvSpPr>
        <p:spPr>
          <a:xfrm>
            <a:off x="3807813" y="3555999"/>
            <a:ext cx="2832148" cy="2862322"/>
          </a:xfrm>
          <a:prstGeom prst="rect">
            <a:avLst/>
          </a:prstGeom>
          <a:noFill/>
        </p:spPr>
        <p:txBody>
          <a:bodyPr wrap="square" rtlCol="0">
            <a:spAutoFit/>
          </a:bodyPr>
          <a:lstStyle/>
          <a:p>
            <a:pPr marL="0" marR="0">
              <a:spcBef>
                <a:spcPts val="0"/>
              </a:spcBef>
              <a:spcAft>
                <a:spcPts val="0"/>
              </a:spcAft>
            </a:pPr>
            <a:r>
              <a:rPr lang="en-US" b="1" dirty="0"/>
              <a:t>Andrew Escamilla </a:t>
            </a:r>
            <a:r>
              <a:rPr lang="en-US" dirty="0"/>
              <a:t>has been with 211 and Hilltop as a Coordinator for over a decade. This community has meant a lot to him and he feels so privileged to be a part of a program that is dedicated to helping the people of this amazing area in Colorado. </a:t>
            </a:r>
          </a:p>
        </p:txBody>
      </p:sp>
    </p:spTree>
    <p:extLst>
      <p:ext uri="{BB962C8B-B14F-4D97-AF65-F5344CB8AC3E}">
        <p14:creationId xmlns:p14="http://schemas.microsoft.com/office/powerpoint/2010/main" val="171031122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9033-0E9D-49F2-A147-ACFB279DC91F}"/>
              </a:ext>
            </a:extLst>
          </p:cNvPr>
          <p:cNvSpPr>
            <a:spLocks noGrp="1"/>
          </p:cNvSpPr>
          <p:nvPr>
            <p:ph type="title"/>
          </p:nvPr>
        </p:nvSpPr>
        <p:spPr>
          <a:xfrm>
            <a:off x="300119" y="247129"/>
            <a:ext cx="9618581" cy="1099071"/>
          </a:xfrm>
        </p:spPr>
        <p:txBody>
          <a:bodyPr anchor="b">
            <a:normAutofit/>
          </a:bodyPr>
          <a:lstStyle/>
          <a:p>
            <a:pPr algn="ctr"/>
            <a:r>
              <a:rPr lang="en-US" sz="4600" dirty="0"/>
              <a:t>We Serve Western Slope Communities</a:t>
            </a:r>
          </a:p>
        </p:txBody>
      </p:sp>
      <p:pic>
        <p:nvPicPr>
          <p:cNvPr id="167" name="Content Placeholder 5">
            <a:extLst>
              <a:ext uri="{FF2B5EF4-FFF2-40B4-BE49-F238E27FC236}">
                <a16:creationId xmlns:a16="http://schemas.microsoft.com/office/drawing/2014/main" id="{DA129FAF-91AD-4647-A3E1-C614B13F8EE5}"/>
              </a:ext>
            </a:extLst>
          </p:cNvPr>
          <p:cNvPicPr>
            <a:picLocks noChangeAspect="1"/>
          </p:cNvPicPr>
          <p:nvPr/>
        </p:nvPicPr>
        <p:blipFill>
          <a:blip r:embed="rId3"/>
          <a:stretch>
            <a:fillRect/>
          </a:stretch>
        </p:blipFill>
        <p:spPr>
          <a:xfrm>
            <a:off x="4499387" y="1619153"/>
            <a:ext cx="5793758" cy="4991718"/>
          </a:xfrm>
          <a:prstGeom prst="rect">
            <a:avLst/>
          </a:prstGeom>
        </p:spPr>
      </p:pic>
      <p:sp>
        <p:nvSpPr>
          <p:cNvPr id="31" name="Content Placeholder 7">
            <a:extLst>
              <a:ext uri="{FF2B5EF4-FFF2-40B4-BE49-F238E27FC236}">
                <a16:creationId xmlns:a16="http://schemas.microsoft.com/office/drawing/2014/main" id="{0CC64E97-0D35-43B3-9001-B4A8DB0FB397}"/>
              </a:ext>
            </a:extLst>
          </p:cNvPr>
          <p:cNvSpPr>
            <a:spLocks noGrp="1"/>
          </p:cNvSpPr>
          <p:nvPr>
            <p:ph idx="1"/>
          </p:nvPr>
        </p:nvSpPr>
        <p:spPr>
          <a:xfrm>
            <a:off x="572493" y="2071316"/>
            <a:ext cx="4050307" cy="4119172"/>
          </a:xfrm>
        </p:spPr>
        <p:txBody>
          <a:bodyPr anchor="t">
            <a:normAutofit/>
          </a:bodyPr>
          <a:lstStyle/>
          <a:p>
            <a:pPr marL="0" indent="0">
              <a:buClr>
                <a:srgbClr val="74B172"/>
              </a:buClr>
              <a:buNone/>
            </a:pPr>
            <a:r>
              <a:rPr lang="en-US" sz="2200" u="sng" dirty="0"/>
              <a:t>2011</a:t>
            </a:r>
          </a:p>
          <a:p>
            <a:pPr marL="0" indent="0">
              <a:buClr>
                <a:srgbClr val="74B172"/>
              </a:buClr>
              <a:buNone/>
            </a:pPr>
            <a:r>
              <a:rPr lang="en-US" sz="2200" dirty="0"/>
              <a:t>Started with 2 community outreach programs serving 2.5 counties </a:t>
            </a:r>
          </a:p>
          <a:p>
            <a:pPr marL="0" indent="0">
              <a:buClr>
                <a:srgbClr val="74B172"/>
              </a:buClr>
              <a:buNone/>
            </a:pPr>
            <a:endParaRPr lang="en-US" sz="2200" dirty="0"/>
          </a:p>
          <a:p>
            <a:pPr marL="0" indent="0">
              <a:buClr>
                <a:srgbClr val="74B172"/>
              </a:buClr>
              <a:buNone/>
            </a:pPr>
            <a:r>
              <a:rPr lang="en-US" sz="2200" u="sng" dirty="0"/>
              <a:t>Today</a:t>
            </a:r>
          </a:p>
          <a:p>
            <a:pPr marL="0" indent="0">
              <a:buClr>
                <a:srgbClr val="74B172"/>
              </a:buClr>
              <a:buNone/>
            </a:pPr>
            <a:r>
              <a:rPr lang="en-US" sz="2200" dirty="0"/>
              <a:t>We manage over 25 programs and initiatives supporting a 6-county region</a:t>
            </a:r>
          </a:p>
        </p:txBody>
      </p:sp>
    </p:spTree>
    <p:extLst>
      <p:ext uri="{BB962C8B-B14F-4D97-AF65-F5344CB8AC3E}">
        <p14:creationId xmlns:p14="http://schemas.microsoft.com/office/powerpoint/2010/main" val="235230513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9942-0140-40A5-8F81-2234F7156F88}"/>
              </a:ext>
            </a:extLst>
          </p:cNvPr>
          <p:cNvSpPr>
            <a:spLocks noGrp="1"/>
          </p:cNvSpPr>
          <p:nvPr>
            <p:ph type="title"/>
          </p:nvPr>
        </p:nvSpPr>
        <p:spPr>
          <a:xfrm>
            <a:off x="504530" y="933448"/>
            <a:ext cx="3673769" cy="4347633"/>
          </a:xfrm>
        </p:spPr>
        <p:txBody>
          <a:bodyPr anchor="ctr">
            <a:normAutofit/>
          </a:bodyPr>
          <a:lstStyle/>
          <a:p>
            <a:r>
              <a:rPr lang="en-US" sz="4800" dirty="0"/>
              <a:t>2022 </a:t>
            </a:r>
            <a:r>
              <a:rPr lang="en-US" sz="4800" dirty="0" err="1"/>
              <a:t>TCHNetwork</a:t>
            </a:r>
            <a:r>
              <a:rPr lang="en-US" sz="4800" dirty="0"/>
              <a:t> Programs – Delta County</a:t>
            </a:r>
          </a:p>
        </p:txBody>
      </p:sp>
      <p:pic>
        <p:nvPicPr>
          <p:cNvPr id="7" name="Picture 6">
            <a:extLst>
              <a:ext uri="{FF2B5EF4-FFF2-40B4-BE49-F238E27FC236}">
                <a16:creationId xmlns:a16="http://schemas.microsoft.com/office/drawing/2014/main" id="{9DB74DBA-B56B-C061-7F0A-0417BC6A8699}"/>
              </a:ext>
            </a:extLst>
          </p:cNvPr>
          <p:cNvPicPr>
            <a:picLocks noChangeAspect="1"/>
          </p:cNvPicPr>
          <p:nvPr/>
        </p:nvPicPr>
        <p:blipFill>
          <a:blip r:embed="rId3"/>
          <a:stretch>
            <a:fillRect/>
          </a:stretch>
        </p:blipFill>
        <p:spPr>
          <a:xfrm>
            <a:off x="3930483" y="-1"/>
            <a:ext cx="6452110" cy="6214533"/>
          </a:xfrm>
          <a:prstGeom prst="rect">
            <a:avLst/>
          </a:prstGeom>
        </p:spPr>
      </p:pic>
    </p:spTree>
    <p:extLst>
      <p:ext uri="{BB962C8B-B14F-4D97-AF65-F5344CB8AC3E}">
        <p14:creationId xmlns:p14="http://schemas.microsoft.com/office/powerpoint/2010/main" val="84544061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8D5D-5D1C-4A7E-B55E-8AB6891C6AF8}"/>
              </a:ext>
            </a:extLst>
          </p:cNvPr>
          <p:cNvSpPr>
            <a:spLocks noGrp="1"/>
          </p:cNvSpPr>
          <p:nvPr>
            <p:ph type="title"/>
          </p:nvPr>
        </p:nvSpPr>
        <p:spPr>
          <a:xfrm>
            <a:off x="406616" y="447524"/>
            <a:ext cx="4368602" cy="1956841"/>
          </a:xfrm>
        </p:spPr>
        <p:txBody>
          <a:bodyPr anchor="b">
            <a:normAutofit/>
          </a:bodyPr>
          <a:lstStyle/>
          <a:p>
            <a:r>
              <a:rPr lang="en-US" sz="5400" dirty="0"/>
              <a:t>Insurance Assistance</a:t>
            </a:r>
          </a:p>
        </p:txBody>
      </p:sp>
      <p:sp>
        <p:nvSpPr>
          <p:cNvPr id="3" name="Content Placeholder 2">
            <a:extLst>
              <a:ext uri="{FF2B5EF4-FFF2-40B4-BE49-F238E27FC236}">
                <a16:creationId xmlns:a16="http://schemas.microsoft.com/office/drawing/2014/main" id="{B287D4D5-3160-4892-ADDC-AF0AEE32BDAB}"/>
              </a:ext>
            </a:extLst>
          </p:cNvPr>
          <p:cNvSpPr>
            <a:spLocks noGrp="1"/>
          </p:cNvSpPr>
          <p:nvPr>
            <p:ph idx="1"/>
          </p:nvPr>
        </p:nvSpPr>
        <p:spPr>
          <a:xfrm>
            <a:off x="406615" y="2793302"/>
            <a:ext cx="5434891" cy="3617174"/>
          </a:xfrm>
        </p:spPr>
        <p:txBody>
          <a:bodyPr>
            <a:noAutofit/>
          </a:bodyPr>
          <a:lstStyle/>
          <a:p>
            <a:pPr marL="0" indent="0">
              <a:buNone/>
            </a:pPr>
            <a:r>
              <a:rPr lang="en-US" sz="2200" i="1" dirty="0" err="1"/>
              <a:t>TCHNetwork</a:t>
            </a:r>
            <a:r>
              <a:rPr lang="en-US" sz="2200" i="1" dirty="0"/>
              <a:t> is available year-round to help community members navigate the complex and ever-evolving world of health insurance.</a:t>
            </a:r>
          </a:p>
          <a:p>
            <a:r>
              <a:rPr lang="en-US" sz="1600" b="1" dirty="0"/>
              <a:t>Health First Colorado (Medicaid) -</a:t>
            </a:r>
            <a:r>
              <a:rPr lang="en-US" sz="1600" dirty="0"/>
              <a:t> No-cost health and dental insurance. </a:t>
            </a:r>
            <a:endParaRPr lang="en-US" sz="1600" dirty="0">
              <a:cs typeface="Calibri"/>
            </a:endParaRPr>
          </a:p>
          <a:p>
            <a:r>
              <a:rPr lang="en-US" sz="1600" b="1" dirty="0"/>
              <a:t>Children’s Health Plan Plus (CHP+) - </a:t>
            </a:r>
            <a:r>
              <a:rPr lang="en-US" sz="1600" dirty="0"/>
              <a:t>Low-cost to no-cost health insurance available for children and pregnant women.</a:t>
            </a:r>
          </a:p>
          <a:p>
            <a:r>
              <a:rPr lang="en-US" sz="1600" b="1" dirty="0"/>
              <a:t>Connect for Health Colorado - </a:t>
            </a:r>
            <a:r>
              <a:rPr lang="en-US" sz="1600" dirty="0"/>
              <a:t>Insurance available to residents without access to employer-sponsored health insurance. </a:t>
            </a:r>
            <a:endParaRPr lang="en-US" sz="1600" dirty="0">
              <a:cs typeface="Calibri"/>
            </a:endParaRPr>
          </a:p>
          <a:p>
            <a:pPr marL="0" indent="0">
              <a:buNone/>
            </a:pPr>
            <a:r>
              <a:rPr lang="en-US" sz="2000" b="1" dirty="0">
                <a:solidFill>
                  <a:srgbClr val="C00000"/>
                </a:solidFill>
              </a:rPr>
              <a:t>enrollment@tchnetwork.org</a:t>
            </a:r>
          </a:p>
        </p:txBody>
      </p:sp>
      <p:pic>
        <p:nvPicPr>
          <p:cNvPr id="5" name="Picture 4">
            <a:extLst>
              <a:ext uri="{FF2B5EF4-FFF2-40B4-BE49-F238E27FC236}">
                <a16:creationId xmlns:a16="http://schemas.microsoft.com/office/drawing/2014/main" id="{462B6A93-5755-4182-BEED-FF64B46B5565}"/>
              </a:ext>
            </a:extLst>
          </p:cNvPr>
          <p:cNvPicPr>
            <a:picLocks noChangeAspect="1"/>
          </p:cNvPicPr>
          <p:nvPr/>
        </p:nvPicPr>
        <p:blipFill>
          <a:blip r:embed="rId3" cstate="print">
            <a:extLst>
              <a:ext uri="{28A0092B-C50C-407E-A947-70E740481C1C}">
                <a14:useLocalDpi xmlns:a14="http://schemas.microsoft.com/office/drawing/2010/main" val="0"/>
              </a:ext>
            </a:extLst>
          </a:blip>
          <a:srcRect l="12394" r="12394"/>
          <a:stretch/>
        </p:blipFill>
        <p:spPr>
          <a:xfrm>
            <a:off x="595025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282562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E48A-6934-475E-9014-A0991DD3183F}"/>
              </a:ext>
            </a:extLst>
          </p:cNvPr>
          <p:cNvSpPr>
            <a:spLocks noGrp="1"/>
          </p:cNvSpPr>
          <p:nvPr>
            <p:ph type="title"/>
          </p:nvPr>
        </p:nvSpPr>
        <p:spPr>
          <a:xfrm>
            <a:off x="841248" y="334644"/>
            <a:ext cx="10509504" cy="1076914"/>
          </a:xfrm>
        </p:spPr>
        <p:txBody>
          <a:bodyPr anchor="ctr">
            <a:normAutofit/>
          </a:bodyPr>
          <a:lstStyle/>
          <a:p>
            <a:r>
              <a:rPr lang="en-US" sz="4000"/>
              <a:t>Behavioral Health</a:t>
            </a:r>
          </a:p>
        </p:txBody>
      </p:sp>
      <p:graphicFrame>
        <p:nvGraphicFramePr>
          <p:cNvPr id="5" name="Content Placeholder 2">
            <a:extLst>
              <a:ext uri="{FF2B5EF4-FFF2-40B4-BE49-F238E27FC236}">
                <a16:creationId xmlns:a16="http://schemas.microsoft.com/office/drawing/2014/main" id="{4253E574-B102-4CD9-BB12-8471E8918A85}"/>
              </a:ext>
            </a:extLst>
          </p:cNvPr>
          <p:cNvGraphicFramePr>
            <a:graphicFrameLocks noGrp="1"/>
          </p:cNvGraphicFramePr>
          <p:nvPr>
            <p:ph idx="1"/>
            <p:extLst>
              <p:ext uri="{D42A27DB-BD31-4B8C-83A1-F6EECF244321}">
                <p14:modId xmlns:p14="http://schemas.microsoft.com/office/powerpoint/2010/main" val="3394858453"/>
              </p:ext>
            </p:extLst>
          </p:nvPr>
        </p:nvGraphicFramePr>
        <p:xfrm>
          <a:off x="841248" y="2234509"/>
          <a:ext cx="9356852" cy="3721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C64E221-0B22-46DD-95AF-2536C7557319}"/>
              </a:ext>
            </a:extLst>
          </p:cNvPr>
          <p:cNvSpPr txBox="1"/>
          <p:nvPr/>
        </p:nvSpPr>
        <p:spPr>
          <a:xfrm>
            <a:off x="771651" y="1284425"/>
            <a:ext cx="9426449" cy="1077218"/>
          </a:xfrm>
          <a:prstGeom prst="rect">
            <a:avLst/>
          </a:prstGeom>
          <a:noFill/>
        </p:spPr>
        <p:txBody>
          <a:bodyPr wrap="square" lIns="91440" tIns="45720" rIns="91440" bIns="45720" anchor="t">
            <a:spAutoFit/>
          </a:bodyPr>
          <a:lstStyle/>
          <a:p>
            <a:r>
              <a:rPr lang="en-US" sz="2200" i="1" dirty="0"/>
              <a:t>Our program is designed to reduce stigma and promote awareness about behavioral health through education and direct services. </a:t>
            </a:r>
          </a:p>
          <a:p>
            <a:endParaRPr lang="en-US" sz="2000" i="1" dirty="0"/>
          </a:p>
        </p:txBody>
      </p:sp>
    </p:spTree>
    <p:extLst>
      <p:ext uri="{BB962C8B-B14F-4D97-AF65-F5344CB8AC3E}">
        <p14:creationId xmlns:p14="http://schemas.microsoft.com/office/powerpoint/2010/main" val="211739383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303C-7911-463F-86E6-FE4944E7B57A}"/>
              </a:ext>
            </a:extLst>
          </p:cNvPr>
          <p:cNvSpPr>
            <a:spLocks noGrp="1"/>
          </p:cNvSpPr>
          <p:nvPr>
            <p:ph type="title"/>
          </p:nvPr>
        </p:nvSpPr>
        <p:spPr>
          <a:xfrm>
            <a:off x="640080" y="1101871"/>
            <a:ext cx="4368602" cy="1338839"/>
          </a:xfrm>
        </p:spPr>
        <p:txBody>
          <a:bodyPr anchor="b">
            <a:normAutofit fontScale="90000"/>
          </a:bodyPr>
          <a:lstStyle/>
          <a:p>
            <a:r>
              <a:rPr lang="en-US" sz="5400"/>
              <a:t>Oral </a:t>
            </a:r>
            <a:br>
              <a:rPr lang="en-US" sz="5400"/>
            </a:br>
            <a:r>
              <a:rPr lang="en-US" sz="5400"/>
              <a:t>Health </a:t>
            </a:r>
            <a:endParaRPr lang="en-US" sz="5400">
              <a:cs typeface="Calibri Light"/>
            </a:endParaRPr>
          </a:p>
        </p:txBody>
      </p:sp>
      <p:sp>
        <p:nvSpPr>
          <p:cNvPr id="3" name="Content Placeholder 2">
            <a:extLst>
              <a:ext uri="{FF2B5EF4-FFF2-40B4-BE49-F238E27FC236}">
                <a16:creationId xmlns:a16="http://schemas.microsoft.com/office/drawing/2014/main" id="{6EC1978D-785F-48FD-B93F-7C407E169369}"/>
              </a:ext>
            </a:extLst>
          </p:cNvPr>
          <p:cNvSpPr>
            <a:spLocks noGrp="1"/>
          </p:cNvSpPr>
          <p:nvPr>
            <p:ph idx="1"/>
          </p:nvPr>
        </p:nvSpPr>
        <p:spPr>
          <a:xfrm>
            <a:off x="501041" y="2641858"/>
            <a:ext cx="4810661" cy="4124692"/>
          </a:xfrm>
        </p:spPr>
        <p:txBody>
          <a:bodyPr vert="horz" lIns="91440" tIns="45720" rIns="91440" bIns="45720" rtlCol="0" anchor="t">
            <a:normAutofit/>
          </a:bodyPr>
          <a:lstStyle/>
          <a:p>
            <a:pPr marL="0" indent="0">
              <a:buNone/>
            </a:pPr>
            <a:r>
              <a:rPr lang="en-US" sz="2200" i="1" dirty="0"/>
              <a:t>Our program reduces barriers and improves access to quality oral healthcare.</a:t>
            </a:r>
          </a:p>
          <a:p>
            <a:r>
              <a:rPr lang="en-US" sz="1600" b="1" dirty="0"/>
              <a:t>Skippy</a:t>
            </a:r>
            <a:r>
              <a:rPr lang="en-US" sz="1600" dirty="0"/>
              <a:t> </a:t>
            </a:r>
          </a:p>
          <a:p>
            <a:pPr lvl="1"/>
            <a:r>
              <a:rPr lang="en-US" sz="1600" dirty="0"/>
              <a:t>A mobile dental clinic providing kids aged 0-18 with care  to prevent tooth decay. Services include  exam, cleaning, x-rays, sealants and restorative care.</a:t>
            </a:r>
          </a:p>
          <a:p>
            <a:pPr lvl="1"/>
            <a:r>
              <a:rPr lang="en-US" sz="1600" dirty="0">
                <a:cs typeface="Calibri"/>
              </a:rPr>
              <a:t>Since 2011, we have partnered</a:t>
            </a:r>
            <a:r>
              <a:rPr lang="en-US" sz="1600" dirty="0"/>
              <a:t> with area schools who host our clinics onsite during the school day.</a:t>
            </a:r>
            <a:endParaRPr lang="en-US" sz="1600" dirty="0">
              <a:cs typeface="Calibri"/>
            </a:endParaRPr>
          </a:p>
        </p:txBody>
      </p:sp>
      <p:pic>
        <p:nvPicPr>
          <p:cNvPr id="5" name="Picture 4" descr="A picture containing text, person, indoor&#10;&#10;Description automatically generated">
            <a:extLst>
              <a:ext uri="{FF2B5EF4-FFF2-40B4-BE49-F238E27FC236}">
                <a16:creationId xmlns:a16="http://schemas.microsoft.com/office/drawing/2014/main" id="{0DA5B2BA-6610-49CE-A168-09A1167D2F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5" t="14730" r="4036" b="104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8406258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303C-7911-463F-86E6-FE4944E7B57A}"/>
              </a:ext>
            </a:extLst>
          </p:cNvPr>
          <p:cNvSpPr>
            <a:spLocks noGrp="1"/>
          </p:cNvSpPr>
          <p:nvPr>
            <p:ph type="title"/>
          </p:nvPr>
        </p:nvSpPr>
        <p:spPr>
          <a:xfrm>
            <a:off x="640080" y="325369"/>
            <a:ext cx="4368602" cy="1956841"/>
          </a:xfrm>
        </p:spPr>
        <p:txBody>
          <a:bodyPr anchor="b">
            <a:normAutofit/>
          </a:bodyPr>
          <a:lstStyle/>
          <a:p>
            <a:r>
              <a:rPr lang="en-US" sz="4200">
                <a:cs typeface="Calibri Light"/>
              </a:rPr>
              <a:t>Emergency </a:t>
            </a:r>
            <a:br>
              <a:rPr lang="en-US" sz="4200">
                <a:cs typeface="Calibri Light"/>
              </a:rPr>
            </a:br>
            <a:r>
              <a:rPr lang="en-US" sz="4200">
                <a:cs typeface="Calibri Light"/>
              </a:rPr>
              <a:t>Fund Administration</a:t>
            </a:r>
          </a:p>
        </p:txBody>
      </p:sp>
      <p:sp>
        <p:nvSpPr>
          <p:cNvPr id="3" name="Content Placeholder 2">
            <a:extLst>
              <a:ext uri="{FF2B5EF4-FFF2-40B4-BE49-F238E27FC236}">
                <a16:creationId xmlns:a16="http://schemas.microsoft.com/office/drawing/2014/main" id="{6EC1978D-785F-48FD-B93F-7C407E169369}"/>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i="1" dirty="0"/>
              <a:t>We administer and disburse financial assistance from emergency funds established to help individuals continue to live and work in our community. </a:t>
            </a:r>
          </a:p>
          <a:p>
            <a:r>
              <a:rPr lang="en-US" sz="1600" dirty="0">
                <a:cs typeface="Calibri"/>
              </a:rPr>
              <a:t>Energy Outreach Colorado and LEAP</a:t>
            </a:r>
          </a:p>
          <a:p>
            <a:pPr marL="0" indent="0">
              <a:buNone/>
            </a:pPr>
            <a:endParaRPr lang="en-US" sz="2000" i="1" dirty="0"/>
          </a:p>
        </p:txBody>
      </p:sp>
      <p:pic>
        <p:nvPicPr>
          <p:cNvPr id="15" name="Picture 14" descr="Heart and house paper cutout on a white wood background">
            <a:extLst>
              <a:ext uri="{FF2B5EF4-FFF2-40B4-BE49-F238E27FC236}">
                <a16:creationId xmlns:a16="http://schemas.microsoft.com/office/drawing/2014/main" id="{7A4AB646-ED22-4B4E-8E73-309BA70B45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8044956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303C-7911-463F-86E6-FE4944E7B57A}"/>
              </a:ext>
            </a:extLst>
          </p:cNvPr>
          <p:cNvSpPr>
            <a:spLocks noGrp="1"/>
          </p:cNvSpPr>
          <p:nvPr>
            <p:ph type="title"/>
          </p:nvPr>
        </p:nvSpPr>
        <p:spPr>
          <a:xfrm>
            <a:off x="640080" y="1714500"/>
            <a:ext cx="4368602" cy="567710"/>
          </a:xfrm>
        </p:spPr>
        <p:txBody>
          <a:bodyPr anchor="b">
            <a:normAutofit fontScale="90000"/>
          </a:bodyPr>
          <a:lstStyle/>
          <a:p>
            <a:r>
              <a:rPr lang="en-US" sz="4200" dirty="0">
                <a:cs typeface="Calibri Light"/>
              </a:rPr>
              <a:t>Care Coordination</a:t>
            </a:r>
          </a:p>
        </p:txBody>
      </p:sp>
      <p:sp>
        <p:nvSpPr>
          <p:cNvPr id="3" name="Content Placeholder 2">
            <a:extLst>
              <a:ext uri="{FF2B5EF4-FFF2-40B4-BE49-F238E27FC236}">
                <a16:creationId xmlns:a16="http://schemas.microsoft.com/office/drawing/2014/main" id="{6EC1978D-785F-48FD-B93F-7C407E169369}"/>
              </a:ext>
            </a:extLst>
          </p:cNvPr>
          <p:cNvSpPr>
            <a:spLocks noGrp="1"/>
          </p:cNvSpPr>
          <p:nvPr>
            <p:ph idx="1"/>
          </p:nvPr>
        </p:nvSpPr>
        <p:spPr>
          <a:xfrm>
            <a:off x="640080" y="2580799"/>
            <a:ext cx="4576156" cy="3543280"/>
          </a:xfrm>
        </p:spPr>
        <p:txBody>
          <a:bodyPr vert="horz" lIns="91440" tIns="45720" rIns="91440" bIns="45720" rtlCol="0">
            <a:normAutofit fontScale="77500" lnSpcReduction="20000"/>
          </a:bodyPr>
          <a:lstStyle/>
          <a:p>
            <a:pPr marL="0" indent="0">
              <a:buNone/>
            </a:pPr>
            <a:r>
              <a:rPr lang="en-US" sz="3500" i="1" kern="1200" dirty="0">
                <a:solidFill>
                  <a:schemeClr val="tx1"/>
                </a:solidFill>
                <a:latin typeface="Calibri (body)"/>
                <a:ea typeface="+mj-ea"/>
                <a:cs typeface="+mj-cs"/>
              </a:rPr>
              <a:t>Our program helps community members navigate and get connected to resources based on their individual care needs. </a:t>
            </a:r>
          </a:p>
          <a:p>
            <a:r>
              <a:rPr lang="en-US" sz="2600" dirty="0"/>
              <a:t>  Whole person health approach</a:t>
            </a:r>
          </a:p>
          <a:p>
            <a:pPr marL="342900" indent="-342900">
              <a:buFont typeface="Arial" panose="020B0604020202020204" pitchFamily="34" charset="0"/>
              <a:buChar char="•"/>
            </a:pPr>
            <a:r>
              <a:rPr lang="en-US" sz="2600" dirty="0"/>
              <a:t>Aging and Disability Resource Center</a:t>
            </a:r>
          </a:p>
          <a:p>
            <a:pPr marL="342900" indent="-342900">
              <a:buFont typeface="Arial" panose="020B0604020202020204" pitchFamily="34" charset="0"/>
              <a:buChar char="•"/>
            </a:pPr>
            <a:r>
              <a:rPr lang="en-US" sz="2600" dirty="0"/>
              <a:t>Palliative support services</a:t>
            </a:r>
          </a:p>
          <a:p>
            <a:pPr marL="342900" indent="-342900">
              <a:buFont typeface="Arial" panose="020B0604020202020204" pitchFamily="34" charset="0"/>
              <a:buChar char="•"/>
            </a:pPr>
            <a:r>
              <a:rPr lang="en-US" sz="2600" dirty="0"/>
              <a:t>Wrap care coordination for non-Medicaid members</a:t>
            </a:r>
          </a:p>
          <a:p>
            <a:pPr marL="0" indent="0">
              <a:buNone/>
            </a:pPr>
            <a:endParaRPr lang="en-US" sz="2000" i="1" dirty="0"/>
          </a:p>
        </p:txBody>
      </p:sp>
      <p:pic>
        <p:nvPicPr>
          <p:cNvPr id="15" name="Picture 14">
            <a:extLst>
              <a:ext uri="{FF2B5EF4-FFF2-40B4-BE49-F238E27FC236}">
                <a16:creationId xmlns:a16="http://schemas.microsoft.com/office/drawing/2014/main" id="{7A4AB646-ED22-4B4E-8E73-309BA70B454A}"/>
              </a:ext>
            </a:extLst>
          </p:cNvPr>
          <p:cNvPicPr>
            <a:picLocks noChangeAspect="1"/>
          </p:cNvPicPr>
          <p:nvPr/>
        </p:nvPicPr>
        <p:blipFill>
          <a:blip r:embed="rId3">
            <a:extLst>
              <a:ext uri="{28A0092B-C50C-407E-A947-70E740481C1C}">
                <a14:useLocalDpi xmlns:a14="http://schemas.microsoft.com/office/drawing/2010/main" val="0"/>
              </a:ext>
            </a:extLst>
          </a:blip>
          <a:srcRect l="1490" r="1490"/>
          <a:stretch/>
        </p:blipFill>
        <p:spPr>
          <a:xfrm>
            <a:off x="5313225" y="-5894"/>
            <a:ext cx="6878775" cy="689081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84188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E48A-6934-475E-9014-A0991DD3183F}"/>
              </a:ext>
            </a:extLst>
          </p:cNvPr>
          <p:cNvSpPr>
            <a:spLocks noGrp="1"/>
          </p:cNvSpPr>
          <p:nvPr>
            <p:ph type="title"/>
          </p:nvPr>
        </p:nvSpPr>
        <p:spPr>
          <a:xfrm>
            <a:off x="841248" y="334644"/>
            <a:ext cx="10509504" cy="1076914"/>
          </a:xfrm>
        </p:spPr>
        <p:txBody>
          <a:bodyPr anchor="ctr">
            <a:normAutofit/>
          </a:bodyPr>
          <a:lstStyle/>
          <a:p>
            <a:r>
              <a:rPr lang="en-US" sz="4000"/>
              <a:t>Multicultural Advocacy</a:t>
            </a:r>
          </a:p>
        </p:txBody>
      </p:sp>
      <p:graphicFrame>
        <p:nvGraphicFramePr>
          <p:cNvPr id="5" name="Content Placeholder 2">
            <a:extLst>
              <a:ext uri="{FF2B5EF4-FFF2-40B4-BE49-F238E27FC236}">
                <a16:creationId xmlns:a16="http://schemas.microsoft.com/office/drawing/2014/main" id="{4253E574-B102-4CD9-BB12-8471E8918A85}"/>
              </a:ext>
            </a:extLst>
          </p:cNvPr>
          <p:cNvGraphicFramePr>
            <a:graphicFrameLocks noGrp="1"/>
          </p:cNvGraphicFramePr>
          <p:nvPr>
            <p:ph idx="1"/>
            <p:extLst>
              <p:ext uri="{D42A27DB-BD31-4B8C-83A1-F6EECF244321}">
                <p14:modId xmlns:p14="http://schemas.microsoft.com/office/powerpoint/2010/main" val="1576621122"/>
              </p:ext>
            </p:extLst>
          </p:nvPr>
        </p:nvGraphicFramePr>
        <p:xfrm>
          <a:off x="841248" y="2234509"/>
          <a:ext cx="9394952" cy="384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C64E221-0B22-46DD-95AF-2536C7557319}"/>
              </a:ext>
            </a:extLst>
          </p:cNvPr>
          <p:cNvSpPr txBox="1"/>
          <p:nvPr/>
        </p:nvSpPr>
        <p:spPr>
          <a:xfrm>
            <a:off x="771652" y="1284425"/>
            <a:ext cx="9394952" cy="1077218"/>
          </a:xfrm>
          <a:prstGeom prst="rect">
            <a:avLst/>
          </a:prstGeom>
          <a:noFill/>
        </p:spPr>
        <p:txBody>
          <a:bodyPr wrap="square" lIns="91440" tIns="45720" rIns="91440" bIns="45720" anchor="t">
            <a:spAutoFit/>
          </a:bodyPr>
          <a:lstStyle/>
          <a:p>
            <a:r>
              <a:rPr lang="en-US" sz="2200" i="1" dirty="0"/>
              <a:t>Our program seeks to champion diversity, equity &amp; inclusion through advocacy, partnership, collaboration, education and policy work.</a:t>
            </a:r>
          </a:p>
          <a:p>
            <a:endParaRPr lang="en-US" sz="2000" i="1" dirty="0"/>
          </a:p>
        </p:txBody>
      </p:sp>
    </p:spTree>
    <p:extLst>
      <p:ext uri="{BB962C8B-B14F-4D97-AF65-F5344CB8AC3E}">
        <p14:creationId xmlns:p14="http://schemas.microsoft.com/office/powerpoint/2010/main" val="87578091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FCC2-C44E-4996-A76D-6D88292CF17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Diversity, Equity &amp; Inclusion</a:t>
            </a:r>
          </a:p>
        </p:txBody>
      </p:sp>
      <p:sp>
        <p:nvSpPr>
          <p:cNvPr id="3" name="Content Placeholder 2">
            <a:extLst>
              <a:ext uri="{FF2B5EF4-FFF2-40B4-BE49-F238E27FC236}">
                <a16:creationId xmlns:a16="http://schemas.microsoft.com/office/drawing/2014/main" id="{404843C6-B49E-4004-A029-348A6213AEED}"/>
              </a:ext>
            </a:extLst>
          </p:cNvPr>
          <p:cNvSpPr>
            <a:spLocks noGrp="1"/>
          </p:cNvSpPr>
          <p:nvPr>
            <p:ph idx="1"/>
          </p:nvPr>
        </p:nvSpPr>
        <p:spPr>
          <a:xfrm>
            <a:off x="3887234" y="210344"/>
            <a:ext cx="5788892" cy="5585619"/>
          </a:xfrm>
        </p:spPr>
        <p:txBody>
          <a:bodyPr anchor="ctr">
            <a:normAutofit fontScale="92500" lnSpcReduction="10000"/>
          </a:bodyPr>
          <a:lstStyle/>
          <a:p>
            <a:endParaRPr lang="en-US" sz="2600" b="0" i="0" dirty="0">
              <a:effectLst/>
              <a:latin typeface="Calibri" panose="020F0502020204030204" pitchFamily="34" charset="0"/>
            </a:endParaRPr>
          </a:p>
          <a:p>
            <a:r>
              <a:rPr lang="en-US" sz="2600" b="0" i="0" dirty="0">
                <a:effectLst/>
                <a:latin typeface="Calibri" panose="020F0502020204030204" pitchFamily="34" charset="0"/>
              </a:rPr>
              <a:t>The Multi-Cultural advocacy Team is working to facilitate two groups that will inform each other synergistically and ultimately make local healthcare more accessible, especially by removing language barriers</a:t>
            </a:r>
          </a:p>
          <a:p>
            <a:r>
              <a:rPr lang="en-US" sz="2600" b="1" i="0" dirty="0">
                <a:effectLst/>
                <a:latin typeface="Calibri" panose="020F0502020204030204" pitchFamily="34" charset="0"/>
              </a:rPr>
              <a:t>Community Advisory Council (CAC) </a:t>
            </a:r>
            <a:r>
              <a:rPr lang="en-US" sz="2600" b="0" i="0" dirty="0">
                <a:effectLst/>
                <a:latin typeface="Calibri" panose="020F0502020204030204" pitchFamily="34" charset="0"/>
              </a:rPr>
              <a:t>to consolidate the voices of community members with firsthand experience of these healthcare access and language justice struggles.  </a:t>
            </a:r>
          </a:p>
          <a:p>
            <a:r>
              <a:rPr lang="en-US" sz="2600" b="1" i="0" dirty="0">
                <a:effectLst/>
                <a:latin typeface="Calibri" panose="020F0502020204030204" pitchFamily="34" charset="0"/>
              </a:rPr>
              <a:t>Delta County Alliance for Inclusion (AFI) </a:t>
            </a:r>
            <a:r>
              <a:rPr lang="en-US" sz="2600" b="0" i="0" dirty="0">
                <a:effectLst/>
                <a:latin typeface="Calibri" panose="020F0502020204030204" pitchFamily="34" charset="0"/>
              </a:rPr>
              <a:t>of local organization leaders to empower them with DEI principles to make top-down change and pool resources. </a:t>
            </a:r>
            <a:endParaRPr lang="en-US" sz="2600" dirty="0"/>
          </a:p>
        </p:txBody>
      </p:sp>
      <p:pic>
        <p:nvPicPr>
          <p:cNvPr id="5" name="Picture 4">
            <a:extLst>
              <a:ext uri="{FF2B5EF4-FFF2-40B4-BE49-F238E27FC236}">
                <a16:creationId xmlns:a16="http://schemas.microsoft.com/office/drawing/2014/main" id="{266F09EC-107F-BE56-4A1E-DDFCE162956A}"/>
              </a:ext>
            </a:extLst>
          </p:cNvPr>
          <p:cNvPicPr>
            <a:picLocks noChangeAspect="1"/>
          </p:cNvPicPr>
          <p:nvPr/>
        </p:nvPicPr>
        <p:blipFill>
          <a:blip r:embed="rId3"/>
          <a:stretch>
            <a:fillRect/>
          </a:stretch>
        </p:blipFill>
        <p:spPr>
          <a:xfrm>
            <a:off x="0" y="0"/>
            <a:ext cx="3887234" cy="6261400"/>
          </a:xfrm>
          <a:prstGeom prst="rect">
            <a:avLst/>
          </a:prstGeom>
        </p:spPr>
      </p:pic>
    </p:spTree>
    <p:extLst>
      <p:ext uri="{BB962C8B-B14F-4D97-AF65-F5344CB8AC3E}">
        <p14:creationId xmlns:p14="http://schemas.microsoft.com/office/powerpoint/2010/main" val="10996228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303C-7911-463F-86E6-FE4944E7B57A}"/>
              </a:ext>
            </a:extLst>
          </p:cNvPr>
          <p:cNvSpPr>
            <a:spLocks noGrp="1"/>
          </p:cNvSpPr>
          <p:nvPr>
            <p:ph type="title"/>
          </p:nvPr>
        </p:nvSpPr>
        <p:spPr>
          <a:xfrm>
            <a:off x="640080" y="325369"/>
            <a:ext cx="4368602" cy="1956841"/>
          </a:xfrm>
        </p:spPr>
        <p:txBody>
          <a:bodyPr anchor="b">
            <a:normAutofit/>
          </a:bodyPr>
          <a:lstStyle/>
          <a:p>
            <a:r>
              <a:rPr lang="en-US" sz="4200" dirty="0">
                <a:cs typeface="Calibri Light"/>
              </a:rPr>
              <a:t>Community Health Needs Assessment</a:t>
            </a:r>
          </a:p>
        </p:txBody>
      </p:sp>
      <p:sp>
        <p:nvSpPr>
          <p:cNvPr id="3" name="Content Placeholder 2">
            <a:extLst>
              <a:ext uri="{FF2B5EF4-FFF2-40B4-BE49-F238E27FC236}">
                <a16:creationId xmlns:a16="http://schemas.microsoft.com/office/drawing/2014/main" id="{6EC1978D-785F-48FD-B93F-7C407E169369}"/>
              </a:ext>
            </a:extLst>
          </p:cNvPr>
          <p:cNvSpPr>
            <a:spLocks noGrp="1"/>
          </p:cNvSpPr>
          <p:nvPr>
            <p:ph idx="1"/>
          </p:nvPr>
        </p:nvSpPr>
        <p:spPr>
          <a:xfrm>
            <a:off x="640080" y="2451100"/>
            <a:ext cx="4670096" cy="3965079"/>
          </a:xfrm>
        </p:spPr>
        <p:txBody>
          <a:bodyPr vert="horz" lIns="91440" tIns="45720" rIns="91440" bIns="45720" rtlCol="0">
            <a:normAutofit fontScale="92500" lnSpcReduction="20000"/>
          </a:bodyPr>
          <a:lstStyle/>
          <a:p>
            <a:pPr marL="0" indent="0">
              <a:buNone/>
            </a:pPr>
            <a:endParaRPr lang="en-US" sz="3600" i="1" dirty="0"/>
          </a:p>
          <a:p>
            <a:r>
              <a:rPr lang="en-US" sz="2600" dirty="0"/>
              <a:t>Identify the health-related needs of people living in our community </a:t>
            </a:r>
          </a:p>
          <a:p>
            <a:r>
              <a:rPr lang="en-US" sz="2600" dirty="0"/>
              <a:t>Lean more about the services community members are utilizing </a:t>
            </a:r>
          </a:p>
          <a:p>
            <a:r>
              <a:rPr lang="en-US" sz="2600" dirty="0"/>
              <a:t>Check to see if there are needs not being met. </a:t>
            </a:r>
          </a:p>
          <a:p>
            <a:r>
              <a:rPr lang="en-US" sz="2600" dirty="0"/>
              <a:t>Inform </a:t>
            </a:r>
            <a:r>
              <a:rPr lang="en-US" sz="2600" dirty="0" err="1"/>
              <a:t>TCHNetwork</a:t>
            </a:r>
            <a:r>
              <a:rPr lang="en-US" sz="2600" dirty="0"/>
              <a:t> and other local organizations of any new resources that are needed to improve the health of the community. </a:t>
            </a:r>
          </a:p>
          <a:p>
            <a:pPr marL="0" indent="0">
              <a:buNone/>
            </a:pPr>
            <a:endParaRPr lang="en-US" sz="2000" i="1" dirty="0"/>
          </a:p>
        </p:txBody>
      </p:sp>
      <p:pic>
        <p:nvPicPr>
          <p:cNvPr id="15" name="Picture 14">
            <a:extLst>
              <a:ext uri="{FF2B5EF4-FFF2-40B4-BE49-F238E27FC236}">
                <a16:creationId xmlns:a16="http://schemas.microsoft.com/office/drawing/2014/main" id="{7A4AB646-ED22-4B4E-8E73-309BA70B454A}"/>
              </a:ext>
            </a:extLst>
          </p:cNvPr>
          <p:cNvPicPr>
            <a:picLocks noChangeAspect="1"/>
          </p:cNvPicPr>
          <p:nvPr/>
        </p:nvPicPr>
        <p:blipFill>
          <a:blip r:embed="rId3">
            <a:extLst>
              <a:ext uri="{28A0092B-C50C-407E-A947-70E740481C1C}">
                <a14:useLocalDpi xmlns:a14="http://schemas.microsoft.com/office/drawing/2010/main" val="0"/>
              </a:ext>
            </a:extLst>
          </a:blip>
          <a:srcRect l="1490" r="1490"/>
          <a:stretch/>
        </p:blipFill>
        <p:spPr>
          <a:xfrm>
            <a:off x="5313225" y="-69394"/>
            <a:ext cx="6878775" cy="689081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94415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a:off x="0" y="2"/>
            <a:ext cx="12192000" cy="441258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p:nvPr/>
        </p:nvSpPr>
        <p:spPr>
          <a:xfrm>
            <a:off x="596464" y="551962"/>
            <a:ext cx="10999072" cy="4618549"/>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txBox="1">
            <a:spLocks noGrp="1"/>
          </p:cNvSpPr>
          <p:nvPr>
            <p:ph type="ctrTitle"/>
          </p:nvPr>
        </p:nvSpPr>
        <p:spPr>
          <a:xfrm>
            <a:off x="1524000" y="1293338"/>
            <a:ext cx="9144000" cy="32745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Calibri"/>
              <a:buNone/>
            </a:pPr>
            <a:r>
              <a:rPr lang="en-US" sz="5400" dirty="0"/>
              <a:t>Mountain Coalition Food and Nutrition Security</a:t>
            </a:r>
            <a:endParaRPr sz="5400" dirty="0"/>
          </a:p>
        </p:txBody>
      </p:sp>
      <p:sp>
        <p:nvSpPr>
          <p:cNvPr id="92" name="Google Shape;92;p13"/>
          <p:cNvSpPr txBox="1">
            <a:spLocks noGrp="1"/>
          </p:cNvSpPr>
          <p:nvPr>
            <p:ph type="subTitle" idx="1"/>
          </p:nvPr>
        </p:nvSpPr>
        <p:spPr>
          <a:xfrm>
            <a:off x="1524000" y="3685787"/>
            <a:ext cx="9144000" cy="2480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dirty="0"/>
              <a:t>Ivan Jackson Lift Up</a:t>
            </a:r>
          </a:p>
          <a:p>
            <a:pPr marL="0" lvl="0" indent="0" algn="ctr" rtl="0">
              <a:lnSpc>
                <a:spcPct val="90000"/>
              </a:lnSpc>
              <a:spcBef>
                <a:spcPts val="0"/>
              </a:spcBef>
              <a:spcAft>
                <a:spcPts val="0"/>
              </a:spcAft>
              <a:buClr>
                <a:schemeClr val="dk1"/>
              </a:buClr>
              <a:buSzPts val="2400"/>
              <a:buNone/>
            </a:pPr>
            <a:r>
              <a:rPr lang="en-US" dirty="0"/>
              <a:t>Christine Singleton Dolan – Garfield County Public Health</a:t>
            </a:r>
          </a:p>
          <a:p>
            <a:pPr marL="0" lvl="0" indent="0" algn="ctr" rtl="0">
              <a:lnSpc>
                <a:spcPct val="90000"/>
              </a:lnSpc>
              <a:spcBef>
                <a:spcPts val="0"/>
              </a:spcBef>
              <a:spcAft>
                <a:spcPts val="0"/>
              </a:spcAft>
              <a:buClr>
                <a:schemeClr val="dk1"/>
              </a:buClr>
              <a:buSzPts val="2400"/>
              <a:buNone/>
            </a:pPr>
            <a:endParaRPr lang="en-US" sz="1400" dirty="0"/>
          </a:p>
          <a:p>
            <a:pPr marL="0" lvl="0" indent="0" algn="ctr" rtl="0">
              <a:lnSpc>
                <a:spcPct val="90000"/>
              </a:lnSpc>
              <a:spcBef>
                <a:spcPts val="0"/>
              </a:spcBef>
              <a:spcAft>
                <a:spcPts val="0"/>
              </a:spcAft>
              <a:buClr>
                <a:schemeClr val="dk1"/>
              </a:buClr>
              <a:buSzPts val="2400"/>
              <a:buNone/>
            </a:pPr>
            <a:endParaRPr lang="en-US" sz="1400" dirty="0"/>
          </a:p>
          <a:p>
            <a:pPr marL="0" lvl="0" indent="0" algn="ctr" rtl="0">
              <a:lnSpc>
                <a:spcPct val="90000"/>
              </a:lnSpc>
              <a:spcBef>
                <a:spcPts val="0"/>
              </a:spcBef>
              <a:spcAft>
                <a:spcPts val="0"/>
              </a:spcAft>
              <a:buClr>
                <a:schemeClr val="dk1"/>
              </a:buClr>
              <a:buSzPts val="2400"/>
              <a:buNone/>
            </a:pPr>
            <a:endParaRPr lang="en-US" sz="1400" dirty="0"/>
          </a:p>
          <a:p>
            <a:pPr marL="0" lvl="0" indent="0" algn="ctr" rtl="0">
              <a:lnSpc>
                <a:spcPct val="90000"/>
              </a:lnSpc>
              <a:spcBef>
                <a:spcPts val="0"/>
              </a:spcBef>
              <a:spcAft>
                <a:spcPts val="0"/>
              </a:spcAft>
              <a:buClr>
                <a:schemeClr val="dk1"/>
              </a:buClr>
              <a:buSzPts val="2400"/>
              <a:buNone/>
            </a:pPr>
            <a:r>
              <a:rPr lang="en-US" sz="1400" dirty="0"/>
              <a:t>4/19/23</a:t>
            </a:r>
            <a:endParaRPr sz="1400" dirty="0"/>
          </a:p>
        </p:txBody>
      </p:sp>
      <p:sp>
        <p:nvSpPr>
          <p:cNvPr id="2" name="Google Shape;239;p26">
            <a:extLst>
              <a:ext uri="{FF2B5EF4-FFF2-40B4-BE49-F238E27FC236}">
                <a16:creationId xmlns:a16="http://schemas.microsoft.com/office/drawing/2014/main" id="{C291E5B5-4911-43A0-59F9-DEBBB1BEACF3}"/>
              </a:ext>
            </a:extLst>
          </p:cNvPr>
          <p:cNvSpPr/>
          <p:nvPr/>
        </p:nvSpPr>
        <p:spPr>
          <a:xfrm>
            <a:off x="805826" y="6389082"/>
            <a:ext cx="10424160" cy="18288"/>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92">
                                            <p:txEl>
                                              <p:pRg st="1" end="1"/>
                                            </p:txEl>
                                          </p:spTgt>
                                        </p:tgtEl>
                                        <p:attrNameLst>
                                          <p:attrName>style.visibility</p:attrName>
                                        </p:attrNameLst>
                                      </p:cBhvr>
                                      <p:to>
                                        <p:strVal val="visible"/>
                                      </p:to>
                                    </p:set>
                                    <p:animEffect transition="in" filter="fade">
                                      <p:cBhvr>
                                        <p:cTn id="10" dur="1000"/>
                                        <p:tgtEl>
                                          <p:spTgt spid="92">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92">
                                            <p:txEl>
                                              <p:pRg st="5" end="5"/>
                                            </p:txEl>
                                          </p:spTgt>
                                        </p:tgtEl>
                                        <p:attrNameLst>
                                          <p:attrName>style.visibility</p:attrName>
                                        </p:attrNameLst>
                                      </p:cBhvr>
                                      <p:to>
                                        <p:strVal val="visible"/>
                                      </p:to>
                                    </p:set>
                                    <p:animEffect transition="in" filter="fade">
                                      <p:cBhvr>
                                        <p:cTn id="13" dur="1000"/>
                                        <p:tgtEl>
                                          <p:spTgt spid="92">
                                            <p:txEl>
                                              <p:pRg st="5" end="5"/>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8D5D-5D1C-4A7E-B55E-8AB6891C6AF8}"/>
              </a:ext>
            </a:extLst>
          </p:cNvPr>
          <p:cNvSpPr>
            <a:spLocks noGrp="1"/>
          </p:cNvSpPr>
          <p:nvPr>
            <p:ph type="title"/>
          </p:nvPr>
        </p:nvSpPr>
        <p:spPr>
          <a:xfrm>
            <a:off x="406616" y="447524"/>
            <a:ext cx="4368602" cy="1956841"/>
          </a:xfrm>
        </p:spPr>
        <p:txBody>
          <a:bodyPr anchor="b">
            <a:normAutofit/>
          </a:bodyPr>
          <a:lstStyle/>
          <a:p>
            <a:r>
              <a:rPr lang="en-US" sz="5400"/>
              <a:t>Food </a:t>
            </a:r>
            <a:br>
              <a:rPr lang="en-US" sz="5400"/>
            </a:br>
            <a:r>
              <a:rPr lang="en-US" sz="5400"/>
              <a:t>Security</a:t>
            </a:r>
          </a:p>
        </p:txBody>
      </p:sp>
      <p:sp>
        <p:nvSpPr>
          <p:cNvPr id="3" name="Content Placeholder 2">
            <a:extLst>
              <a:ext uri="{FF2B5EF4-FFF2-40B4-BE49-F238E27FC236}">
                <a16:creationId xmlns:a16="http://schemas.microsoft.com/office/drawing/2014/main" id="{B287D4D5-3160-4892-ADDC-AF0AEE32BDAB}"/>
              </a:ext>
            </a:extLst>
          </p:cNvPr>
          <p:cNvSpPr>
            <a:spLocks noGrp="1"/>
          </p:cNvSpPr>
          <p:nvPr>
            <p:ph idx="1"/>
          </p:nvPr>
        </p:nvSpPr>
        <p:spPr>
          <a:xfrm>
            <a:off x="406616" y="2699292"/>
            <a:ext cx="5543641" cy="4064698"/>
          </a:xfrm>
        </p:spPr>
        <p:txBody>
          <a:bodyPr vert="horz" lIns="91440" tIns="45720" rIns="91440" bIns="45720" rtlCol="0" anchor="t">
            <a:noAutofit/>
          </a:bodyPr>
          <a:lstStyle/>
          <a:p>
            <a:pPr marL="0" indent="0">
              <a:buNone/>
            </a:pPr>
            <a:r>
              <a:rPr lang="en-US" sz="2200" i="1" dirty="0"/>
              <a:t>Our program is designed to connect community members to food resources and empower them to eat healthfully</a:t>
            </a:r>
            <a:r>
              <a:rPr lang="en-US" sz="2000" i="1" dirty="0"/>
              <a:t>. </a:t>
            </a:r>
          </a:p>
          <a:p>
            <a:r>
              <a:rPr lang="en-US" sz="1600" b="1" dirty="0"/>
              <a:t>Supplemental Nutrition Assistance Program (SNAP) – </a:t>
            </a:r>
            <a:r>
              <a:rPr lang="en-US" sz="1600" dirty="0"/>
              <a:t>A financial program designed to complement a household’s existing food budget.</a:t>
            </a:r>
          </a:p>
          <a:p>
            <a:r>
              <a:rPr lang="en-US" sz="1600" b="1"/>
              <a:t>Food </a:t>
            </a:r>
            <a:r>
              <a:rPr lang="en-US" sz="1600" b="1" dirty="0"/>
              <a:t>Bank Support</a:t>
            </a:r>
            <a:r>
              <a:rPr lang="en-US" sz="1600" dirty="0"/>
              <a:t> – Creating awareness and connecting more community members to food bank resources.</a:t>
            </a:r>
          </a:p>
        </p:txBody>
      </p:sp>
      <p:pic>
        <p:nvPicPr>
          <p:cNvPr id="5" name="Picture 4" descr="A group of people in a kitchen&#10;&#10;Description automatically generated with medium confidence">
            <a:extLst>
              <a:ext uri="{FF2B5EF4-FFF2-40B4-BE49-F238E27FC236}">
                <a16:creationId xmlns:a16="http://schemas.microsoft.com/office/drawing/2014/main" id="{462B6A93-5755-4182-BEED-FF64B46B5565}"/>
              </a:ext>
            </a:extLst>
          </p:cNvPr>
          <p:cNvPicPr>
            <a:picLocks noChangeAspect="1"/>
          </p:cNvPicPr>
          <p:nvPr/>
        </p:nvPicPr>
        <p:blipFill rotWithShape="1">
          <a:blip r:embed="rId3">
            <a:extLst>
              <a:ext uri="{28A0092B-C50C-407E-A947-70E740481C1C}">
                <a14:useLocalDpi xmlns:a14="http://schemas.microsoft.com/office/drawing/2010/main" val="0"/>
              </a:ext>
            </a:extLst>
          </a:blip>
          <a:srcRect l="15996" r="2" b="2"/>
          <a:stretch/>
        </p:blipFill>
        <p:spPr>
          <a:xfrm>
            <a:off x="595025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626894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9F786F80-4C51-41E3-AA3A-60C4E3C35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87" y="517419"/>
            <a:ext cx="9424714" cy="2850976"/>
          </a:xfrm>
          <a:prstGeom prst="rect">
            <a:avLst/>
          </a:prstGeom>
        </p:spPr>
      </p:pic>
      <p:sp>
        <p:nvSpPr>
          <p:cNvPr id="8" name="Subtitle 7">
            <a:extLst>
              <a:ext uri="{FF2B5EF4-FFF2-40B4-BE49-F238E27FC236}">
                <a16:creationId xmlns:a16="http://schemas.microsoft.com/office/drawing/2014/main" id="{D53C7B7D-F964-4A81-8816-1929D9BC7FC7}"/>
              </a:ext>
            </a:extLst>
          </p:cNvPr>
          <p:cNvSpPr>
            <a:spLocks noGrp="1"/>
          </p:cNvSpPr>
          <p:nvPr>
            <p:ph type="subTitle" idx="1"/>
          </p:nvPr>
        </p:nvSpPr>
        <p:spPr>
          <a:xfrm>
            <a:off x="-6" y="2886868"/>
            <a:ext cx="9601207" cy="2643119"/>
          </a:xfrm>
        </p:spPr>
        <p:txBody>
          <a:bodyPr>
            <a:normAutofit/>
          </a:bodyPr>
          <a:lstStyle/>
          <a:p>
            <a:endParaRPr lang="en-US" dirty="0"/>
          </a:p>
          <a:p>
            <a:pPr>
              <a:lnSpc>
                <a:spcPct val="100000"/>
              </a:lnSpc>
            </a:pPr>
            <a:r>
              <a:rPr lang="en-US" dirty="0"/>
              <a:t>Learn more at tchnetwork.org</a:t>
            </a:r>
          </a:p>
          <a:p>
            <a:pPr>
              <a:lnSpc>
                <a:spcPct val="100000"/>
              </a:lnSpc>
            </a:pPr>
            <a:r>
              <a:rPr lang="en-US" dirty="0"/>
              <a:t>202 Main Street, Delta CO 81416</a:t>
            </a:r>
          </a:p>
          <a:p>
            <a:pPr>
              <a:lnSpc>
                <a:spcPct val="100000"/>
              </a:lnSpc>
            </a:pPr>
            <a:r>
              <a:rPr lang="en-US" dirty="0"/>
              <a:t>970-708-7096 | enrollment</a:t>
            </a:r>
            <a:r>
              <a:rPr lang="en-US" dirty="0">
                <a:hlinkClick r:id="rId4"/>
              </a:rPr>
              <a:t>@tchnetwork.org</a:t>
            </a:r>
            <a:endParaRPr lang="en-US" dirty="0"/>
          </a:p>
          <a:p>
            <a:pPr>
              <a:lnSpc>
                <a:spcPct val="100000"/>
              </a:lnSpc>
            </a:pPr>
            <a:endParaRPr lang="en-US" dirty="0"/>
          </a:p>
        </p:txBody>
      </p:sp>
      <p:pic>
        <p:nvPicPr>
          <p:cNvPr id="1030" name="Picture 6" descr="Facebook Twitter Instagram Logo Png Clip Art Free - Png Logos Facebook  Instagram Youtube PNG Image | Transparent PNG Free Download on SeekPNG">
            <a:extLst>
              <a:ext uri="{FF2B5EF4-FFF2-40B4-BE49-F238E27FC236}">
                <a16:creationId xmlns:a16="http://schemas.microsoft.com/office/drawing/2014/main" id="{CD40CCC2-76EA-4051-AA4C-5B726F25AB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0503" y="5171492"/>
            <a:ext cx="2196681" cy="68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0614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061505"/>
            <a:ext cx="8610600" cy="174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5400" b="1" dirty="0">
                <a:latin typeface="Verdana" panose="020B0604030504040204" pitchFamily="34" charset="0"/>
                <a:ea typeface="Verdana" panose="020B0604030504040204" pitchFamily="34" charset="0"/>
                <a:cs typeface="Calibri Light" panose="020F0302020204030204" pitchFamily="34" charset="0"/>
              </a:rPr>
              <a:t>Thank You!</a:t>
            </a:r>
          </a:p>
          <a:p>
            <a:pPr>
              <a:lnSpc>
                <a:spcPct val="85000"/>
              </a:lnSpc>
            </a:pPr>
            <a:r>
              <a:rPr lang="en-US" sz="5400" b="1" dirty="0">
                <a:solidFill>
                  <a:schemeClr val="bg1"/>
                </a:solidFill>
                <a:latin typeface="Verdana" panose="020B0604030504040204" pitchFamily="34" charset="0"/>
                <a:ea typeface="Verdana" panose="020B0604030504040204" pitchFamily="34" charset="0"/>
                <a:cs typeface="Calibri Light" panose="020F0302020204030204" pitchFamily="34" charset="0"/>
              </a:rPr>
              <a:t>Questions?</a:t>
            </a:r>
          </a:p>
        </p:txBody>
      </p:sp>
      <p:sp>
        <p:nvSpPr>
          <p:cNvPr id="2" name="TextBox 1">
            <a:extLst>
              <a:ext uri="{FF2B5EF4-FFF2-40B4-BE49-F238E27FC236}">
                <a16:creationId xmlns:a16="http://schemas.microsoft.com/office/drawing/2014/main" id="{7E439408-30C0-4974-9CEE-030954E0B14A}"/>
              </a:ext>
            </a:extLst>
          </p:cNvPr>
          <p:cNvSpPr txBox="1"/>
          <p:nvPr/>
        </p:nvSpPr>
        <p:spPr>
          <a:xfrm>
            <a:off x="5047488" y="3511516"/>
            <a:ext cx="4434840" cy="584775"/>
          </a:xfrm>
          <a:prstGeom prst="rect">
            <a:avLst/>
          </a:prstGeom>
          <a:noFill/>
        </p:spPr>
        <p:txBody>
          <a:bodyPr wrap="square" rtlCol="0">
            <a:spAutoFit/>
          </a:bodyPr>
          <a:lstStyle/>
          <a:p>
            <a:r>
              <a:rPr lang="en-US" sz="3200" dirty="0">
                <a:solidFill>
                  <a:schemeClr val="bg1"/>
                </a:solidFill>
              </a:rPr>
              <a:t>qualityhealthnetwork.org</a:t>
            </a:r>
          </a:p>
        </p:txBody>
      </p:sp>
    </p:spTree>
    <p:extLst>
      <p:ext uri="{BB962C8B-B14F-4D97-AF65-F5344CB8AC3E}">
        <p14:creationId xmlns:p14="http://schemas.microsoft.com/office/powerpoint/2010/main" val="357411284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459736"/>
            <a:ext cx="8610600" cy="3519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b="1" dirty="0">
                <a:latin typeface="Verdana" panose="020B0604030504040204" pitchFamily="34" charset="0"/>
                <a:ea typeface="Verdana" panose="020B0604030504040204" pitchFamily="34" charset="0"/>
                <a:cs typeface="Calibri Light" panose="020F0302020204030204" pitchFamily="34" charset="0"/>
              </a:rPr>
              <a:t>Next Hot Topic Session –</a:t>
            </a:r>
          </a:p>
          <a:p>
            <a:pPr>
              <a:lnSpc>
                <a:spcPct val="85000"/>
              </a:lnSpc>
            </a:pPr>
            <a:r>
              <a:rPr lang="en-US" sz="3200" b="1" dirty="0">
                <a:latin typeface="Verdana" panose="020B0604030504040204" pitchFamily="34" charset="0"/>
                <a:ea typeface="Verdana" panose="020B0604030504040204" pitchFamily="34" charset="0"/>
                <a:cs typeface="Calibri Light" panose="020F0302020204030204" pitchFamily="34" charset="0"/>
              </a:rPr>
              <a:t>Wednesday, May 17</a:t>
            </a:r>
            <a:r>
              <a:rPr lang="en-US" sz="3200" b="1" baseline="30000" dirty="0">
                <a:latin typeface="Verdana" panose="020B0604030504040204" pitchFamily="34" charset="0"/>
                <a:ea typeface="Verdana" panose="020B0604030504040204" pitchFamily="34" charset="0"/>
                <a:cs typeface="Calibri Light" panose="020F0302020204030204" pitchFamily="34" charset="0"/>
              </a:rPr>
              <a:t>th</a:t>
            </a:r>
            <a:r>
              <a:rPr lang="en-US" sz="3200" b="1" dirty="0">
                <a:latin typeface="Verdana" panose="020B0604030504040204" pitchFamily="34" charset="0"/>
                <a:ea typeface="Verdana" panose="020B0604030504040204" pitchFamily="34" charset="0"/>
                <a:cs typeface="Calibri Light" panose="020F0302020204030204" pitchFamily="34" charset="0"/>
              </a:rPr>
              <a:t>, 2023</a:t>
            </a:r>
          </a:p>
        </p:txBody>
      </p:sp>
      <p:sp>
        <p:nvSpPr>
          <p:cNvPr id="2" name="TextBox 1">
            <a:extLst>
              <a:ext uri="{FF2B5EF4-FFF2-40B4-BE49-F238E27FC236}">
                <a16:creationId xmlns:a16="http://schemas.microsoft.com/office/drawing/2014/main" id="{7E439408-30C0-4974-9CEE-030954E0B14A}"/>
              </a:ext>
            </a:extLst>
          </p:cNvPr>
          <p:cNvSpPr txBox="1"/>
          <p:nvPr/>
        </p:nvSpPr>
        <p:spPr>
          <a:xfrm>
            <a:off x="4874812" y="4234081"/>
            <a:ext cx="4434840" cy="584775"/>
          </a:xfrm>
          <a:prstGeom prst="rect">
            <a:avLst/>
          </a:prstGeom>
          <a:noFill/>
        </p:spPr>
        <p:txBody>
          <a:bodyPr wrap="square" rtlCol="0">
            <a:spAutoFit/>
          </a:bodyPr>
          <a:lstStyle/>
          <a:p>
            <a:r>
              <a:rPr lang="en-US" sz="3200" dirty="0">
                <a:solidFill>
                  <a:schemeClr val="bg1"/>
                </a:solidFill>
              </a:rPr>
              <a:t>qualityhealthnetwork.org</a:t>
            </a:r>
          </a:p>
        </p:txBody>
      </p:sp>
    </p:spTree>
    <p:extLst>
      <p:ext uri="{BB962C8B-B14F-4D97-AF65-F5344CB8AC3E}">
        <p14:creationId xmlns:p14="http://schemas.microsoft.com/office/powerpoint/2010/main" val="20752237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D7EC-118D-5710-E6C3-7005B5A7640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428CA64-28A3-E442-2529-61782272C653}"/>
              </a:ext>
            </a:extLst>
          </p:cNvPr>
          <p:cNvSpPr>
            <a:spLocks noGrp="1"/>
          </p:cNvSpPr>
          <p:nvPr>
            <p:ph type="body" idx="1"/>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96225FD2-4660-505C-AAC8-3F4BE2F24A20}"/>
              </a:ext>
            </a:extLst>
          </p:cNvPr>
          <p:cNvPicPr>
            <a:picLocks noChangeAspect="1"/>
          </p:cNvPicPr>
          <p:nvPr/>
        </p:nvPicPr>
        <p:blipFill>
          <a:blip r:embed="rId3"/>
          <a:stretch>
            <a:fillRect/>
          </a:stretch>
        </p:blipFill>
        <p:spPr>
          <a:xfrm>
            <a:off x="838200" y="374196"/>
            <a:ext cx="9203947" cy="5503542"/>
          </a:xfrm>
          <a:prstGeom prst="rect">
            <a:avLst/>
          </a:prstGeom>
        </p:spPr>
      </p:pic>
    </p:spTree>
    <p:extLst>
      <p:ext uri="{BB962C8B-B14F-4D97-AF65-F5344CB8AC3E}">
        <p14:creationId xmlns:p14="http://schemas.microsoft.com/office/powerpoint/2010/main" val="9891793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5" name="Google Shape;215;p24"/>
          <p:cNvGrpSpPr/>
          <p:nvPr/>
        </p:nvGrpSpPr>
        <p:grpSpPr>
          <a:xfrm>
            <a:off x="4" y="1216597"/>
            <a:ext cx="731521" cy="673460"/>
            <a:chOff x="3940602" y="308034"/>
            <a:chExt cx="2116791" cy="3428999"/>
          </a:xfrm>
        </p:grpSpPr>
        <p:sp>
          <p:nvSpPr>
            <p:cNvPr id="216" name="Google Shape;216;p24"/>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24"/>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24"/>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0" name="Google Shape;220;p24"/>
          <p:cNvSpPr txBox="1">
            <a:spLocks noGrp="1"/>
          </p:cNvSpPr>
          <p:nvPr>
            <p:ph type="title"/>
          </p:nvPr>
        </p:nvSpPr>
        <p:spPr>
          <a:xfrm>
            <a:off x="1043631" y="809898"/>
            <a:ext cx="9065569"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000" dirty="0"/>
              <a:t>National Hunger, Nutrition, and Health Strategic Priorities</a:t>
            </a:r>
            <a:endParaRPr sz="4000" dirty="0"/>
          </a:p>
        </p:txBody>
      </p:sp>
      <p:sp>
        <p:nvSpPr>
          <p:cNvPr id="221" name="Google Shape;221;p24"/>
          <p:cNvSpPr txBox="1">
            <a:spLocks noGrp="1"/>
          </p:cNvSpPr>
          <p:nvPr>
            <p:ph type="body" idx="1"/>
          </p:nvPr>
        </p:nvSpPr>
        <p:spPr>
          <a:xfrm>
            <a:off x="1045029" y="3017522"/>
            <a:ext cx="8556172" cy="3124658"/>
          </a:xfrm>
          <a:prstGeom prst="rect">
            <a:avLst/>
          </a:prstGeom>
          <a:noFill/>
          <a:ln>
            <a:noFill/>
          </a:ln>
        </p:spPr>
        <p:txBody>
          <a:bodyPr spcFirstLastPara="1" wrap="square" lIns="91425" tIns="45700" rIns="91425" bIns="45700" anchor="ctr" anchorCtr="0">
            <a:normAutofit lnSpcReduction="10000"/>
          </a:bodyPr>
          <a:lstStyle/>
          <a:p>
            <a:pPr marL="914400" lvl="1" indent="-457200" algn="l" rtl="0">
              <a:lnSpc>
                <a:spcPct val="90000"/>
              </a:lnSpc>
              <a:spcBef>
                <a:spcPts val="500"/>
              </a:spcBef>
              <a:spcAft>
                <a:spcPts val="0"/>
              </a:spcAft>
              <a:buClr>
                <a:schemeClr val="dk1"/>
              </a:buClr>
              <a:buSzPts val="2400"/>
              <a:buFont typeface="Calibri"/>
              <a:buAutoNum type="arabicPeriod"/>
            </a:pPr>
            <a:r>
              <a:rPr lang="en-US" dirty="0"/>
              <a:t>Improving Food Access Affordability</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Integrating Nutrition &amp; Health</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Empowering all Consumers to Make and Have Access to Health Choices</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Supporting Physical Activity for All</a:t>
            </a:r>
            <a:endParaRPr dirty="0"/>
          </a:p>
          <a:p>
            <a:pPr marL="914400" lvl="1" indent="-457200" algn="l" rtl="0">
              <a:lnSpc>
                <a:spcPct val="90000"/>
              </a:lnSpc>
              <a:spcBef>
                <a:spcPts val="500"/>
              </a:spcBef>
              <a:spcAft>
                <a:spcPts val="0"/>
              </a:spcAft>
              <a:buClr>
                <a:schemeClr val="dk1"/>
              </a:buClr>
              <a:buSzPts val="2400"/>
              <a:buFont typeface="Calibri"/>
              <a:buAutoNum type="arabicPeriod"/>
            </a:pPr>
            <a:r>
              <a:rPr lang="en-US" dirty="0"/>
              <a:t>Enhancing Nutrition and Food Security Research</a:t>
            </a:r>
          </a:p>
          <a:p>
            <a:pPr marL="457200" lvl="1" indent="0" algn="l" rtl="0">
              <a:lnSpc>
                <a:spcPct val="90000"/>
              </a:lnSpc>
              <a:spcBef>
                <a:spcPts val="500"/>
              </a:spcBef>
              <a:spcAft>
                <a:spcPts val="0"/>
              </a:spcAft>
              <a:buClr>
                <a:schemeClr val="dk1"/>
              </a:buClr>
              <a:buSzPts val="2400"/>
              <a:buNone/>
            </a:pPr>
            <a:endParaRPr lang="en-US" dirty="0"/>
          </a:p>
          <a:p>
            <a:pPr marL="457200" lvl="1" indent="0" algn="l" rtl="0">
              <a:lnSpc>
                <a:spcPct val="90000"/>
              </a:lnSpc>
              <a:spcBef>
                <a:spcPts val="500"/>
              </a:spcBef>
              <a:spcAft>
                <a:spcPts val="0"/>
              </a:spcAft>
              <a:buClr>
                <a:schemeClr val="dk1"/>
              </a:buClr>
              <a:buSzPts val="2400"/>
              <a:buNone/>
            </a:pPr>
            <a:endParaRPr lang="en-US" dirty="0"/>
          </a:p>
          <a:p>
            <a:pPr marL="457200" lvl="1" indent="0" algn="l" rtl="0">
              <a:lnSpc>
                <a:spcPct val="90000"/>
              </a:lnSpc>
              <a:spcBef>
                <a:spcPts val="500"/>
              </a:spcBef>
              <a:spcAft>
                <a:spcPts val="0"/>
              </a:spcAft>
              <a:buClr>
                <a:schemeClr val="dk1"/>
              </a:buClr>
              <a:buSzPts val="2400"/>
              <a:buNone/>
            </a:pPr>
            <a:r>
              <a:rPr lang="en-US" sz="1200" dirty="0">
                <a:hlinkClick r:id="rId3"/>
              </a:rPr>
              <a:t>Ending Hunger and Reducing Diet-Related Diseases and Disparities | health.gov</a:t>
            </a:r>
            <a:endParaRPr lang="en-US" sz="1200" dirty="0"/>
          </a:p>
        </p:txBody>
      </p:sp>
      <p:sp>
        <p:nvSpPr>
          <p:cNvPr id="2" name="Google Shape;239;p26">
            <a:extLst>
              <a:ext uri="{FF2B5EF4-FFF2-40B4-BE49-F238E27FC236}">
                <a16:creationId xmlns:a16="http://schemas.microsoft.com/office/drawing/2014/main" id="{EE6F3EEE-1166-AA49-E1FD-609E4E830A06}"/>
              </a:ext>
            </a:extLst>
          </p:cNvPr>
          <p:cNvSpPr/>
          <p:nvPr/>
        </p:nvSpPr>
        <p:spPr>
          <a:xfrm>
            <a:off x="1043631" y="2364377"/>
            <a:ext cx="9167169" cy="45719"/>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FF37-E555-015F-893E-70B5C2910F15}"/>
              </a:ext>
            </a:extLst>
          </p:cNvPr>
          <p:cNvSpPr>
            <a:spLocks noGrp="1"/>
          </p:cNvSpPr>
          <p:nvPr>
            <p:ph type="title"/>
          </p:nvPr>
        </p:nvSpPr>
        <p:spPr>
          <a:xfrm>
            <a:off x="838200" y="643467"/>
            <a:ext cx="2951205" cy="5571066"/>
          </a:xfrm>
        </p:spPr>
        <p:txBody>
          <a:bodyPr>
            <a:normAutofit/>
          </a:bodyPr>
          <a:lstStyle/>
          <a:p>
            <a:r>
              <a:rPr lang="en-US">
                <a:solidFill>
                  <a:srgbClr val="FFFFFF"/>
                </a:solidFill>
              </a:rPr>
              <a:t>Our Purpose and Values</a:t>
            </a:r>
          </a:p>
        </p:txBody>
      </p:sp>
      <p:sp>
        <p:nvSpPr>
          <p:cNvPr id="3" name="Text Placeholder 2">
            <a:extLst>
              <a:ext uri="{FF2B5EF4-FFF2-40B4-BE49-F238E27FC236}">
                <a16:creationId xmlns:a16="http://schemas.microsoft.com/office/drawing/2014/main" id="{F0703105-9099-0885-55AC-D52E3BFE1EE6}"/>
              </a:ext>
            </a:extLst>
          </p:cNvPr>
          <p:cNvSpPr>
            <a:spLocks noGrp="1"/>
          </p:cNvSpPr>
          <p:nvPr>
            <p:ph type="body" idx="1"/>
          </p:nvPr>
        </p:nvSpPr>
        <p:spPr>
          <a:xfrm>
            <a:off x="4627605" y="1065341"/>
            <a:ext cx="5149801" cy="4215571"/>
          </a:xfrm>
        </p:spPr>
        <p:txBody>
          <a:bodyPr>
            <a:normAutofit/>
          </a:bodyPr>
          <a:lstStyle/>
          <a:p>
            <a:pPr marL="67437" indent="0" algn="just" defTabSz="539496">
              <a:spcBef>
                <a:spcPts val="590"/>
              </a:spcBef>
              <a:buNone/>
            </a:pPr>
            <a:r>
              <a:rPr lang="en-US" sz="1400" b="1" u="sng" kern="1200" dirty="0">
                <a:solidFill>
                  <a:schemeClr val="tx1"/>
                </a:solidFill>
                <a:latin typeface="+mn-lt"/>
                <a:ea typeface="+mn-ea"/>
                <a:cs typeface="+mn-cs"/>
              </a:rPr>
              <a:t>Our Purpose</a:t>
            </a:r>
          </a:p>
          <a:p>
            <a:pPr marL="67437" indent="0" algn="just" defTabSz="539496">
              <a:spcBef>
                <a:spcPts val="590"/>
              </a:spcBef>
              <a:buNone/>
            </a:pPr>
            <a:r>
              <a:rPr lang="en-US" sz="1400" kern="1200" dirty="0">
                <a:solidFill>
                  <a:schemeClr val="tx1"/>
                </a:solidFill>
                <a:latin typeface="+mn-lt"/>
                <a:ea typeface="+mn-ea"/>
                <a:cs typeface="+mn-cs"/>
              </a:rPr>
              <a:t>We believe food and nutrition security is a right that can be best delivered through a regional approach that provides sustainable food access, education, and storage to ensure the health of our region.</a:t>
            </a:r>
          </a:p>
          <a:p>
            <a:pPr marL="67437" indent="0" algn="just" defTabSz="539496">
              <a:spcBef>
                <a:spcPts val="590"/>
              </a:spcBef>
              <a:buNone/>
            </a:pPr>
            <a:endParaRPr lang="en-US" sz="1400" dirty="0"/>
          </a:p>
          <a:p>
            <a:pPr marL="67437" indent="0" algn="just" defTabSz="539496">
              <a:spcBef>
                <a:spcPts val="590"/>
              </a:spcBef>
              <a:buNone/>
            </a:pPr>
            <a:endParaRPr lang="en-US" sz="1400" kern="1200" dirty="0">
              <a:solidFill>
                <a:schemeClr val="tx1"/>
              </a:solidFill>
              <a:latin typeface="+mn-lt"/>
              <a:ea typeface="+mn-ea"/>
              <a:cs typeface="+mn-cs"/>
            </a:endParaRPr>
          </a:p>
          <a:p>
            <a:pPr marL="67437" indent="0" algn="just" defTabSz="539496">
              <a:spcBef>
                <a:spcPts val="590"/>
              </a:spcBef>
              <a:buNone/>
            </a:pPr>
            <a:endParaRPr lang="en-US" sz="1400" kern="1200" dirty="0">
              <a:solidFill>
                <a:schemeClr val="tx1"/>
              </a:solidFill>
              <a:latin typeface="+mn-lt"/>
              <a:ea typeface="+mn-ea"/>
              <a:cs typeface="+mn-cs"/>
            </a:endParaRPr>
          </a:p>
          <a:p>
            <a:pPr marL="67437" indent="0" algn="just" defTabSz="539496">
              <a:spcBef>
                <a:spcPts val="590"/>
              </a:spcBef>
              <a:buNone/>
            </a:pPr>
            <a:endParaRPr lang="en-US" sz="1400" kern="1200" dirty="0">
              <a:solidFill>
                <a:schemeClr val="tx1"/>
              </a:solidFill>
              <a:latin typeface="+mn-lt"/>
              <a:ea typeface="+mn-ea"/>
              <a:cs typeface="+mn-cs"/>
            </a:endParaRPr>
          </a:p>
          <a:p>
            <a:pPr marL="67437" indent="0" algn="just" defTabSz="539496">
              <a:spcBef>
                <a:spcPts val="590"/>
              </a:spcBef>
              <a:buNone/>
            </a:pPr>
            <a:r>
              <a:rPr lang="en-US" sz="1400" kern="1200" dirty="0">
                <a:solidFill>
                  <a:schemeClr val="tx1"/>
                </a:solidFill>
                <a:latin typeface="+mn-lt"/>
                <a:ea typeface="+mn-ea"/>
                <a:cs typeface="+mn-cs"/>
              </a:rPr>
              <a:t> </a:t>
            </a:r>
            <a:r>
              <a:rPr lang="en-US" sz="1400" b="1" u="sng" kern="1200" dirty="0">
                <a:solidFill>
                  <a:srgbClr val="000000"/>
                </a:solidFill>
                <a:latin typeface="Calibri" panose="020F0502020204030204" pitchFamily="34" charset="0"/>
                <a:ea typeface="+mn-ea"/>
                <a:cs typeface="+mn-cs"/>
              </a:rPr>
              <a:t>OUR VALUES</a:t>
            </a:r>
            <a:r>
              <a:rPr lang="en-US" sz="1400" b="1" kern="1200" dirty="0">
                <a:solidFill>
                  <a:srgbClr val="000000"/>
                </a:solidFill>
                <a:latin typeface="Calibri" panose="020F0502020204030204" pitchFamily="34" charset="0"/>
                <a:ea typeface="+mn-ea"/>
                <a:cs typeface="+mn-cs"/>
              </a:rPr>
              <a:t>:</a:t>
            </a:r>
          </a:p>
          <a:p>
            <a:pPr marL="67437" indent="0" algn="just" defTabSz="539496">
              <a:spcBef>
                <a:spcPts val="590"/>
              </a:spcBef>
              <a:buNone/>
            </a:pPr>
            <a:endParaRPr lang="en-US" sz="1400" kern="1200" dirty="0">
              <a:solidFill>
                <a:schemeClr val="tx1"/>
              </a:solidFill>
              <a:latin typeface="+mn-lt"/>
              <a:ea typeface="+mn-ea"/>
              <a:cs typeface="+mn-cs"/>
            </a:endParaRPr>
          </a:p>
          <a:p>
            <a:pPr marL="404622" lvl="1" indent="-134874" defTabSz="539496" fontAlgn="base">
              <a:spcBef>
                <a:spcPts val="0"/>
              </a:spcBef>
            </a:pPr>
            <a:r>
              <a:rPr lang="en-US" sz="1400" b="1" kern="1200" dirty="0">
                <a:solidFill>
                  <a:srgbClr val="000000"/>
                </a:solidFill>
                <a:latin typeface="Calibri" panose="020F0502020204030204" pitchFamily="34" charset="0"/>
                <a:ea typeface="+mn-ea"/>
                <a:cs typeface="+mn-cs"/>
              </a:rPr>
              <a:t>Accessibility – </a:t>
            </a:r>
            <a:r>
              <a:rPr lang="en-US" sz="1400" kern="1200" dirty="0">
                <a:solidFill>
                  <a:srgbClr val="000000"/>
                </a:solidFill>
                <a:latin typeface="Calibri" panose="020F0502020204030204" pitchFamily="34" charset="0"/>
                <a:ea typeface="+mn-ea"/>
                <a:cs typeface="+mn-cs"/>
              </a:rPr>
              <a:t>we advance affordable, attainable, and culturally responsive strategies.</a:t>
            </a:r>
          </a:p>
          <a:p>
            <a:pPr marL="404622" lvl="1" indent="-134874" defTabSz="539496" fontAlgn="base">
              <a:spcBef>
                <a:spcPts val="0"/>
              </a:spcBef>
            </a:pPr>
            <a:r>
              <a:rPr lang="en-US" sz="1400" b="1" kern="1200" dirty="0">
                <a:solidFill>
                  <a:srgbClr val="000000"/>
                </a:solidFill>
                <a:latin typeface="Calibri" panose="020F0502020204030204" pitchFamily="34" charset="0"/>
                <a:ea typeface="+mn-ea"/>
                <a:cs typeface="+mn-cs"/>
              </a:rPr>
              <a:t>Regionalism – </a:t>
            </a:r>
            <a:r>
              <a:rPr lang="en-US" sz="1400" kern="1200" dirty="0">
                <a:solidFill>
                  <a:srgbClr val="000000"/>
                </a:solidFill>
                <a:latin typeface="Calibri" panose="020F0502020204030204" pitchFamily="34" charset="0"/>
                <a:ea typeface="+mn-ea"/>
                <a:cs typeface="+mn-cs"/>
              </a:rPr>
              <a:t>we practice a systems approach that values and responds to the individual needs of our communities to achieve scalable and sustainable solutions.</a:t>
            </a:r>
          </a:p>
          <a:p>
            <a:pPr marL="404622" lvl="1" indent="-134874" defTabSz="539496">
              <a:spcBef>
                <a:spcPts val="295"/>
              </a:spcBef>
            </a:pPr>
            <a:r>
              <a:rPr lang="en-US" sz="1400" b="1" kern="1200" dirty="0">
                <a:solidFill>
                  <a:srgbClr val="000000"/>
                </a:solidFill>
                <a:latin typeface="Calibri" panose="020F0502020204030204" pitchFamily="34" charset="0"/>
                <a:ea typeface="+mn-ea"/>
                <a:cs typeface="+mn-cs"/>
              </a:rPr>
              <a:t>Equity – </a:t>
            </a:r>
            <a:r>
              <a:rPr lang="en-US" sz="1400" kern="1200" dirty="0">
                <a:solidFill>
                  <a:srgbClr val="000000"/>
                </a:solidFill>
                <a:latin typeface="Calibri" panose="020F0502020204030204" pitchFamily="34" charset="0"/>
                <a:ea typeface="+mn-ea"/>
                <a:cs typeface="+mn-cs"/>
              </a:rPr>
              <a:t>we advance food production and distribution strategies to those who are marginalized.</a:t>
            </a:r>
            <a:endParaRPr lang="en-US" sz="1400" dirty="0"/>
          </a:p>
        </p:txBody>
      </p:sp>
      <p:sp>
        <p:nvSpPr>
          <p:cNvPr id="4" name="Google Shape;239;p26">
            <a:extLst>
              <a:ext uri="{FF2B5EF4-FFF2-40B4-BE49-F238E27FC236}">
                <a16:creationId xmlns:a16="http://schemas.microsoft.com/office/drawing/2014/main" id="{A4E59B78-FDD9-0FE2-5DE8-396F2ECC56CB}"/>
              </a:ext>
            </a:extLst>
          </p:cNvPr>
          <p:cNvSpPr/>
          <p:nvPr/>
        </p:nvSpPr>
        <p:spPr>
          <a:xfrm>
            <a:off x="4078048" y="632504"/>
            <a:ext cx="6248914" cy="10963"/>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3CCE91B4-3FE0-361E-67D0-C4000A33220C}"/>
              </a:ext>
            </a:extLst>
          </p:cNvPr>
          <p:cNvPicPr>
            <a:picLocks noChangeAspect="1"/>
          </p:cNvPicPr>
          <p:nvPr/>
        </p:nvPicPr>
        <p:blipFill>
          <a:blip r:embed="rId3"/>
          <a:stretch>
            <a:fillRect/>
          </a:stretch>
        </p:blipFill>
        <p:spPr>
          <a:xfrm>
            <a:off x="0" y="5734"/>
            <a:ext cx="4546600" cy="6896960"/>
          </a:xfrm>
          <a:prstGeom prst="rect">
            <a:avLst/>
          </a:prstGeom>
        </p:spPr>
      </p:pic>
    </p:spTree>
    <p:extLst>
      <p:ext uri="{BB962C8B-B14F-4D97-AF65-F5344CB8AC3E}">
        <p14:creationId xmlns:p14="http://schemas.microsoft.com/office/powerpoint/2010/main" val="405488696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109E-3C8D-A2DA-7EA6-9B06E165811F}"/>
              </a:ext>
            </a:extLst>
          </p:cNvPr>
          <p:cNvSpPr>
            <a:spLocks noGrp="1"/>
          </p:cNvSpPr>
          <p:nvPr>
            <p:ph type="title"/>
          </p:nvPr>
        </p:nvSpPr>
        <p:spPr>
          <a:xfrm>
            <a:off x="1389278" y="1233241"/>
            <a:ext cx="3240506" cy="4064628"/>
          </a:xfrm>
        </p:spPr>
        <p:txBody>
          <a:bodyPr>
            <a:normAutofit/>
          </a:bodyPr>
          <a:lstStyle/>
          <a:p>
            <a:r>
              <a:rPr lang="en-US">
                <a:solidFill>
                  <a:srgbClr val="FFFFFF"/>
                </a:solidFill>
              </a:rPr>
              <a:t>Our Goals</a:t>
            </a:r>
          </a:p>
        </p:txBody>
      </p:sp>
      <p:sp>
        <p:nvSpPr>
          <p:cNvPr id="3" name="Text Placeholder 2">
            <a:extLst>
              <a:ext uri="{FF2B5EF4-FFF2-40B4-BE49-F238E27FC236}">
                <a16:creationId xmlns:a16="http://schemas.microsoft.com/office/drawing/2014/main" id="{DF85BE1F-3FBD-95A9-48B5-579689E630D6}"/>
              </a:ext>
            </a:extLst>
          </p:cNvPr>
          <p:cNvSpPr>
            <a:spLocks noGrp="1"/>
          </p:cNvSpPr>
          <p:nvPr>
            <p:ph type="body" idx="1"/>
          </p:nvPr>
        </p:nvSpPr>
        <p:spPr>
          <a:xfrm>
            <a:off x="6024779" y="719280"/>
            <a:ext cx="4084422" cy="5643420"/>
          </a:xfrm>
        </p:spPr>
        <p:txBody>
          <a:bodyPr anchor="t">
            <a:normAutofit/>
          </a:bodyPr>
          <a:lstStyle/>
          <a:p>
            <a:r>
              <a:rPr lang="en-US" sz="1800" b="0" i="0" u="none" strike="noStrike" dirty="0">
                <a:effectLst/>
                <a:latin typeface="Calibri" panose="020F0502020204030204" pitchFamily="34" charset="0"/>
              </a:rPr>
              <a:t>Nutritious food will be accessible to 100% of individuals who need it, in their community.</a:t>
            </a:r>
          </a:p>
          <a:p>
            <a:r>
              <a:rPr lang="en-US" sz="1800" b="0" i="0" u="none" strike="noStrike" dirty="0">
                <a:effectLst/>
                <a:latin typeface="Calibri" panose="020F0502020204030204" pitchFamily="34" charset="0"/>
              </a:rPr>
              <a:t>Increase annually the % of food sourced from Colorado-based producers.</a:t>
            </a:r>
          </a:p>
          <a:p>
            <a:r>
              <a:rPr lang="en-US" sz="1800" b="0" i="0" u="none" strike="noStrike" dirty="0">
                <a:effectLst/>
                <a:latin typeface="Calibri" panose="020F0502020204030204" pitchFamily="34" charset="0"/>
              </a:rPr>
              <a:t>90% of those served by the MCFNS partners annually will report “high satisfaction” with the quality, consistency, and cultural responsiveness of their experience accessing food.</a:t>
            </a:r>
          </a:p>
          <a:p>
            <a:r>
              <a:rPr lang="en-US" sz="1800" b="0" i="0" u="none" strike="noStrike" dirty="0">
                <a:effectLst/>
                <a:latin typeface="Calibri" panose="020F0502020204030204" pitchFamily="34" charset="0"/>
              </a:rPr>
              <a:t>50% of the region’s annual funding, food sourcing and distribution will be done through collaborative initiatives among MCFNS partners by 2026.</a:t>
            </a:r>
          </a:p>
          <a:p>
            <a:r>
              <a:rPr lang="en-US" sz="1800" b="0" i="0" u="none" strike="noStrike" dirty="0">
                <a:effectLst/>
                <a:latin typeface="Calibri" panose="020F0502020204030204" pitchFamily="34" charset="0"/>
              </a:rPr>
              <a:t>MCFNS will expand community partnerships for securing volunteers, funding, and food sourcing to meet regional food system needs.</a:t>
            </a:r>
            <a:endParaRPr lang="en-US" sz="1800" dirty="0">
              <a:highlight>
                <a:srgbClr val="FFFF00"/>
              </a:highlight>
            </a:endParaRPr>
          </a:p>
        </p:txBody>
      </p:sp>
      <p:pic>
        <p:nvPicPr>
          <p:cNvPr id="5" name="Picture 4">
            <a:extLst>
              <a:ext uri="{FF2B5EF4-FFF2-40B4-BE49-F238E27FC236}">
                <a16:creationId xmlns:a16="http://schemas.microsoft.com/office/drawing/2014/main" id="{FE688E3D-A02F-E7AF-7020-ACF8DD068B04}"/>
              </a:ext>
            </a:extLst>
          </p:cNvPr>
          <p:cNvPicPr>
            <a:picLocks noChangeAspect="1"/>
          </p:cNvPicPr>
          <p:nvPr/>
        </p:nvPicPr>
        <p:blipFill>
          <a:blip r:embed="rId3"/>
          <a:stretch>
            <a:fillRect/>
          </a:stretch>
        </p:blipFill>
        <p:spPr>
          <a:xfrm>
            <a:off x="-5716" y="0"/>
            <a:ext cx="5804899" cy="6858000"/>
          </a:xfrm>
          <a:prstGeom prst="rect">
            <a:avLst/>
          </a:prstGeom>
        </p:spPr>
      </p:pic>
    </p:spTree>
    <p:extLst>
      <p:ext uri="{BB962C8B-B14F-4D97-AF65-F5344CB8AC3E}">
        <p14:creationId xmlns:p14="http://schemas.microsoft.com/office/powerpoint/2010/main" val="25142409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p:nvPr/>
        </p:nvSpPr>
        <p:spPr>
          <a:xfrm>
            <a:off x="1" y="0"/>
            <a:ext cx="10125735"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5"/>
          <p:cNvSpPr txBox="1">
            <a:spLocks noGrp="1"/>
          </p:cNvSpPr>
          <p:nvPr>
            <p:ph type="title"/>
          </p:nvPr>
        </p:nvSpPr>
        <p:spPr>
          <a:xfrm>
            <a:off x="510231" y="809898"/>
            <a:ext cx="994271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dirty="0"/>
              <a:t>MCFNS – Governing Council Members</a:t>
            </a:r>
            <a:endParaRPr dirty="0"/>
          </a:p>
        </p:txBody>
      </p:sp>
      <p:sp>
        <p:nvSpPr>
          <p:cNvPr id="111" name="Google Shape;111;p15"/>
          <p:cNvSpPr txBox="1">
            <a:spLocks noGrp="1"/>
          </p:cNvSpPr>
          <p:nvPr>
            <p:ph type="body" idx="1"/>
          </p:nvPr>
        </p:nvSpPr>
        <p:spPr>
          <a:xfrm>
            <a:off x="1045028" y="2761488"/>
            <a:ext cx="10125735" cy="3380692"/>
          </a:xfrm>
          <a:prstGeom prst="rect">
            <a:avLst/>
          </a:prstGeom>
          <a:noFill/>
          <a:ln>
            <a:noFill/>
          </a:ln>
        </p:spPr>
        <p:txBody>
          <a:bodyPr spcFirstLastPara="1" wrap="square" lIns="91425" tIns="45700" rIns="91425" bIns="45700" anchor="ctr" anchorCtr="0">
            <a:normAutofit fontScale="85000" lnSpcReduction="20000"/>
          </a:bodyPr>
          <a:lstStyle/>
          <a:p>
            <a:pPr marL="457200" lvl="1" indent="0">
              <a:buSzPts val="1200"/>
              <a:buNone/>
            </a:pPr>
            <a:r>
              <a:rPr lang="en-US" sz="1900" b="1" dirty="0"/>
              <a:t>Facilitator/Coordinator </a:t>
            </a:r>
            <a:r>
              <a:rPr lang="en-US" sz="1900" dirty="0"/>
              <a:t>– West Mountain Regional Health Alliance</a:t>
            </a:r>
          </a:p>
          <a:p>
            <a:pPr marL="457200" lvl="1" indent="0" algn="l" rtl="0">
              <a:lnSpc>
                <a:spcPct val="90000"/>
              </a:lnSpc>
              <a:spcBef>
                <a:spcPts val="500"/>
              </a:spcBef>
              <a:spcAft>
                <a:spcPts val="0"/>
              </a:spcAft>
              <a:buClr>
                <a:schemeClr val="dk1"/>
              </a:buClr>
              <a:buSzPts val="1200"/>
              <a:buNone/>
            </a:pPr>
            <a:endParaRPr lang="en-US"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Lift-Up - Chair</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Garfield County Public Health, WIC – Co-chair</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Food Bank of Rockies</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Valley Meals and More</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Pitkin County Human Service</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Garfield County Human Service</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Eagle County Human Service</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Safe and Nutrition Abundance Alliance</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Up-root</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Harvest for Hunger</a:t>
            </a:r>
            <a:endParaRPr sz="1900" dirty="0"/>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Eagle Valley Community Foundation</a:t>
            </a:r>
          </a:p>
          <a:p>
            <a:pPr marL="685800" lvl="1" indent="-228600" algn="l" rtl="0">
              <a:lnSpc>
                <a:spcPct val="90000"/>
              </a:lnSpc>
              <a:spcBef>
                <a:spcPts val="500"/>
              </a:spcBef>
              <a:spcAft>
                <a:spcPts val="0"/>
              </a:spcAft>
              <a:buClr>
                <a:schemeClr val="dk1"/>
              </a:buClr>
              <a:buSzPts val="1200"/>
              <a:buFont typeface="Calibri"/>
              <a:buAutoNum type="arabicPeriod"/>
            </a:pPr>
            <a:r>
              <a:rPr lang="en-US" sz="1900" dirty="0"/>
              <a:t>City of Aspen</a:t>
            </a:r>
          </a:p>
          <a:p>
            <a:pPr marL="457200" lvl="1" indent="0" algn="l" rtl="0">
              <a:lnSpc>
                <a:spcPct val="90000"/>
              </a:lnSpc>
              <a:spcBef>
                <a:spcPts val="500"/>
              </a:spcBef>
              <a:spcAft>
                <a:spcPts val="0"/>
              </a:spcAft>
              <a:buClr>
                <a:schemeClr val="dk1"/>
              </a:buClr>
              <a:buSzPts val="1200"/>
              <a:buNone/>
            </a:pPr>
            <a:endParaRPr sz="1900" dirty="0"/>
          </a:p>
          <a:p>
            <a:pPr marL="457200" lvl="1" indent="0" algn="l" rtl="0">
              <a:lnSpc>
                <a:spcPct val="90000"/>
              </a:lnSpc>
              <a:spcBef>
                <a:spcPts val="500"/>
              </a:spcBef>
              <a:spcAft>
                <a:spcPts val="0"/>
              </a:spcAft>
              <a:buClr>
                <a:schemeClr val="dk1"/>
              </a:buClr>
              <a:buSzPts val="1500"/>
              <a:buNone/>
            </a:pPr>
            <a:endParaRPr sz="1500" dirty="0"/>
          </a:p>
          <a:p>
            <a:pPr marL="457200" lvl="1" indent="0" algn="l" rtl="0">
              <a:lnSpc>
                <a:spcPct val="90000"/>
              </a:lnSpc>
              <a:spcBef>
                <a:spcPts val="500"/>
              </a:spcBef>
              <a:spcAft>
                <a:spcPts val="0"/>
              </a:spcAft>
              <a:buClr>
                <a:schemeClr val="dk1"/>
              </a:buClr>
              <a:buSzPts val="1500"/>
              <a:buNone/>
            </a:pPr>
            <a:endParaRPr sz="1500" dirty="0"/>
          </a:p>
          <a:p>
            <a:pPr marL="457200" lvl="1" indent="0" algn="l" rtl="0">
              <a:lnSpc>
                <a:spcPct val="90000"/>
              </a:lnSpc>
              <a:spcBef>
                <a:spcPts val="500"/>
              </a:spcBef>
              <a:spcAft>
                <a:spcPts val="0"/>
              </a:spcAft>
              <a:buClr>
                <a:schemeClr val="dk1"/>
              </a:buClr>
              <a:buSzPts val="1500"/>
              <a:buNone/>
            </a:pPr>
            <a:endParaRPr sz="1500" dirty="0"/>
          </a:p>
        </p:txBody>
      </p:sp>
      <p:sp>
        <p:nvSpPr>
          <p:cNvPr id="2" name="Google Shape;239;p26">
            <a:extLst>
              <a:ext uri="{FF2B5EF4-FFF2-40B4-BE49-F238E27FC236}">
                <a16:creationId xmlns:a16="http://schemas.microsoft.com/office/drawing/2014/main" id="{00640ACE-6AAE-6D34-2234-31857F32F8D5}"/>
              </a:ext>
            </a:extLst>
          </p:cNvPr>
          <p:cNvSpPr/>
          <p:nvPr/>
        </p:nvSpPr>
        <p:spPr>
          <a:xfrm>
            <a:off x="510231" y="2156446"/>
            <a:ext cx="9615505" cy="45719"/>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D8BE-5CB4-CA9C-85EF-074AB8754873}"/>
              </a:ext>
            </a:extLst>
          </p:cNvPr>
          <p:cNvSpPr>
            <a:spLocks noGrp="1"/>
          </p:cNvSpPr>
          <p:nvPr>
            <p:ph type="title"/>
          </p:nvPr>
        </p:nvSpPr>
        <p:spPr>
          <a:xfrm>
            <a:off x="504967" y="675565"/>
            <a:ext cx="3609833" cy="607136"/>
          </a:xfrm>
        </p:spPr>
        <p:txBody>
          <a:bodyPr>
            <a:normAutofit fontScale="90000"/>
          </a:bodyPr>
          <a:lstStyle/>
          <a:p>
            <a:r>
              <a:rPr lang="en-US" dirty="0"/>
              <a:t>Success</a:t>
            </a:r>
          </a:p>
        </p:txBody>
      </p:sp>
      <p:graphicFrame>
        <p:nvGraphicFramePr>
          <p:cNvPr id="5" name="Text Placeholder 2">
            <a:extLst>
              <a:ext uri="{FF2B5EF4-FFF2-40B4-BE49-F238E27FC236}">
                <a16:creationId xmlns:a16="http://schemas.microsoft.com/office/drawing/2014/main" id="{699D8FAA-0DCB-3353-9342-C51BE6EAD211}"/>
              </a:ext>
            </a:extLst>
          </p:cNvPr>
          <p:cNvGraphicFramePr/>
          <p:nvPr>
            <p:extLst>
              <p:ext uri="{D42A27DB-BD31-4B8C-83A1-F6EECF244321}">
                <p14:modId xmlns:p14="http://schemas.microsoft.com/office/powerpoint/2010/main" val="2970686031"/>
              </p:ext>
            </p:extLst>
          </p:nvPr>
        </p:nvGraphicFramePr>
        <p:xfrm>
          <a:off x="2109730" y="807003"/>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6453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11537</TotalTime>
  <Words>4239</Words>
  <Application>Microsoft Office PowerPoint</Application>
  <PresentationFormat>Widescreen</PresentationFormat>
  <Paragraphs>258</Paragraphs>
  <Slides>33</Slides>
  <Notes>24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acumin-pro</vt:lpstr>
      <vt:lpstr>Arial</vt:lpstr>
      <vt:lpstr>Bahnschrift Light</vt:lpstr>
      <vt:lpstr>Calibri</vt:lpstr>
      <vt:lpstr>Calibri (body)</vt:lpstr>
      <vt:lpstr>Calibri Light</vt:lpstr>
      <vt:lpstr>DDG_ProximaNova</vt:lpstr>
      <vt:lpstr>Roboto</vt:lpstr>
      <vt:lpstr>Verdana</vt:lpstr>
      <vt:lpstr>Office Theme</vt:lpstr>
      <vt:lpstr>Custom Design</vt:lpstr>
      <vt:lpstr>PowerPoint Presentation</vt:lpstr>
      <vt:lpstr>Our Speakers</vt:lpstr>
      <vt:lpstr>Mountain Coalition Food and Nutrition Security</vt:lpstr>
      <vt:lpstr>PowerPoint Presentation</vt:lpstr>
      <vt:lpstr>National Hunger, Nutrition, and Health Strategic Priorities</vt:lpstr>
      <vt:lpstr>Our Purpose and Values</vt:lpstr>
      <vt:lpstr>Our Goals</vt:lpstr>
      <vt:lpstr>MCFNS – Governing Council Members</vt:lpstr>
      <vt:lpstr>Success</vt:lpstr>
      <vt:lpstr>Solutions &amp; Strategies</vt:lpstr>
      <vt:lpstr>Opportunities to Support MCFNS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Serve Western Slope Communities</vt:lpstr>
      <vt:lpstr>2022 TCHNetwork Programs – Delta County</vt:lpstr>
      <vt:lpstr>Insurance Assistance</vt:lpstr>
      <vt:lpstr>Behavioral Health</vt:lpstr>
      <vt:lpstr>Oral  Health </vt:lpstr>
      <vt:lpstr>Emergency  Fund Administration</vt:lpstr>
      <vt:lpstr>Care Coordination</vt:lpstr>
      <vt:lpstr>Multicultural Advocacy</vt:lpstr>
      <vt:lpstr>Diversity, Equity &amp; Inclusion</vt:lpstr>
      <vt:lpstr>Community Health Needs Assessment</vt:lpstr>
      <vt:lpstr>Food  Security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Charity Meinhart</dc:creator>
  <cp:lastModifiedBy>Charity Meinhart</cp:lastModifiedBy>
  <cp:revision>64</cp:revision>
  <dcterms:created xsi:type="dcterms:W3CDTF">2019-11-25T15:31:35Z</dcterms:created>
  <dcterms:modified xsi:type="dcterms:W3CDTF">2023-04-17T17:41:16Z</dcterms:modified>
</cp:coreProperties>
</file>