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878" r:id="rId4"/>
    <p:sldId id="798" r:id="rId5"/>
    <p:sldId id="868" r:id="rId6"/>
    <p:sldId id="838" r:id="rId7"/>
    <p:sldId id="872" r:id="rId8"/>
    <p:sldId id="874" r:id="rId9"/>
    <p:sldId id="875" r:id="rId10"/>
    <p:sldId id="873" r:id="rId11"/>
    <p:sldId id="861" r:id="rId12"/>
    <p:sldId id="877" r:id="rId13"/>
    <p:sldId id="876" r:id="rId14"/>
    <p:sldId id="491" r:id="rId15"/>
    <p:sldId id="5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Flores" initials="EF" lastIdx="1" clrIdx="0">
    <p:extLst>
      <p:ext uri="{19B8F6BF-5375-455C-9EA6-DF929625EA0E}">
        <p15:presenceInfo xmlns:p15="http://schemas.microsoft.com/office/powerpoint/2012/main" userId="S::eflores@qualityhealthnetwork.org::8cccf704-037f-4224-a41f-16afef61c3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C79"/>
    <a:srgbClr val="E5BA53"/>
    <a:srgbClr val="3D4A76"/>
    <a:srgbClr val="6D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3CDAB5-AEB0-43B4-B3A0-72423CB51704}" v="9" dt="2023-05-17T15:38:45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9" autoAdjust="0"/>
    <p:restoredTop sz="61176" autoAdjust="0"/>
  </p:normalViewPr>
  <p:slideViewPr>
    <p:cSldViewPr snapToGrid="0">
      <p:cViewPr varScale="1">
        <p:scale>
          <a:sx n="50" d="100"/>
          <a:sy n="50" d="100"/>
        </p:scale>
        <p:origin x="192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 Terry" userId="a07ebdff-27b2-4aa3-a406-11252add8e20" providerId="ADAL" clId="{E35A0147-96DF-4A87-BA78-47073DE7CEB2}"/>
    <pc:docChg chg="modSld">
      <pc:chgData name="Janet Terry" userId="a07ebdff-27b2-4aa3-a406-11252add8e20" providerId="ADAL" clId="{E35A0147-96DF-4A87-BA78-47073DE7CEB2}" dt="2023-05-17T17:36:09.958" v="14" actId="20577"/>
      <pc:docMkLst>
        <pc:docMk/>
      </pc:docMkLst>
      <pc:sldChg chg="modSp">
        <pc:chgData name="Janet Terry" userId="a07ebdff-27b2-4aa3-a406-11252add8e20" providerId="ADAL" clId="{E35A0147-96DF-4A87-BA78-47073DE7CEB2}" dt="2023-05-17T17:36:09.958" v="14" actId="20577"/>
        <pc:sldMkLst>
          <pc:docMk/>
          <pc:sldMk cId="3100952823" sldId="876"/>
        </pc:sldMkLst>
        <pc:graphicFrameChg chg="mod">
          <ac:chgData name="Janet Terry" userId="a07ebdff-27b2-4aa3-a406-11252add8e20" providerId="ADAL" clId="{E35A0147-96DF-4A87-BA78-47073DE7CEB2}" dt="2023-05-17T17:36:09.958" v="14" actId="20577"/>
          <ac:graphicFrameMkLst>
            <pc:docMk/>
            <pc:sldMk cId="3100952823" sldId="876"/>
            <ac:graphicFrameMk id="9" creationId="{C5C1D0E4-A542-B256-C7D3-92E2350702BE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arodriguez@qualityhealthnetwork.org" TargetMode="External"/><Relationship Id="rId2" Type="http://schemas.openxmlformats.org/officeDocument/2006/relationships/hyperlink" Target="mailto:cschmitz@qualityhealthnetwork.org" TargetMode="External"/><Relationship Id="rId1" Type="http://schemas.openxmlformats.org/officeDocument/2006/relationships/hyperlink" Target="mailto:scorey@qualityhealthnetwork.org" TargetMode="External"/><Relationship Id="rId6" Type="http://schemas.openxmlformats.org/officeDocument/2006/relationships/hyperlink" Target="mailto:support@qualityhealthnetwork.org" TargetMode="External"/><Relationship Id="rId5" Type="http://schemas.openxmlformats.org/officeDocument/2006/relationships/hyperlink" Target="mailto:jterry@qualityhealthnetwork.org" TargetMode="External"/><Relationship Id="rId4" Type="http://schemas.openxmlformats.org/officeDocument/2006/relationships/hyperlink" Target="mailto:wmontgomery@qualityhealthnetwork.org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arodriguez@qualityhealthnetwork.org" TargetMode="External"/><Relationship Id="rId2" Type="http://schemas.openxmlformats.org/officeDocument/2006/relationships/hyperlink" Target="mailto:cschmitz@qualityhealthnetwork.org" TargetMode="External"/><Relationship Id="rId1" Type="http://schemas.openxmlformats.org/officeDocument/2006/relationships/hyperlink" Target="mailto:scorey@qualityhealthnetwork.org" TargetMode="External"/><Relationship Id="rId6" Type="http://schemas.openxmlformats.org/officeDocument/2006/relationships/hyperlink" Target="mailto:support@qualityhealthnetwork.org" TargetMode="External"/><Relationship Id="rId5" Type="http://schemas.openxmlformats.org/officeDocument/2006/relationships/hyperlink" Target="mailto:jterry@qualityhealthnetwork.org" TargetMode="External"/><Relationship Id="rId4" Type="http://schemas.openxmlformats.org/officeDocument/2006/relationships/hyperlink" Target="mailto:wmontgomery@qualityhealthnetwork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D2230-8855-4643-BF43-7B4CECA9630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9BD482F-02A0-4ACF-921E-A31B030FC212}">
      <dgm:prSet/>
      <dgm:spPr/>
      <dgm:t>
        <a:bodyPr/>
        <a:lstStyle/>
        <a:p>
          <a:r>
            <a:rPr lang="en-US"/>
            <a:t>Community Advisors</a:t>
          </a:r>
        </a:p>
      </dgm:t>
    </dgm:pt>
    <dgm:pt modelId="{517613E8-3185-434D-A5CD-039F26F78E65}" type="parTrans" cxnId="{4ADA34B3-68D0-447B-A1B9-66CA8EEDD78E}">
      <dgm:prSet/>
      <dgm:spPr/>
      <dgm:t>
        <a:bodyPr/>
        <a:lstStyle/>
        <a:p>
          <a:endParaRPr lang="en-US"/>
        </a:p>
      </dgm:t>
    </dgm:pt>
    <dgm:pt modelId="{5FB2919E-DB5C-4BC9-8E45-42C5318E740B}" type="sibTrans" cxnId="{4ADA34B3-68D0-447B-A1B9-66CA8EEDD78E}">
      <dgm:prSet/>
      <dgm:spPr/>
      <dgm:t>
        <a:bodyPr/>
        <a:lstStyle/>
        <a:p>
          <a:endParaRPr lang="en-US"/>
        </a:p>
      </dgm:t>
    </dgm:pt>
    <dgm:pt modelId="{5BFFF10A-5268-41E9-8839-DFCF521B50C6}">
      <dgm:prSet/>
      <dgm:spPr/>
      <dgm:t>
        <a:bodyPr/>
        <a:lstStyle/>
        <a:p>
          <a:r>
            <a:rPr lang="en-US"/>
            <a:t>Sherri Corey  </a:t>
          </a:r>
          <a:r>
            <a:rPr lang="en-US">
              <a:hlinkClick xmlns:r="http://schemas.openxmlformats.org/officeDocument/2006/relationships" r:id="rId1"/>
            </a:rPr>
            <a:t>scorey@qualityhealthnetwork.org</a:t>
          </a:r>
          <a:endParaRPr lang="en-US"/>
        </a:p>
      </dgm:t>
    </dgm:pt>
    <dgm:pt modelId="{F8245FCF-0540-43F8-9992-81FEAC3C94C1}" type="parTrans" cxnId="{662B6D3F-AFDC-4E3A-AB80-A3FA6BA5C76C}">
      <dgm:prSet/>
      <dgm:spPr/>
      <dgm:t>
        <a:bodyPr/>
        <a:lstStyle/>
        <a:p>
          <a:endParaRPr lang="en-US"/>
        </a:p>
      </dgm:t>
    </dgm:pt>
    <dgm:pt modelId="{1F31BC68-7F00-4EF7-86E9-D68395032E9F}" type="sibTrans" cxnId="{662B6D3F-AFDC-4E3A-AB80-A3FA6BA5C76C}">
      <dgm:prSet/>
      <dgm:spPr/>
      <dgm:t>
        <a:bodyPr/>
        <a:lstStyle/>
        <a:p>
          <a:endParaRPr lang="en-US"/>
        </a:p>
      </dgm:t>
    </dgm:pt>
    <dgm:pt modelId="{3ECB726C-C64A-49B9-A741-65A2C8328885}">
      <dgm:prSet/>
      <dgm:spPr/>
      <dgm:t>
        <a:bodyPr/>
        <a:lstStyle/>
        <a:p>
          <a:r>
            <a:rPr lang="en-US"/>
            <a:t>Cherie Schmitz </a:t>
          </a:r>
          <a:r>
            <a:rPr lang="en-US">
              <a:hlinkClick xmlns:r="http://schemas.openxmlformats.org/officeDocument/2006/relationships" r:id="rId2"/>
            </a:rPr>
            <a:t>cschmitz@qualityhealthnetwork.org</a:t>
          </a:r>
          <a:endParaRPr lang="en-US"/>
        </a:p>
      </dgm:t>
    </dgm:pt>
    <dgm:pt modelId="{B42B4123-9DD6-4667-9210-99734C8AB008}" type="parTrans" cxnId="{88175BD1-EBDF-4F90-B7DE-8C2C024D9657}">
      <dgm:prSet/>
      <dgm:spPr/>
      <dgm:t>
        <a:bodyPr/>
        <a:lstStyle/>
        <a:p>
          <a:endParaRPr lang="en-US"/>
        </a:p>
      </dgm:t>
    </dgm:pt>
    <dgm:pt modelId="{7D4B9EF0-7971-437C-B11D-C3E84D2A3596}" type="sibTrans" cxnId="{88175BD1-EBDF-4F90-B7DE-8C2C024D9657}">
      <dgm:prSet/>
      <dgm:spPr/>
      <dgm:t>
        <a:bodyPr/>
        <a:lstStyle/>
        <a:p>
          <a:endParaRPr lang="en-US"/>
        </a:p>
      </dgm:t>
    </dgm:pt>
    <dgm:pt modelId="{D2AE0F0B-DEBF-4871-B950-7D3111D7CC07}">
      <dgm:prSet/>
      <dgm:spPr/>
      <dgm:t>
        <a:bodyPr/>
        <a:lstStyle/>
        <a:p>
          <a:r>
            <a:rPr lang="en-US"/>
            <a:t>Angela Rodriguez </a:t>
          </a:r>
          <a:r>
            <a:rPr lang="en-US">
              <a:hlinkClick xmlns:r="http://schemas.openxmlformats.org/officeDocument/2006/relationships" r:id="rId3"/>
            </a:rPr>
            <a:t>arodriguez@qualityhealthnetwork.org</a:t>
          </a:r>
          <a:endParaRPr lang="en-US"/>
        </a:p>
      </dgm:t>
    </dgm:pt>
    <dgm:pt modelId="{A069581E-EB98-4561-A8D6-4617C7E49687}" type="parTrans" cxnId="{01B770B5-212F-4118-B27F-DC82E9C6F24B}">
      <dgm:prSet/>
      <dgm:spPr/>
      <dgm:t>
        <a:bodyPr/>
        <a:lstStyle/>
        <a:p>
          <a:endParaRPr lang="en-US"/>
        </a:p>
      </dgm:t>
    </dgm:pt>
    <dgm:pt modelId="{88028E5A-F61B-4FB3-BF26-CF01BB018DCC}" type="sibTrans" cxnId="{01B770B5-212F-4118-B27F-DC82E9C6F24B}">
      <dgm:prSet/>
      <dgm:spPr/>
      <dgm:t>
        <a:bodyPr/>
        <a:lstStyle/>
        <a:p>
          <a:endParaRPr lang="en-US"/>
        </a:p>
      </dgm:t>
    </dgm:pt>
    <dgm:pt modelId="{C78FD4AA-C21D-4EFD-8734-5359DA3AB3CD}">
      <dgm:prSet/>
      <dgm:spPr/>
      <dgm:t>
        <a:bodyPr/>
        <a:lstStyle/>
        <a:p>
          <a:r>
            <a:rPr lang="en-US"/>
            <a:t>Wade Montgomery </a:t>
          </a:r>
          <a:r>
            <a:rPr lang="en-US">
              <a:hlinkClick xmlns:r="http://schemas.openxmlformats.org/officeDocument/2006/relationships" r:id="rId4"/>
            </a:rPr>
            <a:t>wmontgomery@qualityhealthnetwork.org</a:t>
          </a:r>
          <a:endParaRPr lang="en-US"/>
        </a:p>
      </dgm:t>
    </dgm:pt>
    <dgm:pt modelId="{715A6211-8191-4965-9598-34E1878338AC}" type="parTrans" cxnId="{FB3E2B86-4E6F-481A-A62A-F8479D79131E}">
      <dgm:prSet/>
      <dgm:spPr/>
      <dgm:t>
        <a:bodyPr/>
        <a:lstStyle/>
        <a:p>
          <a:endParaRPr lang="en-US"/>
        </a:p>
      </dgm:t>
    </dgm:pt>
    <dgm:pt modelId="{E4D5A1EE-66BA-4A91-9AF0-C926AD914B86}" type="sibTrans" cxnId="{FB3E2B86-4E6F-481A-A62A-F8479D79131E}">
      <dgm:prSet/>
      <dgm:spPr/>
      <dgm:t>
        <a:bodyPr/>
        <a:lstStyle/>
        <a:p>
          <a:endParaRPr lang="en-US"/>
        </a:p>
      </dgm:t>
    </dgm:pt>
    <dgm:pt modelId="{0F199652-8351-454C-87F4-4AD80F80512A}">
      <dgm:prSet/>
      <dgm:spPr/>
      <dgm:t>
        <a:bodyPr/>
        <a:lstStyle/>
        <a:p>
          <a:r>
            <a:rPr lang="en-US"/>
            <a:t>Privacy/Compliance Officer</a:t>
          </a:r>
        </a:p>
      </dgm:t>
    </dgm:pt>
    <dgm:pt modelId="{E3B00A9B-F5FB-486F-9D1B-EF7B8A7FF1A3}" type="parTrans" cxnId="{FA8693BE-F185-48AD-A3E7-C13728A9888A}">
      <dgm:prSet/>
      <dgm:spPr/>
      <dgm:t>
        <a:bodyPr/>
        <a:lstStyle/>
        <a:p>
          <a:endParaRPr lang="en-US"/>
        </a:p>
      </dgm:t>
    </dgm:pt>
    <dgm:pt modelId="{616FC6F1-596E-4E87-AC2D-2FAC87AF167B}" type="sibTrans" cxnId="{FA8693BE-F185-48AD-A3E7-C13728A9888A}">
      <dgm:prSet/>
      <dgm:spPr/>
      <dgm:t>
        <a:bodyPr/>
        <a:lstStyle/>
        <a:p>
          <a:endParaRPr lang="en-US"/>
        </a:p>
      </dgm:t>
    </dgm:pt>
    <dgm:pt modelId="{A0D47CD3-0A60-49E3-9F83-80BEE683B6F8}">
      <dgm:prSet/>
      <dgm:spPr/>
      <dgm:t>
        <a:bodyPr/>
        <a:lstStyle/>
        <a:p>
          <a:r>
            <a:rPr lang="en-US"/>
            <a:t>Janet Terry </a:t>
          </a:r>
          <a:r>
            <a:rPr lang="en-US">
              <a:hlinkClick xmlns:r="http://schemas.openxmlformats.org/officeDocument/2006/relationships" r:id="rId5"/>
            </a:rPr>
            <a:t>jterry@qualityhealthnetwork.org</a:t>
          </a:r>
          <a:endParaRPr lang="en-US"/>
        </a:p>
      </dgm:t>
    </dgm:pt>
    <dgm:pt modelId="{5025D8CE-4284-4512-8FFA-4AB059969212}" type="parTrans" cxnId="{278CC4E4-4CAA-4C09-AD8C-0FF3FE07DEEC}">
      <dgm:prSet/>
      <dgm:spPr/>
      <dgm:t>
        <a:bodyPr/>
        <a:lstStyle/>
        <a:p>
          <a:endParaRPr lang="en-US"/>
        </a:p>
      </dgm:t>
    </dgm:pt>
    <dgm:pt modelId="{88FC6417-11B0-47F9-84A4-99939FC6E899}" type="sibTrans" cxnId="{278CC4E4-4CAA-4C09-AD8C-0FF3FE07DEEC}">
      <dgm:prSet/>
      <dgm:spPr/>
      <dgm:t>
        <a:bodyPr/>
        <a:lstStyle/>
        <a:p>
          <a:endParaRPr lang="en-US"/>
        </a:p>
      </dgm:t>
    </dgm:pt>
    <dgm:pt modelId="{6B22F248-0EC5-486A-9AC9-1AD367421735}">
      <dgm:prSet/>
      <dgm:spPr/>
      <dgm:t>
        <a:bodyPr/>
        <a:lstStyle/>
        <a:p>
          <a:r>
            <a:rPr lang="en-US"/>
            <a:t>Customer Support</a:t>
          </a:r>
        </a:p>
      </dgm:t>
    </dgm:pt>
    <dgm:pt modelId="{2FEE5838-1EBE-4451-B265-269CDBA7084B}" type="parTrans" cxnId="{E2332618-9487-4010-BEC6-D860FFFFA9A5}">
      <dgm:prSet/>
      <dgm:spPr/>
      <dgm:t>
        <a:bodyPr/>
        <a:lstStyle/>
        <a:p>
          <a:endParaRPr lang="en-US"/>
        </a:p>
      </dgm:t>
    </dgm:pt>
    <dgm:pt modelId="{1664DF24-D413-4674-888A-0069084A8B20}" type="sibTrans" cxnId="{E2332618-9487-4010-BEC6-D860FFFFA9A5}">
      <dgm:prSet/>
      <dgm:spPr/>
      <dgm:t>
        <a:bodyPr/>
        <a:lstStyle/>
        <a:p>
          <a:endParaRPr lang="en-US"/>
        </a:p>
      </dgm:t>
    </dgm:pt>
    <dgm:pt modelId="{FDF261DD-B00A-4B96-BF21-343BB3C4542D}">
      <dgm:prSet/>
      <dgm:spPr/>
      <dgm:t>
        <a:bodyPr/>
        <a:lstStyle/>
        <a:p>
          <a:r>
            <a:rPr lang="en-US">
              <a:hlinkClick xmlns:r="http://schemas.openxmlformats.org/officeDocument/2006/relationships" r:id="rId6"/>
            </a:rPr>
            <a:t>support@qualityhealthnetwork.org</a:t>
          </a:r>
          <a:endParaRPr lang="en-US"/>
        </a:p>
      </dgm:t>
    </dgm:pt>
    <dgm:pt modelId="{01561477-EE3E-476A-AD78-E55B16B00F74}" type="parTrans" cxnId="{5ED38F11-8506-400D-A34A-D0C8E49284D3}">
      <dgm:prSet/>
      <dgm:spPr/>
      <dgm:t>
        <a:bodyPr/>
        <a:lstStyle/>
        <a:p>
          <a:endParaRPr lang="en-US"/>
        </a:p>
      </dgm:t>
    </dgm:pt>
    <dgm:pt modelId="{5FC36247-7426-4195-ADF3-63C659BD0DBD}" type="sibTrans" cxnId="{5ED38F11-8506-400D-A34A-D0C8E49284D3}">
      <dgm:prSet/>
      <dgm:spPr/>
      <dgm:t>
        <a:bodyPr/>
        <a:lstStyle/>
        <a:p>
          <a:endParaRPr lang="en-US"/>
        </a:p>
      </dgm:t>
    </dgm:pt>
    <dgm:pt modelId="{D5708AFA-1AEF-4BA6-BE46-C2C661AA7F8D}" type="pres">
      <dgm:prSet presAssocID="{041D2230-8855-4643-BF43-7B4CECA9630B}" presName="linear" presStyleCnt="0">
        <dgm:presLayoutVars>
          <dgm:dir/>
          <dgm:animLvl val="lvl"/>
          <dgm:resizeHandles val="exact"/>
        </dgm:presLayoutVars>
      </dgm:prSet>
      <dgm:spPr/>
    </dgm:pt>
    <dgm:pt modelId="{A5897690-9A20-42CA-B9E1-2D1CF4B9A866}" type="pres">
      <dgm:prSet presAssocID="{09BD482F-02A0-4ACF-921E-A31B030FC212}" presName="parentLin" presStyleCnt="0"/>
      <dgm:spPr/>
    </dgm:pt>
    <dgm:pt modelId="{8F0A6B8D-F555-44B7-AB35-1F2BB236C197}" type="pres">
      <dgm:prSet presAssocID="{09BD482F-02A0-4ACF-921E-A31B030FC212}" presName="parentLeftMargin" presStyleLbl="node1" presStyleIdx="0" presStyleCnt="3"/>
      <dgm:spPr/>
    </dgm:pt>
    <dgm:pt modelId="{06385EBE-73FA-4C14-B026-29FA3F81A641}" type="pres">
      <dgm:prSet presAssocID="{09BD482F-02A0-4ACF-921E-A31B030FC21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27933F-95AB-42B6-BE1A-F601792F70F8}" type="pres">
      <dgm:prSet presAssocID="{09BD482F-02A0-4ACF-921E-A31B030FC212}" presName="negativeSpace" presStyleCnt="0"/>
      <dgm:spPr/>
    </dgm:pt>
    <dgm:pt modelId="{47D0B2E5-055D-4A8C-9A7D-09C2BFC48D1F}" type="pres">
      <dgm:prSet presAssocID="{09BD482F-02A0-4ACF-921E-A31B030FC212}" presName="childText" presStyleLbl="conFgAcc1" presStyleIdx="0" presStyleCnt="3">
        <dgm:presLayoutVars>
          <dgm:bulletEnabled val="1"/>
        </dgm:presLayoutVars>
      </dgm:prSet>
      <dgm:spPr/>
    </dgm:pt>
    <dgm:pt modelId="{0C75B155-B884-4588-BB0E-4087A8E3F310}" type="pres">
      <dgm:prSet presAssocID="{5FB2919E-DB5C-4BC9-8E45-42C5318E740B}" presName="spaceBetweenRectangles" presStyleCnt="0"/>
      <dgm:spPr/>
    </dgm:pt>
    <dgm:pt modelId="{4DC2A1D9-C206-44A4-835A-A936AE8B83D7}" type="pres">
      <dgm:prSet presAssocID="{0F199652-8351-454C-87F4-4AD80F80512A}" presName="parentLin" presStyleCnt="0"/>
      <dgm:spPr/>
    </dgm:pt>
    <dgm:pt modelId="{8A76BCCD-BACA-4973-99D7-F22CA691D66B}" type="pres">
      <dgm:prSet presAssocID="{0F199652-8351-454C-87F4-4AD80F80512A}" presName="parentLeftMargin" presStyleLbl="node1" presStyleIdx="0" presStyleCnt="3"/>
      <dgm:spPr/>
    </dgm:pt>
    <dgm:pt modelId="{1D60B94B-A221-4453-99E8-0A6B3B513D8F}" type="pres">
      <dgm:prSet presAssocID="{0F199652-8351-454C-87F4-4AD80F80512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7371A42-C635-4C2C-8B60-1037597F3FC8}" type="pres">
      <dgm:prSet presAssocID="{0F199652-8351-454C-87F4-4AD80F80512A}" presName="negativeSpace" presStyleCnt="0"/>
      <dgm:spPr/>
    </dgm:pt>
    <dgm:pt modelId="{B13BB9BF-86D6-4B09-8EC8-5AB6B0853459}" type="pres">
      <dgm:prSet presAssocID="{0F199652-8351-454C-87F4-4AD80F80512A}" presName="childText" presStyleLbl="conFgAcc1" presStyleIdx="1" presStyleCnt="3">
        <dgm:presLayoutVars>
          <dgm:bulletEnabled val="1"/>
        </dgm:presLayoutVars>
      </dgm:prSet>
      <dgm:spPr/>
    </dgm:pt>
    <dgm:pt modelId="{5839F564-F5B8-46C1-834F-C5F7DC5AECF6}" type="pres">
      <dgm:prSet presAssocID="{616FC6F1-596E-4E87-AC2D-2FAC87AF167B}" presName="spaceBetweenRectangles" presStyleCnt="0"/>
      <dgm:spPr/>
    </dgm:pt>
    <dgm:pt modelId="{5A5C3832-9839-4C4A-8D4F-E4B3B48DBAC9}" type="pres">
      <dgm:prSet presAssocID="{6B22F248-0EC5-486A-9AC9-1AD367421735}" presName="parentLin" presStyleCnt="0"/>
      <dgm:spPr/>
    </dgm:pt>
    <dgm:pt modelId="{ABFBAA91-7DBD-43FF-BD13-2E8552C8F346}" type="pres">
      <dgm:prSet presAssocID="{6B22F248-0EC5-486A-9AC9-1AD367421735}" presName="parentLeftMargin" presStyleLbl="node1" presStyleIdx="1" presStyleCnt="3"/>
      <dgm:spPr/>
    </dgm:pt>
    <dgm:pt modelId="{E4882912-C243-4E4B-9DB5-96C883B5E278}" type="pres">
      <dgm:prSet presAssocID="{6B22F248-0EC5-486A-9AC9-1AD36742173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851AC28-B2AA-4733-A42A-F6A1B240189F}" type="pres">
      <dgm:prSet presAssocID="{6B22F248-0EC5-486A-9AC9-1AD367421735}" presName="negativeSpace" presStyleCnt="0"/>
      <dgm:spPr/>
    </dgm:pt>
    <dgm:pt modelId="{C725B446-17F6-4372-9F79-E3516A8F3C69}" type="pres">
      <dgm:prSet presAssocID="{6B22F248-0EC5-486A-9AC9-1AD36742173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8CED506-CAE2-4520-905F-BA03378EA74A}" type="presOf" srcId="{6B22F248-0EC5-486A-9AC9-1AD367421735}" destId="{ABFBAA91-7DBD-43FF-BD13-2E8552C8F346}" srcOrd="0" destOrd="0" presId="urn:microsoft.com/office/officeart/2005/8/layout/list1"/>
    <dgm:cxn modelId="{16BC3B0B-D763-416A-B7B4-1FD8788D3064}" type="presOf" srcId="{3ECB726C-C64A-49B9-A741-65A2C8328885}" destId="{47D0B2E5-055D-4A8C-9A7D-09C2BFC48D1F}" srcOrd="0" destOrd="1" presId="urn:microsoft.com/office/officeart/2005/8/layout/list1"/>
    <dgm:cxn modelId="{5ED38F11-8506-400D-A34A-D0C8E49284D3}" srcId="{6B22F248-0EC5-486A-9AC9-1AD367421735}" destId="{FDF261DD-B00A-4B96-BF21-343BB3C4542D}" srcOrd="0" destOrd="0" parTransId="{01561477-EE3E-476A-AD78-E55B16B00F74}" sibTransId="{5FC36247-7426-4195-ADF3-63C659BD0DBD}"/>
    <dgm:cxn modelId="{E2332618-9487-4010-BEC6-D860FFFFA9A5}" srcId="{041D2230-8855-4643-BF43-7B4CECA9630B}" destId="{6B22F248-0EC5-486A-9AC9-1AD367421735}" srcOrd="2" destOrd="0" parTransId="{2FEE5838-1EBE-4451-B265-269CDBA7084B}" sibTransId="{1664DF24-D413-4674-888A-0069084A8B20}"/>
    <dgm:cxn modelId="{494BEA22-90CA-40E0-B141-BD0E7524262D}" type="presOf" srcId="{5BFFF10A-5268-41E9-8839-DFCF521B50C6}" destId="{47D0B2E5-055D-4A8C-9A7D-09C2BFC48D1F}" srcOrd="0" destOrd="0" presId="urn:microsoft.com/office/officeart/2005/8/layout/list1"/>
    <dgm:cxn modelId="{DDA7182A-1BE7-4E21-9148-444E8DC7B021}" type="presOf" srcId="{09BD482F-02A0-4ACF-921E-A31B030FC212}" destId="{06385EBE-73FA-4C14-B026-29FA3F81A641}" srcOrd="1" destOrd="0" presId="urn:microsoft.com/office/officeart/2005/8/layout/list1"/>
    <dgm:cxn modelId="{1C3FC332-CDB6-4E36-B3C2-6F0E4D9D2D97}" type="presOf" srcId="{A0D47CD3-0A60-49E3-9F83-80BEE683B6F8}" destId="{B13BB9BF-86D6-4B09-8EC8-5AB6B0853459}" srcOrd="0" destOrd="0" presId="urn:microsoft.com/office/officeart/2005/8/layout/list1"/>
    <dgm:cxn modelId="{662B6D3F-AFDC-4E3A-AB80-A3FA6BA5C76C}" srcId="{09BD482F-02A0-4ACF-921E-A31B030FC212}" destId="{5BFFF10A-5268-41E9-8839-DFCF521B50C6}" srcOrd="0" destOrd="0" parTransId="{F8245FCF-0540-43F8-9992-81FEAC3C94C1}" sibTransId="{1F31BC68-7F00-4EF7-86E9-D68395032E9F}"/>
    <dgm:cxn modelId="{88B46977-B292-4FBF-990F-E32FD43F6C68}" type="presOf" srcId="{C78FD4AA-C21D-4EFD-8734-5359DA3AB3CD}" destId="{47D0B2E5-055D-4A8C-9A7D-09C2BFC48D1F}" srcOrd="0" destOrd="3" presId="urn:microsoft.com/office/officeart/2005/8/layout/list1"/>
    <dgm:cxn modelId="{7D9E5979-AD9A-4848-A97E-7B97D6C2E3A4}" type="presOf" srcId="{D2AE0F0B-DEBF-4871-B950-7D3111D7CC07}" destId="{47D0B2E5-055D-4A8C-9A7D-09C2BFC48D1F}" srcOrd="0" destOrd="2" presId="urn:microsoft.com/office/officeart/2005/8/layout/list1"/>
    <dgm:cxn modelId="{14E6B07C-3085-47EC-80AC-52DC2B5C7697}" type="presOf" srcId="{6B22F248-0EC5-486A-9AC9-1AD367421735}" destId="{E4882912-C243-4E4B-9DB5-96C883B5E278}" srcOrd="1" destOrd="0" presId="urn:microsoft.com/office/officeart/2005/8/layout/list1"/>
    <dgm:cxn modelId="{FB3E2B86-4E6F-481A-A62A-F8479D79131E}" srcId="{09BD482F-02A0-4ACF-921E-A31B030FC212}" destId="{C78FD4AA-C21D-4EFD-8734-5359DA3AB3CD}" srcOrd="3" destOrd="0" parTransId="{715A6211-8191-4965-9598-34E1878338AC}" sibTransId="{E4D5A1EE-66BA-4A91-9AF0-C926AD914B86}"/>
    <dgm:cxn modelId="{80076C97-48CA-41E4-8183-AEAE9258D7F4}" type="presOf" srcId="{0F199652-8351-454C-87F4-4AD80F80512A}" destId="{8A76BCCD-BACA-4973-99D7-F22CA691D66B}" srcOrd="0" destOrd="0" presId="urn:microsoft.com/office/officeart/2005/8/layout/list1"/>
    <dgm:cxn modelId="{4ADA34B3-68D0-447B-A1B9-66CA8EEDD78E}" srcId="{041D2230-8855-4643-BF43-7B4CECA9630B}" destId="{09BD482F-02A0-4ACF-921E-A31B030FC212}" srcOrd="0" destOrd="0" parTransId="{517613E8-3185-434D-A5CD-039F26F78E65}" sibTransId="{5FB2919E-DB5C-4BC9-8E45-42C5318E740B}"/>
    <dgm:cxn modelId="{01B770B5-212F-4118-B27F-DC82E9C6F24B}" srcId="{09BD482F-02A0-4ACF-921E-A31B030FC212}" destId="{D2AE0F0B-DEBF-4871-B950-7D3111D7CC07}" srcOrd="2" destOrd="0" parTransId="{A069581E-EB98-4561-A8D6-4617C7E49687}" sibTransId="{88028E5A-F61B-4FB3-BF26-CF01BB018DCC}"/>
    <dgm:cxn modelId="{FA8693BE-F185-48AD-A3E7-C13728A9888A}" srcId="{041D2230-8855-4643-BF43-7B4CECA9630B}" destId="{0F199652-8351-454C-87F4-4AD80F80512A}" srcOrd="1" destOrd="0" parTransId="{E3B00A9B-F5FB-486F-9D1B-EF7B8A7FF1A3}" sibTransId="{616FC6F1-596E-4E87-AC2D-2FAC87AF167B}"/>
    <dgm:cxn modelId="{44D1E5C0-7C82-4EEE-9771-A9E67C16EBDF}" type="presOf" srcId="{041D2230-8855-4643-BF43-7B4CECA9630B}" destId="{D5708AFA-1AEF-4BA6-BE46-C2C661AA7F8D}" srcOrd="0" destOrd="0" presId="urn:microsoft.com/office/officeart/2005/8/layout/list1"/>
    <dgm:cxn modelId="{09161DCA-7715-4E7E-B26E-74E57C802633}" type="presOf" srcId="{FDF261DD-B00A-4B96-BF21-343BB3C4542D}" destId="{C725B446-17F6-4372-9F79-E3516A8F3C69}" srcOrd="0" destOrd="0" presId="urn:microsoft.com/office/officeart/2005/8/layout/list1"/>
    <dgm:cxn modelId="{88175BD1-EBDF-4F90-B7DE-8C2C024D9657}" srcId="{09BD482F-02A0-4ACF-921E-A31B030FC212}" destId="{3ECB726C-C64A-49B9-A741-65A2C8328885}" srcOrd="1" destOrd="0" parTransId="{B42B4123-9DD6-4667-9210-99734C8AB008}" sibTransId="{7D4B9EF0-7971-437C-B11D-C3E84D2A3596}"/>
    <dgm:cxn modelId="{278CC4E4-4CAA-4C09-AD8C-0FF3FE07DEEC}" srcId="{0F199652-8351-454C-87F4-4AD80F80512A}" destId="{A0D47CD3-0A60-49E3-9F83-80BEE683B6F8}" srcOrd="0" destOrd="0" parTransId="{5025D8CE-4284-4512-8FFA-4AB059969212}" sibTransId="{88FC6417-11B0-47F9-84A4-99939FC6E899}"/>
    <dgm:cxn modelId="{F9AF2DEE-33F0-4A9E-A448-AD896CB16335}" type="presOf" srcId="{09BD482F-02A0-4ACF-921E-A31B030FC212}" destId="{8F0A6B8D-F555-44B7-AB35-1F2BB236C197}" srcOrd="0" destOrd="0" presId="urn:microsoft.com/office/officeart/2005/8/layout/list1"/>
    <dgm:cxn modelId="{67349AFB-4944-4875-AC35-1F2ABB4692D1}" type="presOf" srcId="{0F199652-8351-454C-87F4-4AD80F80512A}" destId="{1D60B94B-A221-4453-99E8-0A6B3B513D8F}" srcOrd="1" destOrd="0" presId="urn:microsoft.com/office/officeart/2005/8/layout/list1"/>
    <dgm:cxn modelId="{6E0FF707-F60D-4F35-898E-1D298282C495}" type="presParOf" srcId="{D5708AFA-1AEF-4BA6-BE46-C2C661AA7F8D}" destId="{A5897690-9A20-42CA-B9E1-2D1CF4B9A866}" srcOrd="0" destOrd="0" presId="urn:microsoft.com/office/officeart/2005/8/layout/list1"/>
    <dgm:cxn modelId="{5B98AC84-9D25-4BA6-A0F8-CF7A4CC1927D}" type="presParOf" srcId="{A5897690-9A20-42CA-B9E1-2D1CF4B9A866}" destId="{8F0A6B8D-F555-44B7-AB35-1F2BB236C197}" srcOrd="0" destOrd="0" presId="urn:microsoft.com/office/officeart/2005/8/layout/list1"/>
    <dgm:cxn modelId="{A8E5344B-4E66-495E-9633-9D06AAED08E5}" type="presParOf" srcId="{A5897690-9A20-42CA-B9E1-2D1CF4B9A866}" destId="{06385EBE-73FA-4C14-B026-29FA3F81A641}" srcOrd="1" destOrd="0" presId="urn:microsoft.com/office/officeart/2005/8/layout/list1"/>
    <dgm:cxn modelId="{992C0E07-A307-41A5-8E4F-D588EAA00A5D}" type="presParOf" srcId="{D5708AFA-1AEF-4BA6-BE46-C2C661AA7F8D}" destId="{4B27933F-95AB-42B6-BE1A-F601792F70F8}" srcOrd="1" destOrd="0" presId="urn:microsoft.com/office/officeart/2005/8/layout/list1"/>
    <dgm:cxn modelId="{F503AE59-64C6-45FA-B2B9-168C9A32E0B6}" type="presParOf" srcId="{D5708AFA-1AEF-4BA6-BE46-C2C661AA7F8D}" destId="{47D0B2E5-055D-4A8C-9A7D-09C2BFC48D1F}" srcOrd="2" destOrd="0" presId="urn:microsoft.com/office/officeart/2005/8/layout/list1"/>
    <dgm:cxn modelId="{9363990A-E489-4DE6-8AE8-8621CDC1BE61}" type="presParOf" srcId="{D5708AFA-1AEF-4BA6-BE46-C2C661AA7F8D}" destId="{0C75B155-B884-4588-BB0E-4087A8E3F310}" srcOrd="3" destOrd="0" presId="urn:microsoft.com/office/officeart/2005/8/layout/list1"/>
    <dgm:cxn modelId="{FCF6F2BA-2DCA-46A5-B461-D541606FFBB6}" type="presParOf" srcId="{D5708AFA-1AEF-4BA6-BE46-C2C661AA7F8D}" destId="{4DC2A1D9-C206-44A4-835A-A936AE8B83D7}" srcOrd="4" destOrd="0" presId="urn:microsoft.com/office/officeart/2005/8/layout/list1"/>
    <dgm:cxn modelId="{81772E9B-1B19-47A6-BB98-DF03FEFAF345}" type="presParOf" srcId="{4DC2A1D9-C206-44A4-835A-A936AE8B83D7}" destId="{8A76BCCD-BACA-4973-99D7-F22CA691D66B}" srcOrd="0" destOrd="0" presId="urn:microsoft.com/office/officeart/2005/8/layout/list1"/>
    <dgm:cxn modelId="{482777D2-009F-4A9F-A384-DDDBEF3EAECD}" type="presParOf" srcId="{4DC2A1D9-C206-44A4-835A-A936AE8B83D7}" destId="{1D60B94B-A221-4453-99E8-0A6B3B513D8F}" srcOrd="1" destOrd="0" presId="urn:microsoft.com/office/officeart/2005/8/layout/list1"/>
    <dgm:cxn modelId="{80D1F038-92DD-428A-8E42-856F9B821889}" type="presParOf" srcId="{D5708AFA-1AEF-4BA6-BE46-C2C661AA7F8D}" destId="{87371A42-C635-4C2C-8B60-1037597F3FC8}" srcOrd="5" destOrd="0" presId="urn:microsoft.com/office/officeart/2005/8/layout/list1"/>
    <dgm:cxn modelId="{98AED192-CDEE-4BDE-B393-E0F8ED0AD704}" type="presParOf" srcId="{D5708AFA-1AEF-4BA6-BE46-C2C661AA7F8D}" destId="{B13BB9BF-86D6-4B09-8EC8-5AB6B0853459}" srcOrd="6" destOrd="0" presId="urn:microsoft.com/office/officeart/2005/8/layout/list1"/>
    <dgm:cxn modelId="{5EE5D10A-985F-4EFB-A21A-681BB0932815}" type="presParOf" srcId="{D5708AFA-1AEF-4BA6-BE46-C2C661AA7F8D}" destId="{5839F564-F5B8-46C1-834F-C5F7DC5AECF6}" srcOrd="7" destOrd="0" presId="urn:microsoft.com/office/officeart/2005/8/layout/list1"/>
    <dgm:cxn modelId="{87A715BB-D30C-4667-B4C5-1C730AF83C37}" type="presParOf" srcId="{D5708AFA-1AEF-4BA6-BE46-C2C661AA7F8D}" destId="{5A5C3832-9839-4C4A-8D4F-E4B3B48DBAC9}" srcOrd="8" destOrd="0" presId="urn:microsoft.com/office/officeart/2005/8/layout/list1"/>
    <dgm:cxn modelId="{11F2CADA-703E-49F6-9D31-3C0F58324CA3}" type="presParOf" srcId="{5A5C3832-9839-4C4A-8D4F-E4B3B48DBAC9}" destId="{ABFBAA91-7DBD-43FF-BD13-2E8552C8F346}" srcOrd="0" destOrd="0" presId="urn:microsoft.com/office/officeart/2005/8/layout/list1"/>
    <dgm:cxn modelId="{4C27F89D-A142-4A66-9F24-EF215994EF14}" type="presParOf" srcId="{5A5C3832-9839-4C4A-8D4F-E4B3B48DBAC9}" destId="{E4882912-C243-4E4B-9DB5-96C883B5E278}" srcOrd="1" destOrd="0" presId="urn:microsoft.com/office/officeart/2005/8/layout/list1"/>
    <dgm:cxn modelId="{D767C4BF-90D1-4CF9-A47A-813EDE857C64}" type="presParOf" srcId="{D5708AFA-1AEF-4BA6-BE46-C2C661AA7F8D}" destId="{8851AC28-B2AA-4733-A42A-F6A1B240189F}" srcOrd="9" destOrd="0" presId="urn:microsoft.com/office/officeart/2005/8/layout/list1"/>
    <dgm:cxn modelId="{39278CBB-9200-49BA-9DC4-23C2114B9691}" type="presParOf" srcId="{D5708AFA-1AEF-4BA6-BE46-C2C661AA7F8D}" destId="{C725B446-17F6-4372-9F79-E3516A8F3C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0B2E5-055D-4A8C-9A7D-09C2BFC48D1F}">
      <dsp:nvSpPr>
        <dsp:cNvPr id="0" name=""/>
        <dsp:cNvSpPr/>
      </dsp:nvSpPr>
      <dsp:spPr>
        <a:xfrm>
          <a:off x="0" y="464970"/>
          <a:ext cx="6900512" cy="239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Sherri Corey  </a:t>
          </a:r>
          <a:r>
            <a:rPr lang="en-US" sz="2000" kern="1200">
              <a:hlinkClick xmlns:r="http://schemas.openxmlformats.org/officeDocument/2006/relationships" r:id="rId1"/>
            </a:rPr>
            <a:t>scorey@qualityhealthnetwork.org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Cherie Schmitz </a:t>
          </a:r>
          <a:r>
            <a:rPr lang="en-US" sz="2000" kern="1200">
              <a:hlinkClick xmlns:r="http://schemas.openxmlformats.org/officeDocument/2006/relationships" r:id="rId2"/>
            </a:rPr>
            <a:t>cschmitz@qualityhealthnetwork.org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Angela Rodriguez </a:t>
          </a:r>
          <a:r>
            <a:rPr lang="en-US" sz="2000" kern="1200">
              <a:hlinkClick xmlns:r="http://schemas.openxmlformats.org/officeDocument/2006/relationships" r:id="rId3"/>
            </a:rPr>
            <a:t>arodriguez@qualityhealthnetwork.org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Wade Montgomery </a:t>
          </a:r>
          <a:r>
            <a:rPr lang="en-US" sz="2000" kern="1200">
              <a:hlinkClick xmlns:r="http://schemas.openxmlformats.org/officeDocument/2006/relationships" r:id="rId4"/>
            </a:rPr>
            <a:t>wmontgomery@qualityhealthnetwork.org</a:t>
          </a:r>
          <a:endParaRPr lang="en-US" sz="2000" kern="1200"/>
        </a:p>
      </dsp:txBody>
      <dsp:txXfrm>
        <a:off x="0" y="464970"/>
        <a:ext cx="6900512" cy="2394000"/>
      </dsp:txXfrm>
    </dsp:sp>
    <dsp:sp modelId="{06385EBE-73FA-4C14-B026-29FA3F81A641}">
      <dsp:nvSpPr>
        <dsp:cNvPr id="0" name=""/>
        <dsp:cNvSpPr/>
      </dsp:nvSpPr>
      <dsp:spPr>
        <a:xfrm>
          <a:off x="345025" y="169770"/>
          <a:ext cx="4830358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Community Advisors</a:t>
          </a:r>
        </a:p>
      </dsp:txBody>
      <dsp:txXfrm>
        <a:off x="373846" y="198591"/>
        <a:ext cx="4772716" cy="532758"/>
      </dsp:txXfrm>
    </dsp:sp>
    <dsp:sp modelId="{B13BB9BF-86D6-4B09-8EC8-5AB6B0853459}">
      <dsp:nvSpPr>
        <dsp:cNvPr id="0" name=""/>
        <dsp:cNvSpPr/>
      </dsp:nvSpPr>
      <dsp:spPr>
        <a:xfrm>
          <a:off x="0" y="3262170"/>
          <a:ext cx="6900512" cy="850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Janet Terry </a:t>
          </a:r>
          <a:r>
            <a:rPr lang="en-US" sz="2000" kern="1200">
              <a:hlinkClick xmlns:r="http://schemas.openxmlformats.org/officeDocument/2006/relationships" r:id="rId5"/>
            </a:rPr>
            <a:t>jterry@qualityhealthnetwork.org</a:t>
          </a:r>
          <a:endParaRPr lang="en-US" sz="2000" kern="1200"/>
        </a:p>
      </dsp:txBody>
      <dsp:txXfrm>
        <a:off x="0" y="3262170"/>
        <a:ext cx="6900512" cy="850500"/>
      </dsp:txXfrm>
    </dsp:sp>
    <dsp:sp modelId="{1D60B94B-A221-4453-99E8-0A6B3B513D8F}">
      <dsp:nvSpPr>
        <dsp:cNvPr id="0" name=""/>
        <dsp:cNvSpPr/>
      </dsp:nvSpPr>
      <dsp:spPr>
        <a:xfrm>
          <a:off x="345025" y="2966970"/>
          <a:ext cx="4830358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Privacy/Compliance Officer</a:t>
          </a:r>
        </a:p>
      </dsp:txBody>
      <dsp:txXfrm>
        <a:off x="373846" y="2995791"/>
        <a:ext cx="4772716" cy="532758"/>
      </dsp:txXfrm>
    </dsp:sp>
    <dsp:sp modelId="{C725B446-17F6-4372-9F79-E3516A8F3C69}">
      <dsp:nvSpPr>
        <dsp:cNvPr id="0" name=""/>
        <dsp:cNvSpPr/>
      </dsp:nvSpPr>
      <dsp:spPr>
        <a:xfrm>
          <a:off x="0" y="4515870"/>
          <a:ext cx="6900512" cy="850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hlinkClick xmlns:r="http://schemas.openxmlformats.org/officeDocument/2006/relationships" r:id="rId6"/>
            </a:rPr>
            <a:t>support@qualityhealthnetwork.org</a:t>
          </a:r>
          <a:endParaRPr lang="en-US" sz="2000" kern="1200"/>
        </a:p>
      </dsp:txBody>
      <dsp:txXfrm>
        <a:off x="0" y="4515870"/>
        <a:ext cx="6900512" cy="850500"/>
      </dsp:txXfrm>
    </dsp:sp>
    <dsp:sp modelId="{E4882912-C243-4E4B-9DB5-96C883B5E278}">
      <dsp:nvSpPr>
        <dsp:cNvPr id="0" name=""/>
        <dsp:cNvSpPr/>
      </dsp:nvSpPr>
      <dsp:spPr>
        <a:xfrm>
          <a:off x="345025" y="4220670"/>
          <a:ext cx="4830358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Customer Support</a:t>
          </a:r>
        </a:p>
      </dsp:txBody>
      <dsp:txXfrm>
        <a:off x="373846" y="4249491"/>
        <a:ext cx="4772716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A4567-7ECB-4520-BEFE-9755F9C5FE8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86108-A00F-4179-8597-1B322F8DD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8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86108-A00F-4179-8597-1B322F8DDB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04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some helpful tips that you all can do right away</a:t>
            </a:r>
          </a:p>
          <a:p>
            <a:r>
              <a:rPr lang="en-US" dirty="0"/>
              <a:t>I mention the SRA required because if you ever get audited by the OCR, it will be a problem if not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65A2C-05CE-426D-ADC4-962143314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49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more can QHN Do?</a:t>
            </a:r>
          </a:p>
          <a:p>
            <a:r>
              <a:rPr lang="en-US" dirty="0"/>
              <a:t>As I mentioned earlier, I would give you more details about the Hitrust certification QHN has achieved - comprehensive and renewed annually</a:t>
            </a:r>
          </a:p>
          <a:p>
            <a:endParaRPr lang="en-US" dirty="0"/>
          </a:p>
          <a:p>
            <a:r>
              <a:rPr lang="en-US" dirty="0"/>
              <a:t>ALSO,</a:t>
            </a:r>
          </a:p>
          <a:p>
            <a:r>
              <a:rPr lang="en-US" dirty="0"/>
              <a:t>Be looking for some more current reports we plan to send out, to better help all of us keep our systems current, such as Active Users.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65A2C-05CE-426D-ADC4-962143314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377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more can QHN Do?</a:t>
            </a:r>
          </a:p>
          <a:p>
            <a:r>
              <a:rPr lang="en-US" dirty="0"/>
              <a:t>As I mentioned earlier, I would give you more details about the Hitrust certification QHN has achieved - comprehensive and renewed annually</a:t>
            </a:r>
          </a:p>
          <a:p>
            <a:endParaRPr lang="en-US" dirty="0"/>
          </a:p>
          <a:p>
            <a:r>
              <a:rPr lang="en-US" dirty="0"/>
              <a:t>ALSO,</a:t>
            </a:r>
          </a:p>
          <a:p>
            <a:r>
              <a:rPr lang="en-US" dirty="0"/>
              <a:t>Be looking for some more current reports we plan to send out, to better help all of us keep our systems current, such as Active Users.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65A2C-05CE-426D-ADC4-962143314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739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86108-A00F-4179-8597-1B322F8DDB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90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86108-A00F-4179-8597-1B322F8DDB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7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and Thank You for attending today.</a:t>
            </a:r>
          </a:p>
          <a:p>
            <a:r>
              <a:rPr lang="en-US" dirty="0"/>
              <a:t>I hope to make this time with all of you a conversation about how we can best protect the privacy and security of the information </a:t>
            </a:r>
          </a:p>
          <a:p>
            <a:r>
              <a:rPr lang="en-US" dirty="0"/>
              <a:t>entrusted to all of us… this information, which represents the health records for over 1 million individuals in Western Colorado and beyond.</a:t>
            </a:r>
          </a:p>
          <a:p>
            <a:r>
              <a:rPr lang="en-US" dirty="0"/>
              <a:t>For me, the concept of protecting this information that impacts all of us, our friends and families, the responsibility of it all is very sobering.</a:t>
            </a:r>
          </a:p>
          <a:p>
            <a:r>
              <a:rPr lang="en-US" dirty="0"/>
              <a:t>And, I suspect it is for all of you, or you probably wouldn’t be here today, to discus what many believe is a very boring, dry subject…..But…here we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65A2C-05CE-426D-ADC4-962143314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97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try to keep the agenda fairly simple today:  Threats – What can QHN Do? – What Can You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65A2C-05CE-426D-ADC4-962143314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50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</a:p>
          <a:p>
            <a:r>
              <a:rPr lang="en-US" dirty="0"/>
              <a:t>This is what I teach all our staff – You, as the user are the best defense we have against outside attacks and otherwise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86108-A00F-4179-8597-1B322F8DDB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54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Each Bullet – will talk a little more about HITRUST later….</a:t>
            </a:r>
          </a:p>
          <a:p>
            <a:r>
              <a:rPr lang="en-US" dirty="0"/>
              <a:t>You are all familiar with each of these Security Best Practices, since we are and have been regularly reminded of them, AT LEAST Once a Year…AND</a:t>
            </a:r>
          </a:p>
          <a:p>
            <a:r>
              <a:rPr lang="en-US" dirty="0"/>
              <a:t>These are all Best Practices that you have implemented into your operations, if for no other reason, than because we are required to do so.</a:t>
            </a:r>
          </a:p>
          <a:p>
            <a:r>
              <a:rPr lang="en-US" dirty="0"/>
              <a:t>Unfortunately, simply putting these practices into place, Both QHN AND your Organizations, has not been enough….</a:t>
            </a:r>
          </a:p>
          <a:p>
            <a:r>
              <a:rPr lang="en-US" dirty="0"/>
              <a:t>Each year, we have seen more and more privacy and security issues arise, both around the country, and beyond, as well as among QHN Users. So now what???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65A2C-05CE-426D-ADC4-962143314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882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hope to help you understand that QHN is only a PART of the Equation needed to protect the vast amount of information in the QHN System.</a:t>
            </a:r>
          </a:p>
          <a:p>
            <a:endParaRPr lang="en-US" dirty="0"/>
          </a:p>
          <a:p>
            <a:r>
              <a:rPr lang="en-US" dirty="0"/>
              <a:t>DID YOU KNOW THAT, IN ADDITION TO THE 1 MILLION …..?</a:t>
            </a:r>
          </a:p>
          <a:p>
            <a:endParaRPr lang="en-US" dirty="0"/>
          </a:p>
          <a:p>
            <a:r>
              <a:rPr lang="en-US" dirty="0"/>
              <a:t>There are over 7,000 Users?</a:t>
            </a:r>
          </a:p>
          <a:p>
            <a:endParaRPr lang="en-US" dirty="0"/>
          </a:p>
          <a:p>
            <a:r>
              <a:rPr lang="en-US" dirty="0"/>
              <a:t>There have been more than 150 million messages collected into the system?</a:t>
            </a:r>
          </a:p>
          <a:p>
            <a:endParaRPr lang="en-US" dirty="0"/>
          </a:p>
          <a:p>
            <a:r>
              <a:rPr lang="en-US" dirty="0"/>
              <a:t>ALL OF THIS INFORMATION CAME FROM YOU…..</a:t>
            </a:r>
          </a:p>
          <a:p>
            <a:endParaRPr lang="en-US" dirty="0"/>
          </a:p>
          <a:p>
            <a:r>
              <a:rPr lang="en-US" dirty="0"/>
              <a:t>I Point this out to help you understand the responsibility QHN feels in keeping the information safe, but also to help you understand that this</a:t>
            </a:r>
          </a:p>
          <a:p>
            <a:r>
              <a:rPr lang="en-US" dirty="0"/>
              <a:t>Is your information for your patients and QHN cannot keep it safe without your help!!!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65A2C-05CE-426D-ADC4-962143314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33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You Do – This is a simple example, but unfortunately all too common, the consequences of which are REAL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86108-A00F-4179-8597-1B322F8DDB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20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COMMENT – I give you this example to help you understand that because the records are from so many organizations, when user mis uses their</a:t>
            </a:r>
          </a:p>
          <a:p>
            <a:r>
              <a:rPr lang="en-US" dirty="0"/>
              <a:t>QHN access, the impact can be very extensive and involved multiple other organizations.</a:t>
            </a:r>
          </a:p>
          <a:p>
            <a:r>
              <a:rPr lang="en-US" dirty="0"/>
              <a:t>Now, in these kind of circumstances, QHN does do everything to assist the practices, sending the patient notice on their behalf and filing the OCR report</a:t>
            </a:r>
          </a:p>
          <a:p>
            <a:r>
              <a:rPr lang="en-US" dirty="0"/>
              <a:t>On their behalf.  </a:t>
            </a:r>
          </a:p>
          <a:p>
            <a:r>
              <a:rPr lang="en-US" dirty="0"/>
              <a:t>There are possibly more consequences, if the OCR decides to investigate, which could happen, and has occurred in W. 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86108-A00F-4179-8597-1B322F8DDB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1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Help us help you – Please keep us informed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86108-A00F-4179-8597-1B322F8DDB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2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0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4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76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9381-EB04-49E0-BA6E-7B676FC8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76507-FCFF-4BDE-AE53-05FCF9CDA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C969B-CADF-4EBF-88D8-4E15BF82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2CEA-D18C-4D28-8F84-F1D9F48923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77C05-F55A-487A-9450-84D42BE9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FEF0E-7AAF-421B-815F-09DD6187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A22-5FF6-439C-8127-D313031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3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B6DE-79D0-4C24-8884-FCD1BE04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7D10-1970-4742-B12C-1AF917F45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5B00-7FE2-4244-A66A-A3BF5E78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2CEA-D18C-4D28-8F84-F1D9F48923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C09B3-FEE2-4E9A-A8DE-9E5CC65C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0C9C0-34F0-44BC-B894-83CDBB70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A22-5FF6-439C-8127-D313031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63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D873-70B5-4297-98E0-596995B7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6BE7C-70E8-446A-842C-945E1413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725A2-CAD2-4B4D-81C4-FF077ADE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2CEA-D18C-4D28-8F84-F1D9F48923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E5176-EED2-4AD9-B9FE-F513B815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A1776-6D75-4372-B47F-E7D40ABFB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A22-5FF6-439C-8127-D313031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35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CED6-8546-4FDC-B1AB-5FB0782D3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54093-876A-450C-9AAB-A73D49F96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A549A-7CDB-46BA-8754-7923B093E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33FD3-37FE-4B06-B3F8-70BB4AB3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2CEA-D18C-4D28-8F84-F1D9F48923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43FF9-7E1F-4D8B-882E-51511A19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2A4AF-7054-45CD-B1FA-6F318AF3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A22-5FF6-439C-8127-D313031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8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7788-CF41-45ED-A34D-17244EDE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1CE67-9871-454A-B35B-77907830B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83F79-A453-47B1-9943-E5ED96431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9EB00-D0A2-46E5-85A1-38985C96A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25A4E-EF3C-45AB-916C-FFA66B000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3B0A24-BB12-458D-9F38-19F0B430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2CEA-D18C-4D28-8F84-F1D9F48923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93D41D-6558-419E-8957-AA928C00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99E5D-7D4B-41AD-880E-F5F23973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A22-5FF6-439C-8127-D313031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44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927E-7EBC-46A3-A188-8D13267C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088F4A-D133-400A-9D24-0D94BD2A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2CEA-D18C-4D28-8F84-F1D9F48923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57CA2-BB6A-470D-AE50-88FEE167F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85DDC-170F-486B-ABEE-23CFD9AE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A22-5FF6-439C-8127-D313031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20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5AEA6-4DC7-4F9C-B0E7-F170EBBA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2CEA-D18C-4D28-8F84-F1D9F48923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163BE-FEF4-4CE6-AA58-7851A8DDF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A45FB-242B-40C0-9BFD-2305D251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A22-5FF6-439C-8127-D313031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0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086B3-1AA2-4399-AA47-6099F06F5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29974-7C75-4A03-938E-CFEB96CC3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D5A30-AEE4-4F56-BF30-1D4798B31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4BB1E-8DA6-4B2E-AACC-FA24C0A84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2CEA-D18C-4D28-8F84-F1D9F48923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8AD4F-B946-456C-B00E-1164BA4B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6C207-6083-4685-9132-FA3094E1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A22-5FF6-439C-8127-D313031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49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0F601-5EBE-4EE3-9AC5-86F28A80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3906F-74E3-48F4-87A2-DE228E557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8E581-9FDE-4863-986A-A6688FBB6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5C1EB-42FB-4FBB-899B-53144C68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2CEA-D18C-4D28-8F84-F1D9F48923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62BE0-85B3-486F-AA26-777BDF52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45A3A-BD45-4AD7-B0A2-B01DD5A5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A22-5FF6-439C-8127-D313031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5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21E09-3CB2-455E-B99B-EA5EA61F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C0114-CDEC-40A3-A8D2-E72C9C340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8B2D-1AE8-45A7-B6DD-B4235D0E7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2CEA-D18C-4D28-8F84-F1D9F48923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6C1F3-DDAF-482B-92ED-52B6CA87E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3C4E4-B68A-40BC-9539-1D7D0E91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A22-5FF6-439C-8127-D313031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98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3AD79F-1915-4259-A9C8-980F4AE9B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E8566-9086-4352-B627-86FB80781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8193F-BA25-48AC-A482-E990BFAC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2CEA-D18C-4D28-8F84-F1D9F48923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82860-F709-4B90-B3BA-F16B1C79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DF71A-4BC4-4FB2-8308-95BDC4BA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4A22-5FF6-439C-8127-D313031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0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9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22713"/>
            <a:ext cx="5181600" cy="4054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22713"/>
            <a:ext cx="5181600" cy="4054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4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6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0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6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2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07771"/>
            <a:ext cx="10515600" cy="3869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3942" y="6356350"/>
            <a:ext cx="4898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3E5732-1EC6-45AB-9FEF-28D078106D9D}"/>
              </a:ext>
            </a:extLst>
          </p:cNvPr>
          <p:cNvSpPr txBox="1">
            <a:spLocks/>
          </p:cNvSpPr>
          <p:nvPr userDrawn="1"/>
        </p:nvSpPr>
        <p:spPr>
          <a:xfrm>
            <a:off x="838200" y="6382686"/>
            <a:ext cx="5943600" cy="3124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>
                    <a:tint val="75000"/>
                  </a:prstClr>
                </a:solidFill>
                <a:cs typeface="Arial" charset="0"/>
              </a:rPr>
              <a:t>©2021 Quality Health Network </a:t>
            </a:r>
            <a:r>
              <a:rPr lang="en-US" sz="9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" pitchFamily="2" charset="0"/>
              </a:rPr>
              <a:t>©</a:t>
            </a:r>
            <a:r>
              <a:rPr lang="en-US" sz="900" dirty="0">
                <a:solidFill>
                  <a:prstClr val="black">
                    <a:tint val="75000"/>
                  </a:prstClr>
                </a:solidFill>
                <a:cs typeface="Arial" charset="0"/>
              </a:rPr>
              <a:t> (QHN)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>
                    <a:tint val="75000"/>
                  </a:prstClr>
                </a:solidFill>
                <a:cs typeface="Arial" charset="0"/>
              </a:rPr>
              <a:t>All rights reserved, QHN proprietary and confidential not for further redistribution.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3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5BA5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D4A7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D4A7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D4A7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D4A7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D4A7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02FAF-A16D-4902-8A26-6736EC60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6E52A-F6BE-4BEB-9347-E0F2AEBBD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FB958-AB1D-4B01-8403-BE0750DD2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2CEA-D18C-4D28-8F84-F1D9F48923E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BA9A7-3616-4117-9716-FA524EB83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1F0E9-45EE-4D45-8A86-438B4DEDF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4A22-5FF6-439C-8127-D3130316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it.gov/topic/privacy-security-and-hipaa/security-risk-assessment-too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FDC56A2-3247-491C-9CB2-466CD1833BF7}"/>
              </a:ext>
            </a:extLst>
          </p:cNvPr>
          <p:cNvSpPr txBox="1">
            <a:spLocks/>
          </p:cNvSpPr>
          <p:nvPr/>
        </p:nvSpPr>
        <p:spPr bwMode="auto">
          <a:xfrm>
            <a:off x="2971800" y="2176669"/>
            <a:ext cx="8610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E5BA5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Security and Trust:</a:t>
            </a:r>
            <a:b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QHN and Our Participants Keep Data Safe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2A768-F199-494C-92A3-777E46AA82BA}"/>
              </a:ext>
            </a:extLst>
          </p:cNvPr>
          <p:cNvSpPr txBox="1">
            <a:spLocks/>
          </p:cNvSpPr>
          <p:nvPr/>
        </p:nvSpPr>
        <p:spPr bwMode="auto">
          <a:xfrm>
            <a:off x="2971800" y="3351866"/>
            <a:ext cx="8610600" cy="5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E5BA5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May 17, 2023</a:t>
            </a:r>
            <a:endParaRPr lang="en-US" sz="3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36BD166-399F-44AF-941B-67DC7CBDD60B}"/>
              </a:ext>
            </a:extLst>
          </p:cNvPr>
          <p:cNvSpPr txBox="1">
            <a:spLocks/>
          </p:cNvSpPr>
          <p:nvPr/>
        </p:nvSpPr>
        <p:spPr bwMode="auto">
          <a:xfrm>
            <a:off x="4368247" y="4262486"/>
            <a:ext cx="5817705" cy="92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E5BA5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Janet Terry</a:t>
            </a:r>
            <a:b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Privacy and Security Officer, QHN</a:t>
            </a:r>
            <a:endParaRPr lang="en-US" sz="2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7389CD-529C-4AEF-9188-BCAE298B6909}"/>
              </a:ext>
            </a:extLst>
          </p:cNvPr>
          <p:cNvGrpSpPr/>
          <p:nvPr/>
        </p:nvGrpSpPr>
        <p:grpSpPr>
          <a:xfrm>
            <a:off x="4542418" y="1031846"/>
            <a:ext cx="5415051" cy="978237"/>
            <a:chOff x="4611756" y="1063488"/>
            <a:chExt cx="4848375" cy="8758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9E130A-32D9-4BCF-91CD-8366B2EB780E}"/>
                </a:ext>
              </a:extLst>
            </p:cNvPr>
            <p:cNvSpPr/>
            <p:nvPr/>
          </p:nvSpPr>
          <p:spPr>
            <a:xfrm>
              <a:off x="4611756" y="1063488"/>
              <a:ext cx="4848375" cy="752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4088923-7C09-4947-AA33-987DA7F02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694" y="1073647"/>
              <a:ext cx="4621169" cy="865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8540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94239" y="496729"/>
            <a:ext cx="4785482" cy="7986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r>
              <a:rPr lang="en-US" sz="4400" b="1" dirty="0">
                <a:solidFill>
                  <a:srgbClr val="E5BA53"/>
                </a:solidFill>
                <a:latin typeface="+mn-lt"/>
              </a:rPr>
              <a:t>NOW WHAT?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0BECA8-C7FB-45B6-A604-6732A75EC920}"/>
              </a:ext>
            </a:extLst>
          </p:cNvPr>
          <p:cNvSpPr txBox="1">
            <a:spLocks/>
          </p:cNvSpPr>
          <p:nvPr/>
        </p:nvSpPr>
        <p:spPr bwMode="auto">
          <a:xfrm>
            <a:off x="457199" y="1295400"/>
            <a:ext cx="9906001" cy="486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7F7B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75000"/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65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F7B"/>
              </a:buClr>
            </a:pPr>
            <a:r>
              <a:rPr lang="en-US" sz="3600" dirty="0">
                <a:solidFill>
                  <a:srgbClr val="595959"/>
                </a:solidFill>
              </a:rPr>
              <a:t> Look at your internal privacy and security practices and identify weaknesses</a:t>
            </a:r>
          </a:p>
          <a:p>
            <a:pPr>
              <a:buClr>
                <a:srgbClr val="007F7B"/>
              </a:buClr>
            </a:pPr>
            <a:r>
              <a:rPr lang="en-US" sz="3600" dirty="0">
                <a:solidFill>
                  <a:srgbClr val="595959"/>
                </a:solidFill>
              </a:rPr>
              <a:t> On a regular basis, communicate with your staff with helpful tips/reminders</a:t>
            </a:r>
          </a:p>
          <a:p>
            <a:pPr>
              <a:buClr>
                <a:srgbClr val="007F7B"/>
              </a:buClr>
            </a:pPr>
            <a:r>
              <a:rPr lang="en-US" sz="3600" dirty="0">
                <a:solidFill>
                  <a:srgbClr val="595959"/>
                </a:solidFill>
              </a:rPr>
              <a:t> If you have not performed a HIPAA Security Risk Assessment, it is required:</a:t>
            </a:r>
          </a:p>
          <a:p>
            <a:pPr lvl="1"/>
            <a:r>
              <a:rPr lang="en-US" sz="3200" dirty="0">
                <a:solidFill>
                  <a:srgbClr val="595959"/>
                </a:solidFill>
                <a:hlinkClick r:id="rId3"/>
              </a:rPr>
              <a:t>https://www.healthit.gov/topic/privacy-security-and-hipaa/security-risk-assessment-tool</a:t>
            </a:r>
            <a:endParaRPr lang="en-US" sz="3200" dirty="0">
              <a:solidFill>
                <a:srgbClr val="595959"/>
              </a:solidFill>
            </a:endParaRPr>
          </a:p>
          <a:p>
            <a:pPr marL="0" indent="0">
              <a:buClr>
                <a:srgbClr val="007F7B"/>
              </a:buClr>
              <a:buNone/>
            </a:pPr>
            <a:endParaRPr lang="en-US" dirty="0">
              <a:solidFill>
                <a:srgbClr val="595959"/>
              </a:solidFill>
              <a:latin typeface="+mj-lt"/>
            </a:endParaRPr>
          </a:p>
          <a:p>
            <a:pPr lvl="1"/>
            <a:endParaRPr lang="en-US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367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94238" y="496729"/>
            <a:ext cx="8351641" cy="7986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r>
              <a:rPr lang="en-US" sz="4400" b="1" dirty="0">
                <a:solidFill>
                  <a:srgbClr val="E5BA53"/>
                </a:solidFill>
                <a:latin typeface="+mn-lt"/>
              </a:rPr>
              <a:t>WHAT MORE CAN QHN DO?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0BECA8-C7FB-45B6-A604-6732A75EC920}"/>
              </a:ext>
            </a:extLst>
          </p:cNvPr>
          <p:cNvSpPr txBox="1">
            <a:spLocks/>
          </p:cNvSpPr>
          <p:nvPr/>
        </p:nvSpPr>
        <p:spPr bwMode="auto">
          <a:xfrm>
            <a:off x="457199" y="1295400"/>
            <a:ext cx="9906001" cy="486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7F7B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75000"/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65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F7B"/>
              </a:buClr>
            </a:pPr>
            <a:r>
              <a:rPr lang="en-US" sz="3600" dirty="0">
                <a:solidFill>
                  <a:srgbClr val="595959"/>
                </a:solidFill>
              </a:rPr>
              <a:t> HITRUST Certification</a:t>
            </a:r>
          </a:p>
          <a:p>
            <a:pPr lvl="1"/>
            <a:r>
              <a:rPr lang="en-US" sz="3200" dirty="0">
                <a:solidFill>
                  <a:srgbClr val="595959"/>
                </a:solidFill>
              </a:rPr>
              <a:t>An arduous year’s long process of review by external auditors of all security domains:  Physical, Technical, Operational, Policy and Procedures.</a:t>
            </a:r>
          </a:p>
          <a:p>
            <a:pPr lvl="1"/>
            <a:r>
              <a:rPr lang="en-US" sz="3200" dirty="0">
                <a:solidFill>
                  <a:srgbClr val="595959"/>
                </a:solidFill>
              </a:rPr>
              <a:t>Not a one time review, but must be renewed annually</a:t>
            </a:r>
          </a:p>
          <a:p>
            <a:pPr>
              <a:buClr>
                <a:srgbClr val="007F7B"/>
              </a:buClr>
            </a:pPr>
            <a:r>
              <a:rPr lang="en-US" sz="3200" dirty="0">
                <a:solidFill>
                  <a:srgbClr val="595959"/>
                </a:solidFill>
              </a:rPr>
              <a:t> New and Improved Reports for You</a:t>
            </a:r>
          </a:p>
          <a:p>
            <a:pPr lvl="1"/>
            <a:r>
              <a:rPr lang="en-US" sz="3200" dirty="0">
                <a:solidFill>
                  <a:srgbClr val="595959"/>
                </a:solidFill>
              </a:rPr>
              <a:t>Current lists of all your Active QHN users</a:t>
            </a:r>
          </a:p>
          <a:p>
            <a:pPr lvl="1"/>
            <a:r>
              <a:rPr lang="en-US" sz="3200" dirty="0">
                <a:solidFill>
                  <a:srgbClr val="595959"/>
                </a:solidFill>
              </a:rPr>
              <a:t>Current activity of all your QHN Users</a:t>
            </a:r>
          </a:p>
          <a:p>
            <a:pPr marL="0" indent="0">
              <a:buClr>
                <a:srgbClr val="007F7B"/>
              </a:buClr>
              <a:buNone/>
            </a:pPr>
            <a:endParaRPr lang="en-US" dirty="0">
              <a:solidFill>
                <a:srgbClr val="595959"/>
              </a:solidFill>
              <a:latin typeface="+mj-lt"/>
            </a:endParaRPr>
          </a:p>
          <a:p>
            <a:pPr lvl="1"/>
            <a:endParaRPr lang="en-US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7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5000" y="640823"/>
            <a:ext cx="3418659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ASSISTANCE CONTACT: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C5C1D0E4-A542-B256-C7D3-92E235070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732691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09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C12A768-F199-494C-92A3-777E46AA82BA}"/>
              </a:ext>
            </a:extLst>
          </p:cNvPr>
          <p:cNvSpPr txBox="1">
            <a:spLocks/>
          </p:cNvSpPr>
          <p:nvPr/>
        </p:nvSpPr>
        <p:spPr bwMode="auto">
          <a:xfrm>
            <a:off x="2882348" y="2188987"/>
            <a:ext cx="8610600" cy="30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E5BA5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8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  <a:p>
            <a:pPr>
              <a:lnSpc>
                <a:spcPct val="85000"/>
              </a:lnSpc>
            </a:pPr>
            <a:r>
              <a:rPr lang="en-US" sz="8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Questions?</a:t>
            </a:r>
          </a:p>
          <a:p>
            <a:pPr>
              <a:lnSpc>
                <a:spcPct val="85000"/>
              </a:lnSpc>
            </a:pPr>
            <a:endParaRPr lang="en-US" sz="3200" b="1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qualityhealthnetwork.org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BB267A-AC40-44A7-B5F1-DF70D9CFDD0C}"/>
              </a:ext>
            </a:extLst>
          </p:cNvPr>
          <p:cNvGrpSpPr/>
          <p:nvPr/>
        </p:nvGrpSpPr>
        <p:grpSpPr>
          <a:xfrm>
            <a:off x="4683462" y="1089736"/>
            <a:ext cx="4848375" cy="875866"/>
            <a:chOff x="4611756" y="1063488"/>
            <a:chExt cx="4848375" cy="87586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682FFF-DADE-4F6D-B9A3-BB2E519A726A}"/>
                </a:ext>
              </a:extLst>
            </p:cNvPr>
            <p:cNvSpPr/>
            <p:nvPr/>
          </p:nvSpPr>
          <p:spPr>
            <a:xfrm>
              <a:off x="4611756" y="1063488"/>
              <a:ext cx="4848375" cy="752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ogo, icon&#10;&#10;Description automatically generated">
              <a:extLst>
                <a:ext uri="{FF2B5EF4-FFF2-40B4-BE49-F238E27FC236}">
                  <a16:creationId xmlns:a16="http://schemas.microsoft.com/office/drawing/2014/main" id="{096016EC-DB70-47D5-87C2-7BA7E3A07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694" y="1073647"/>
              <a:ext cx="4621169" cy="865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411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C12A768-F199-494C-92A3-777E46AA82BA}"/>
              </a:ext>
            </a:extLst>
          </p:cNvPr>
          <p:cNvSpPr txBox="1">
            <a:spLocks/>
          </p:cNvSpPr>
          <p:nvPr/>
        </p:nvSpPr>
        <p:spPr bwMode="auto">
          <a:xfrm>
            <a:off x="2796684" y="2251740"/>
            <a:ext cx="8610600" cy="30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E5BA5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Next Hot Topic:</a:t>
            </a:r>
            <a:endParaRPr lang="en-US" sz="3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5000"/>
              </a:lnSpc>
            </a:pPr>
            <a:endParaRPr lang="en-US" sz="3200" b="1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[June 21, 2023]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BB267A-AC40-44A7-B5F1-DF70D9CFDD0C}"/>
              </a:ext>
            </a:extLst>
          </p:cNvPr>
          <p:cNvGrpSpPr/>
          <p:nvPr/>
        </p:nvGrpSpPr>
        <p:grpSpPr>
          <a:xfrm>
            <a:off x="4683462" y="1089736"/>
            <a:ext cx="4848375" cy="875866"/>
            <a:chOff x="4611756" y="1063488"/>
            <a:chExt cx="4848375" cy="87586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682FFF-DADE-4F6D-B9A3-BB2E519A726A}"/>
                </a:ext>
              </a:extLst>
            </p:cNvPr>
            <p:cNvSpPr/>
            <p:nvPr/>
          </p:nvSpPr>
          <p:spPr>
            <a:xfrm>
              <a:off x="4611756" y="1063488"/>
              <a:ext cx="4848375" cy="752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ogo, icon&#10;&#10;Description automatically generated">
              <a:extLst>
                <a:ext uri="{FF2B5EF4-FFF2-40B4-BE49-F238E27FC236}">
                  <a16:creationId xmlns:a16="http://schemas.microsoft.com/office/drawing/2014/main" id="{096016EC-DB70-47D5-87C2-7BA7E3A07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694" y="1073647"/>
              <a:ext cx="4621169" cy="865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465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5400" b="1">
                <a:solidFill>
                  <a:schemeClr val="tx1"/>
                </a:solidFill>
              </a:rPr>
              <a:t>About the Speaker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0080" y="2872899"/>
            <a:ext cx="4243589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7F7B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75000"/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65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spcBef>
                <a:spcPts val="2400"/>
              </a:spcBef>
              <a:buClr>
                <a:srgbClr val="0F7E7B"/>
              </a:buClr>
              <a:buFont typeface="Arial" panose="020B0604020202020204" pitchFamily="34" charset="0"/>
              <a:buChar char="•"/>
            </a:pPr>
            <a:r>
              <a:rPr lang="en-US" sz="2200"/>
              <a:t>Janet Terry</a:t>
            </a:r>
          </a:p>
          <a:p>
            <a:pPr lvl="1" indent="-228600">
              <a:lnSpc>
                <a:spcPct val="90000"/>
              </a:lnSpc>
              <a:spcBef>
                <a:spcPts val="2400"/>
              </a:spcBef>
              <a:buClr>
                <a:srgbClr val="0F7E7B"/>
              </a:buClr>
            </a:pPr>
            <a:r>
              <a:rPr lang="en-US" sz="2200"/>
              <a:t>Has worked at QHN since 2010 and has been the Privacy/Compliance Officer at QHN for the past 10 years.</a:t>
            </a:r>
          </a:p>
          <a:p>
            <a:pPr marL="0" indent="-228600">
              <a:lnSpc>
                <a:spcPct val="90000"/>
              </a:lnSpc>
              <a:spcBef>
                <a:spcPts val="2400"/>
              </a:spcBef>
              <a:buClr>
                <a:srgbClr val="0F7E7B"/>
              </a:buClr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3" name="Picture 2" descr="A person in a blue shirt&#10;&#10;Description automatically generated with low confidence">
            <a:extLst>
              <a:ext uri="{FF2B5EF4-FFF2-40B4-BE49-F238E27FC236}">
                <a16:creationId xmlns:a16="http://schemas.microsoft.com/office/drawing/2014/main" id="{030532E8-CD5A-944E-0201-F787C1958C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" r="-1" b="3191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8B68D71-AF75-416D-A35D-252F0387634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14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5400" b="1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0080" y="2872899"/>
            <a:ext cx="4243589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7F7B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75000"/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65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spcBef>
                <a:spcPts val="2400"/>
              </a:spcBef>
              <a:buClr>
                <a:srgbClr val="0F7E7B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Threats</a:t>
            </a:r>
          </a:p>
          <a:p>
            <a:pPr indent="-228600">
              <a:lnSpc>
                <a:spcPct val="90000"/>
              </a:lnSpc>
              <a:spcBef>
                <a:spcPts val="2400"/>
              </a:spcBef>
              <a:buClr>
                <a:srgbClr val="0F7E7B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What Can QHN Do?</a:t>
            </a:r>
          </a:p>
          <a:p>
            <a:pPr indent="-228600">
              <a:lnSpc>
                <a:spcPct val="90000"/>
              </a:lnSpc>
              <a:spcBef>
                <a:spcPts val="2400"/>
              </a:spcBef>
              <a:buClr>
                <a:srgbClr val="0F7E7B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What Can You Do?</a:t>
            </a:r>
          </a:p>
          <a:p>
            <a:pPr marL="0" indent="-228600">
              <a:lnSpc>
                <a:spcPct val="90000"/>
              </a:lnSpc>
              <a:spcBef>
                <a:spcPts val="2400"/>
              </a:spcBef>
              <a:buClr>
                <a:srgbClr val="0F7E7B"/>
              </a:buClr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0" name="Picture 9" descr="A group of multi coloured wooden stick figures">
            <a:extLst>
              <a:ext uri="{FF2B5EF4-FFF2-40B4-BE49-F238E27FC236}">
                <a16:creationId xmlns:a16="http://schemas.microsoft.com/office/drawing/2014/main" id="{9E3EF677-E16E-9511-F14D-74D2A8DBA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04" r="2233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8B68D71-AF75-416D-A35D-252F03876345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858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76B7-8EB9-4FFD-A846-B299947D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04160" cy="1143635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THREATS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F91AD0-E3E9-4CAB-B4CE-EA2B6E917E62}"/>
              </a:ext>
            </a:extLst>
          </p:cNvPr>
          <p:cNvSpPr txBox="1">
            <a:spLocks/>
          </p:cNvSpPr>
          <p:nvPr/>
        </p:nvSpPr>
        <p:spPr bwMode="auto">
          <a:xfrm>
            <a:off x="1021081" y="1508760"/>
            <a:ext cx="8260079" cy="470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7F7B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75000"/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65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Clr>
                <a:srgbClr val="007F7B"/>
              </a:buClr>
            </a:pPr>
            <a:r>
              <a:rPr lang="en-US" sz="3600" dirty="0"/>
              <a:t>From outside our organizations: PHI is valuable to the bad guys</a:t>
            </a:r>
            <a:endParaRPr lang="en-US" sz="3200" dirty="0"/>
          </a:p>
          <a:p>
            <a:pPr>
              <a:spcBef>
                <a:spcPts val="2400"/>
              </a:spcBef>
              <a:buClr>
                <a:srgbClr val="007F7B"/>
              </a:buClr>
            </a:pPr>
            <a:r>
              <a:rPr lang="en-US" sz="3600" dirty="0"/>
              <a:t>From inside our organizations: Our Best Defense is </a:t>
            </a:r>
            <a:r>
              <a:rPr lang="en-US" sz="3600" b="1" dirty="0"/>
              <a:t>USER AWARENESS</a:t>
            </a:r>
            <a:r>
              <a:rPr lang="en-US" sz="3600" dirty="0"/>
              <a:t>……………. Our Biggest Weakness is the </a:t>
            </a:r>
            <a:r>
              <a:rPr lang="en-US" sz="3600" b="1" dirty="0"/>
              <a:t>UNINFORMED USER</a:t>
            </a:r>
            <a:r>
              <a:rPr lang="en-US" sz="3600" dirty="0"/>
              <a:t>.</a:t>
            </a:r>
          </a:p>
          <a:p>
            <a:pPr marL="366713" lvl="1" indent="0">
              <a:buNone/>
            </a:pPr>
            <a:endParaRPr lang="en-US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07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0" y="6440488"/>
            <a:ext cx="1066800" cy="196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F7E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C6002B1-61FF-4953-BEAB-3E19556FF420}" type="datetimeFigureOut">
              <a:rPr lang="en-US" smtClean="0"/>
              <a:pPr>
                <a:defRPr/>
              </a:pPr>
              <a:t>5/17/2023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68D71-AF75-416D-A35D-252F038763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199" y="552166"/>
            <a:ext cx="6186055" cy="10965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r>
              <a:rPr lang="en-US" sz="4800" b="1">
                <a:solidFill>
                  <a:srgbClr val="E5BA53"/>
                </a:solidFill>
                <a:latin typeface="+mn-lt"/>
              </a:rPr>
              <a:t>WHAT CAN QHN DO:</a:t>
            </a:r>
            <a:endParaRPr lang="en-US" sz="4800" b="1" dirty="0">
              <a:solidFill>
                <a:srgbClr val="E5BA53"/>
              </a:solidFill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199" y="1417320"/>
            <a:ext cx="8732521" cy="502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7F7B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75000"/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65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F7B"/>
              </a:buClr>
            </a:pPr>
            <a:r>
              <a:rPr lang="en-US" sz="3600" dirty="0">
                <a:solidFill>
                  <a:srgbClr val="595959"/>
                </a:solidFill>
              </a:rPr>
              <a:t>We can use strong internal controls</a:t>
            </a:r>
          </a:p>
          <a:p>
            <a:pPr>
              <a:buClr>
                <a:srgbClr val="007F7B"/>
              </a:buClr>
            </a:pPr>
            <a:r>
              <a:rPr lang="en-US" sz="3600" dirty="0">
                <a:solidFill>
                  <a:srgbClr val="595959"/>
                </a:solidFill>
              </a:rPr>
              <a:t>We can use good physical security practices</a:t>
            </a:r>
          </a:p>
          <a:p>
            <a:pPr>
              <a:buClr>
                <a:srgbClr val="007F7B"/>
              </a:buClr>
            </a:pPr>
            <a:r>
              <a:rPr lang="en-US" sz="3600" dirty="0">
                <a:solidFill>
                  <a:srgbClr val="595959"/>
                </a:solidFill>
              </a:rPr>
              <a:t>We can implement strong password requirements</a:t>
            </a:r>
          </a:p>
          <a:p>
            <a:pPr>
              <a:buClr>
                <a:srgbClr val="007F7B"/>
              </a:buClr>
            </a:pPr>
            <a:r>
              <a:rPr lang="en-US" sz="3600" dirty="0">
                <a:solidFill>
                  <a:srgbClr val="595959"/>
                </a:solidFill>
              </a:rPr>
              <a:t>We can encrypt our system</a:t>
            </a:r>
          </a:p>
          <a:p>
            <a:pPr>
              <a:buClr>
                <a:srgbClr val="007F7B"/>
              </a:buClr>
            </a:pPr>
            <a:r>
              <a:rPr lang="en-US" sz="3600" dirty="0">
                <a:solidFill>
                  <a:srgbClr val="595959"/>
                </a:solidFill>
              </a:rPr>
              <a:t>We can audit every key stroke</a:t>
            </a:r>
          </a:p>
          <a:p>
            <a:pPr>
              <a:buClr>
                <a:srgbClr val="007F7B"/>
              </a:buClr>
            </a:pPr>
            <a:r>
              <a:rPr lang="en-US" sz="3600" dirty="0">
                <a:solidFill>
                  <a:srgbClr val="595959"/>
                </a:solidFill>
              </a:rPr>
              <a:t>We can become HITRUST Certified……</a:t>
            </a:r>
          </a:p>
          <a:p>
            <a:pPr marL="366713" lvl="1" indent="0">
              <a:buNone/>
            </a:pPr>
            <a:endParaRPr lang="en-US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77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0" y="6440488"/>
            <a:ext cx="1066800" cy="196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F7E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C6002B1-61FF-4953-BEAB-3E19556FF420}" type="datetimeFigureOut">
              <a:rPr lang="en-US" smtClean="0"/>
              <a:pPr>
                <a:defRPr/>
              </a:pPr>
              <a:t>5/17/2023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68D71-AF75-416D-A35D-252F0387634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199" y="182880"/>
            <a:ext cx="9342121" cy="16154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r>
              <a:rPr lang="en-US" sz="4800" b="1" dirty="0">
                <a:solidFill>
                  <a:srgbClr val="E5BA53"/>
                </a:solidFill>
                <a:latin typeface="+mn-lt"/>
              </a:rPr>
              <a:t>WHAT QHN CAN DO …...........IS ONLY PART OF THE EQUATION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1998" y="1676400"/>
            <a:ext cx="9067803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7F7B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75000"/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65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F7B"/>
              </a:buClr>
            </a:pPr>
            <a:r>
              <a:rPr lang="en-US" sz="3600" dirty="0">
                <a:solidFill>
                  <a:srgbClr val="595959"/>
                </a:solidFill>
              </a:rPr>
              <a:t>Did you know that, in addition to the over 1 Million patient lives whose records are in QHN that:</a:t>
            </a:r>
          </a:p>
          <a:p>
            <a:pPr lvl="1"/>
            <a:r>
              <a:rPr lang="en-US" sz="3200" dirty="0">
                <a:solidFill>
                  <a:srgbClr val="595959"/>
                </a:solidFill>
              </a:rPr>
              <a:t>There are over 7,000 QHN Users?</a:t>
            </a:r>
          </a:p>
          <a:p>
            <a:pPr lvl="1"/>
            <a:r>
              <a:rPr lang="en-US" sz="3200" dirty="0">
                <a:solidFill>
                  <a:srgbClr val="595959"/>
                </a:solidFill>
              </a:rPr>
              <a:t>There have been more than 150 Million messages collected?</a:t>
            </a:r>
          </a:p>
          <a:p>
            <a:pPr marL="366713" lvl="1" indent="0">
              <a:buNone/>
            </a:pPr>
            <a:r>
              <a:rPr lang="en-US" sz="3200" b="1" dirty="0">
                <a:solidFill>
                  <a:srgbClr val="595959"/>
                </a:solidFill>
              </a:rPr>
              <a:t>ALL OF THIS INFORMATION CAME FROM YOU!!</a:t>
            </a:r>
          </a:p>
          <a:p>
            <a:pPr lvl="1"/>
            <a:endParaRPr lang="en-US" sz="3200" dirty="0">
              <a:solidFill>
                <a:srgbClr val="595959"/>
              </a:solidFill>
            </a:endParaRPr>
          </a:p>
          <a:p>
            <a:pPr marL="366713" lvl="1" indent="0">
              <a:buNone/>
            </a:pPr>
            <a:endParaRPr lang="en-US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055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EB95-F5F8-4728-BD67-A9C3748C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9" y="274639"/>
            <a:ext cx="6560271" cy="1142682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SO, WHAT CAN YOU DO?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45D8CA-4667-47CE-BB5B-3DD5D131E55F}"/>
              </a:ext>
            </a:extLst>
          </p:cNvPr>
          <p:cNvSpPr txBox="1">
            <a:spLocks/>
          </p:cNvSpPr>
          <p:nvPr/>
        </p:nvSpPr>
        <p:spPr bwMode="auto">
          <a:xfrm>
            <a:off x="436443" y="1417320"/>
            <a:ext cx="9612625" cy="46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7F7B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75000"/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65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F7B"/>
              </a:buClr>
            </a:pPr>
            <a:r>
              <a:rPr lang="en-US" sz="3600" dirty="0">
                <a:solidFill>
                  <a:srgbClr val="595959"/>
                </a:solidFill>
              </a:rPr>
              <a:t>You can share with your colleagues some of the examples of misuse we have seen and the consequences.</a:t>
            </a:r>
          </a:p>
          <a:p>
            <a:pPr>
              <a:buClr>
                <a:srgbClr val="007F7B"/>
              </a:buClr>
            </a:pPr>
            <a:r>
              <a:rPr lang="en-US" sz="3600" dirty="0">
                <a:solidFill>
                  <a:srgbClr val="595959"/>
                </a:solidFill>
              </a:rPr>
              <a:t>EXAMPLE: Jane Jones shared her password with coworker, Harriett, so Harriet could look at her child’s lab report; unfortunately, Harriett looked up multiple records of friends and coworkers.</a:t>
            </a:r>
          </a:p>
          <a:p>
            <a:pPr>
              <a:buClr>
                <a:srgbClr val="007F7B"/>
              </a:buClr>
            </a:pPr>
            <a:r>
              <a:rPr lang="en-US" sz="3600" dirty="0">
                <a:solidFill>
                  <a:srgbClr val="595959"/>
                </a:solidFill>
              </a:rPr>
              <a:t>CONSEQUENCES:  Both employees lost their job</a:t>
            </a:r>
          </a:p>
          <a:p>
            <a:pPr lvl="1">
              <a:spcBef>
                <a:spcPts val="2400"/>
              </a:spcBef>
            </a:pPr>
            <a:endParaRPr lang="en-US" sz="3600" dirty="0">
              <a:solidFill>
                <a:srgbClr val="595959"/>
              </a:solidFill>
              <a:latin typeface="+mj-lt"/>
            </a:endParaRPr>
          </a:p>
          <a:p>
            <a:pPr marL="366713" lvl="1" indent="0">
              <a:buNone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 lvl="1"/>
            <a:endParaRPr lang="en-US" dirty="0">
              <a:solidFill>
                <a:srgbClr val="595959"/>
              </a:solidFill>
              <a:latin typeface="+mj-lt"/>
            </a:endParaRPr>
          </a:p>
          <a:p>
            <a:pPr lvl="1"/>
            <a:endParaRPr lang="en-US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81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EB95-F5F8-4728-BD67-A9C3748C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9" y="274639"/>
            <a:ext cx="7215591" cy="1142682"/>
          </a:xfrm>
        </p:spPr>
        <p:txBody>
          <a:bodyPr/>
          <a:lstStyle/>
          <a:p>
            <a:r>
              <a:rPr lang="en-US" b="1" dirty="0">
                <a:latin typeface="+mn-lt"/>
              </a:rPr>
              <a:t> …and more CONSEQUENCES: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45D8CA-4667-47CE-BB5B-3DD5D131E55F}"/>
              </a:ext>
            </a:extLst>
          </p:cNvPr>
          <p:cNvSpPr txBox="1">
            <a:spLocks/>
          </p:cNvSpPr>
          <p:nvPr/>
        </p:nvSpPr>
        <p:spPr bwMode="auto">
          <a:xfrm>
            <a:off x="436443" y="1417320"/>
            <a:ext cx="9612625" cy="46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7F7B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75000"/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65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F7B"/>
              </a:buClr>
            </a:pPr>
            <a:r>
              <a:rPr lang="en-US" sz="3600" dirty="0">
                <a:solidFill>
                  <a:srgbClr val="595959"/>
                </a:solidFill>
              </a:rPr>
              <a:t>The practice reported the breach to QHN.  Because the access was a breach QHN took the following steps:</a:t>
            </a:r>
          </a:p>
          <a:p>
            <a:pPr lvl="1"/>
            <a:r>
              <a:rPr lang="en-US" sz="3200" dirty="0">
                <a:solidFill>
                  <a:srgbClr val="595959"/>
                </a:solidFill>
              </a:rPr>
              <a:t>Reported the breach to the FIVE (5) Other Organizations whose records were breached</a:t>
            </a:r>
          </a:p>
          <a:p>
            <a:pPr lvl="1"/>
            <a:r>
              <a:rPr lang="en-US" sz="3200" dirty="0">
                <a:solidFill>
                  <a:srgbClr val="595959"/>
                </a:solidFill>
              </a:rPr>
              <a:t>All 5 organizations were then required to notify the patient and to report the Breach to the Office of Civil Rights (OCR).</a:t>
            </a:r>
            <a:endParaRPr lang="en-US" sz="3600" dirty="0">
              <a:solidFill>
                <a:srgbClr val="595959"/>
              </a:solidFill>
            </a:endParaRPr>
          </a:p>
          <a:p>
            <a:pPr lvl="1">
              <a:spcBef>
                <a:spcPts val="2400"/>
              </a:spcBef>
            </a:pPr>
            <a:endParaRPr lang="en-US" sz="3600" dirty="0">
              <a:solidFill>
                <a:srgbClr val="595959"/>
              </a:solidFill>
              <a:latin typeface="+mj-lt"/>
            </a:endParaRPr>
          </a:p>
          <a:p>
            <a:pPr marL="366713" lvl="1" indent="0">
              <a:buNone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 lvl="1"/>
            <a:endParaRPr lang="en-US" dirty="0">
              <a:solidFill>
                <a:srgbClr val="595959"/>
              </a:solidFill>
              <a:latin typeface="+mj-lt"/>
            </a:endParaRPr>
          </a:p>
          <a:p>
            <a:pPr lvl="1"/>
            <a:endParaRPr lang="en-US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452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EB95-F5F8-4728-BD67-A9C3748C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9" y="274639"/>
            <a:ext cx="7291791" cy="1005522"/>
          </a:xfrm>
        </p:spPr>
        <p:txBody>
          <a:bodyPr/>
          <a:lstStyle/>
          <a:p>
            <a:r>
              <a:rPr lang="en-US" b="1" dirty="0">
                <a:latin typeface="+mn-lt"/>
              </a:rPr>
              <a:t>WHAT MORE CAN YOU DO?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45D8CA-4667-47CE-BB5B-3DD5D131E55F}"/>
              </a:ext>
            </a:extLst>
          </p:cNvPr>
          <p:cNvSpPr txBox="1">
            <a:spLocks/>
          </p:cNvSpPr>
          <p:nvPr/>
        </p:nvSpPr>
        <p:spPr bwMode="auto">
          <a:xfrm>
            <a:off x="436443" y="1417320"/>
            <a:ext cx="9612625" cy="46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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7F7B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75000"/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7F7B"/>
              </a:buClr>
              <a:buSzPct val="65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F7B"/>
              </a:buClr>
            </a:pPr>
            <a:r>
              <a:rPr lang="en-US" sz="3600" dirty="0">
                <a:solidFill>
                  <a:srgbClr val="595959"/>
                </a:solidFill>
              </a:rPr>
              <a:t>Keep QHN Informed</a:t>
            </a:r>
          </a:p>
          <a:p>
            <a:pPr lvl="1"/>
            <a:r>
              <a:rPr lang="en-US" sz="3200" dirty="0">
                <a:solidFill>
                  <a:srgbClr val="595959"/>
                </a:solidFill>
              </a:rPr>
              <a:t>Let us know when someone leaves your organization</a:t>
            </a:r>
          </a:p>
          <a:p>
            <a:pPr lvl="1"/>
            <a:r>
              <a:rPr lang="en-US" sz="3200" dirty="0">
                <a:solidFill>
                  <a:srgbClr val="595959"/>
                </a:solidFill>
              </a:rPr>
              <a:t>Let us know if someone has misused QHN</a:t>
            </a:r>
          </a:p>
          <a:p>
            <a:pPr lvl="1"/>
            <a:r>
              <a:rPr lang="en-US" sz="3200" dirty="0">
                <a:solidFill>
                  <a:srgbClr val="595959"/>
                </a:solidFill>
              </a:rPr>
              <a:t>Constantly remind everyone NOT to share their passwords.</a:t>
            </a:r>
          </a:p>
          <a:p>
            <a:pPr lvl="1"/>
            <a:r>
              <a:rPr lang="en-US" sz="3200" dirty="0">
                <a:solidFill>
                  <a:srgbClr val="595959"/>
                </a:solidFill>
              </a:rPr>
              <a:t>Review the access and active user reports from QHN</a:t>
            </a:r>
          </a:p>
          <a:p>
            <a:pPr>
              <a:buClr>
                <a:srgbClr val="007F7B"/>
              </a:buClr>
            </a:pPr>
            <a:r>
              <a:rPr lang="en-US" sz="3600" dirty="0">
                <a:solidFill>
                  <a:srgbClr val="595959"/>
                </a:solidFill>
              </a:rPr>
              <a:t>If misuse discovered, require password changes immediately</a:t>
            </a:r>
          </a:p>
          <a:p>
            <a:pPr marL="0" indent="0">
              <a:buClr>
                <a:srgbClr val="007F7B"/>
              </a:buClr>
              <a:buNone/>
            </a:pPr>
            <a:endParaRPr lang="en-US" sz="3600" dirty="0">
              <a:solidFill>
                <a:srgbClr val="595959"/>
              </a:solidFill>
            </a:endParaRPr>
          </a:p>
          <a:p>
            <a:pPr>
              <a:buClr>
                <a:srgbClr val="007F7B"/>
              </a:buClr>
            </a:pPr>
            <a:endParaRPr lang="en-US" sz="3600" dirty="0">
              <a:solidFill>
                <a:srgbClr val="595959"/>
              </a:solidFill>
            </a:endParaRPr>
          </a:p>
          <a:p>
            <a:pPr lvl="1"/>
            <a:endParaRPr lang="en-US" sz="3200" dirty="0">
              <a:solidFill>
                <a:srgbClr val="595959"/>
              </a:solidFill>
            </a:endParaRPr>
          </a:p>
          <a:p>
            <a:pPr lvl="1"/>
            <a:endParaRPr lang="en-US" sz="3200" dirty="0">
              <a:solidFill>
                <a:srgbClr val="595959"/>
              </a:solidFill>
            </a:endParaRPr>
          </a:p>
          <a:p>
            <a:pPr marL="366713" lvl="1" indent="0">
              <a:buNone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 lvl="1"/>
            <a:endParaRPr lang="en-US" dirty="0">
              <a:solidFill>
                <a:srgbClr val="595959"/>
              </a:solidFill>
              <a:latin typeface="+mj-lt"/>
            </a:endParaRPr>
          </a:p>
          <a:p>
            <a:pPr lvl="1"/>
            <a:endParaRPr lang="en-US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2393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1291</Words>
  <Application>Microsoft Office PowerPoint</Application>
  <PresentationFormat>Widescreen</PresentationFormat>
  <Paragraphs>143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THREATS</vt:lpstr>
      <vt:lpstr>PowerPoint Presentation</vt:lpstr>
      <vt:lpstr>PowerPoint Presentation</vt:lpstr>
      <vt:lpstr>SO, WHAT CAN YOU DO?</vt:lpstr>
      <vt:lpstr> …and more CONSEQUENCES:</vt:lpstr>
      <vt:lpstr>WHAT MORE CAN YOU DO?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Charity Meinhart</dc:creator>
  <cp:lastModifiedBy>Janet Terry</cp:lastModifiedBy>
  <cp:revision>54</cp:revision>
  <dcterms:created xsi:type="dcterms:W3CDTF">2019-11-25T15:31:35Z</dcterms:created>
  <dcterms:modified xsi:type="dcterms:W3CDTF">2023-05-17T17:36:18Z</dcterms:modified>
</cp:coreProperties>
</file>