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3"/>
  </p:notesMasterIdLst>
  <p:sldIdLst>
    <p:sldId id="256" r:id="rId6"/>
    <p:sldId id="804" r:id="rId7"/>
    <p:sldId id="259" r:id="rId8"/>
    <p:sldId id="260" r:id="rId9"/>
    <p:sldId id="261" r:id="rId10"/>
    <p:sldId id="257" r:id="rId11"/>
    <p:sldId id="258" r:id="rId12"/>
    <p:sldId id="805" r:id="rId13"/>
    <p:sldId id="264" r:id="rId14"/>
    <p:sldId id="268" r:id="rId15"/>
    <p:sldId id="269" r:id="rId16"/>
    <p:sldId id="806" r:id="rId17"/>
    <p:sldId id="807" r:id="rId18"/>
    <p:sldId id="808" r:id="rId19"/>
    <p:sldId id="809" r:id="rId20"/>
    <p:sldId id="491" r:id="rId21"/>
    <p:sldId id="80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4A76"/>
    <a:srgbClr val="E5BA53"/>
    <a:srgbClr val="157C79"/>
    <a:srgbClr val="6D2B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B708B0-167D-4682-914F-73743A38A38A}" v="11" dt="2023-06-21T14:47:51.823"/>
    <p1510:client id="{9B1D62FF-3E7B-4FF8-A1A9-5E598B8ED56B}" v="88" dt="2023-06-20T19:52:12.4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14" autoAdjust="0"/>
    <p:restoredTop sz="94660"/>
  </p:normalViewPr>
  <p:slideViewPr>
    <p:cSldViewPr snapToGrid="0">
      <p:cViewPr varScale="1">
        <p:scale>
          <a:sx n="68" d="100"/>
          <a:sy n="68" d="100"/>
        </p:scale>
        <p:origin x="930" y="60"/>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5" d="100"/>
          <a:sy n="85" d="100"/>
        </p:scale>
        <p:origin x="387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ity Meinhart" userId="61fc1adc-2459-4e75-b9be-539533aec027" providerId="ADAL" clId="{96B708B0-167D-4682-914F-73743A38A38A}"/>
    <pc:docChg chg="undo custSel addSld modSld">
      <pc:chgData name="Charity Meinhart" userId="61fc1adc-2459-4e75-b9be-539533aec027" providerId="ADAL" clId="{96B708B0-167D-4682-914F-73743A38A38A}" dt="2023-06-21T14:52:56.146" v="256" actId="20577"/>
      <pc:docMkLst>
        <pc:docMk/>
      </pc:docMkLst>
      <pc:sldChg chg="addSp modSp mod">
        <pc:chgData name="Charity Meinhart" userId="61fc1adc-2459-4e75-b9be-539533aec027" providerId="ADAL" clId="{96B708B0-167D-4682-914F-73743A38A38A}" dt="2023-06-21T14:43:44.464" v="98" actId="1076"/>
        <pc:sldMkLst>
          <pc:docMk/>
          <pc:sldMk cId="577840266" sldId="257"/>
        </pc:sldMkLst>
        <pc:spChg chg="add mod">
          <ac:chgData name="Charity Meinhart" userId="61fc1adc-2459-4e75-b9be-539533aec027" providerId="ADAL" clId="{96B708B0-167D-4682-914F-73743A38A38A}" dt="2023-06-21T14:43:44.464" v="98" actId="1076"/>
          <ac:spMkLst>
            <pc:docMk/>
            <pc:sldMk cId="577840266" sldId="257"/>
            <ac:spMk id="3" creationId="{530F5B0E-40C6-B40E-33EF-4E534A3F7B55}"/>
          </ac:spMkLst>
        </pc:spChg>
        <pc:spChg chg="mod">
          <ac:chgData name="Charity Meinhart" userId="61fc1adc-2459-4e75-b9be-539533aec027" providerId="ADAL" clId="{96B708B0-167D-4682-914F-73743A38A38A}" dt="2023-06-21T14:43:41.264" v="97" actId="1076"/>
          <ac:spMkLst>
            <pc:docMk/>
            <pc:sldMk cId="577840266" sldId="257"/>
            <ac:spMk id="3074" creationId="{00000000-0000-0000-0000-000000000000}"/>
          </ac:spMkLst>
        </pc:spChg>
        <pc:spChg chg="mod">
          <ac:chgData name="Charity Meinhart" userId="61fc1adc-2459-4e75-b9be-539533aec027" providerId="ADAL" clId="{96B708B0-167D-4682-914F-73743A38A38A}" dt="2023-06-21T14:42:49.636" v="87" actId="14100"/>
          <ac:spMkLst>
            <pc:docMk/>
            <pc:sldMk cId="577840266" sldId="257"/>
            <ac:spMk id="3075" creationId="{00000000-0000-0000-0000-000000000000}"/>
          </ac:spMkLst>
        </pc:spChg>
      </pc:sldChg>
      <pc:sldChg chg="modSp mod">
        <pc:chgData name="Charity Meinhart" userId="61fc1adc-2459-4e75-b9be-539533aec027" providerId="ADAL" clId="{96B708B0-167D-4682-914F-73743A38A38A}" dt="2023-06-21T14:51:59.919" v="252" actId="1038"/>
        <pc:sldMkLst>
          <pc:docMk/>
          <pc:sldMk cId="0" sldId="259"/>
        </pc:sldMkLst>
        <pc:spChg chg="mod">
          <ac:chgData name="Charity Meinhart" userId="61fc1adc-2459-4e75-b9be-539533aec027" providerId="ADAL" clId="{96B708B0-167D-4682-914F-73743A38A38A}" dt="2023-06-21T14:51:59.919" v="252" actId="1038"/>
          <ac:spMkLst>
            <pc:docMk/>
            <pc:sldMk cId="0" sldId="259"/>
            <ac:spMk id="2" creationId="{00000000-0000-0000-0000-000000000000}"/>
          </ac:spMkLst>
        </pc:spChg>
        <pc:spChg chg="mod">
          <ac:chgData name="Charity Meinhart" userId="61fc1adc-2459-4e75-b9be-539533aec027" providerId="ADAL" clId="{96B708B0-167D-4682-914F-73743A38A38A}" dt="2023-06-21T14:51:56.980" v="249" actId="1035"/>
          <ac:spMkLst>
            <pc:docMk/>
            <pc:sldMk cId="0" sldId="259"/>
            <ac:spMk id="3" creationId="{00000000-0000-0000-0000-000000000000}"/>
          </ac:spMkLst>
        </pc:spChg>
        <pc:spChg chg="mod">
          <ac:chgData name="Charity Meinhart" userId="61fc1adc-2459-4e75-b9be-539533aec027" providerId="ADAL" clId="{96B708B0-167D-4682-914F-73743A38A38A}" dt="2023-06-21T14:51:48.892" v="248" actId="1035"/>
          <ac:spMkLst>
            <pc:docMk/>
            <pc:sldMk cId="0" sldId="259"/>
            <ac:spMk id="4" creationId="{00000000-0000-0000-0000-000000000000}"/>
          </ac:spMkLst>
        </pc:spChg>
        <pc:spChg chg="mod">
          <ac:chgData name="Charity Meinhart" userId="61fc1adc-2459-4e75-b9be-539533aec027" providerId="ADAL" clId="{96B708B0-167D-4682-914F-73743A38A38A}" dt="2023-06-21T14:51:30.937" v="205" actId="1038"/>
          <ac:spMkLst>
            <pc:docMk/>
            <pc:sldMk cId="0" sldId="259"/>
            <ac:spMk id="5" creationId="{00000000-0000-0000-0000-000000000000}"/>
          </ac:spMkLst>
        </pc:spChg>
      </pc:sldChg>
      <pc:sldChg chg="modSp mod">
        <pc:chgData name="Charity Meinhart" userId="61fc1adc-2459-4e75-b9be-539533aec027" providerId="ADAL" clId="{96B708B0-167D-4682-914F-73743A38A38A}" dt="2023-06-21T14:51:10.860" v="168" actId="1035"/>
        <pc:sldMkLst>
          <pc:docMk/>
          <pc:sldMk cId="0" sldId="260"/>
        </pc:sldMkLst>
        <pc:spChg chg="mod">
          <ac:chgData name="Charity Meinhart" userId="61fc1adc-2459-4e75-b9be-539533aec027" providerId="ADAL" clId="{96B708B0-167D-4682-914F-73743A38A38A}" dt="2023-06-21T14:50:12.315" v="137" actId="14100"/>
          <ac:spMkLst>
            <pc:docMk/>
            <pc:sldMk cId="0" sldId="260"/>
            <ac:spMk id="4" creationId="{00000000-0000-0000-0000-000000000000}"/>
          </ac:spMkLst>
        </pc:spChg>
        <pc:spChg chg="mod">
          <ac:chgData name="Charity Meinhart" userId="61fc1adc-2459-4e75-b9be-539533aec027" providerId="ADAL" clId="{96B708B0-167D-4682-914F-73743A38A38A}" dt="2023-06-21T14:51:10.860" v="168" actId="1035"/>
          <ac:spMkLst>
            <pc:docMk/>
            <pc:sldMk cId="0" sldId="260"/>
            <ac:spMk id="5" creationId="{00000000-0000-0000-0000-000000000000}"/>
          </ac:spMkLst>
        </pc:spChg>
      </pc:sldChg>
      <pc:sldChg chg="modSp mod">
        <pc:chgData name="Charity Meinhart" userId="61fc1adc-2459-4e75-b9be-539533aec027" providerId="ADAL" clId="{96B708B0-167D-4682-914F-73743A38A38A}" dt="2023-06-21T14:52:10.319" v="253" actId="14100"/>
        <pc:sldMkLst>
          <pc:docMk/>
          <pc:sldMk cId="0" sldId="261"/>
        </pc:sldMkLst>
        <pc:spChg chg="mod">
          <ac:chgData name="Charity Meinhart" userId="61fc1adc-2459-4e75-b9be-539533aec027" providerId="ADAL" clId="{96B708B0-167D-4682-914F-73743A38A38A}" dt="2023-06-21T14:50:30.177" v="142" actId="1076"/>
          <ac:spMkLst>
            <pc:docMk/>
            <pc:sldMk cId="0" sldId="261"/>
            <ac:spMk id="2" creationId="{00000000-0000-0000-0000-000000000000}"/>
          </ac:spMkLst>
        </pc:spChg>
        <pc:spChg chg="mod">
          <ac:chgData name="Charity Meinhart" userId="61fc1adc-2459-4e75-b9be-539533aec027" providerId="ADAL" clId="{96B708B0-167D-4682-914F-73743A38A38A}" dt="2023-06-21T14:52:10.319" v="253" actId="14100"/>
          <ac:spMkLst>
            <pc:docMk/>
            <pc:sldMk cId="0" sldId="261"/>
            <ac:spMk id="4" creationId="{00000000-0000-0000-0000-000000000000}"/>
          </ac:spMkLst>
        </pc:spChg>
        <pc:spChg chg="mod">
          <ac:chgData name="Charity Meinhart" userId="61fc1adc-2459-4e75-b9be-539533aec027" providerId="ADAL" clId="{96B708B0-167D-4682-914F-73743A38A38A}" dt="2023-06-21T14:51:05.187" v="157" actId="1036"/>
          <ac:spMkLst>
            <pc:docMk/>
            <pc:sldMk cId="0" sldId="261"/>
            <ac:spMk id="5" creationId="{00000000-0000-0000-0000-000000000000}"/>
          </ac:spMkLst>
        </pc:spChg>
      </pc:sldChg>
      <pc:sldChg chg="modSp mod">
        <pc:chgData name="Charity Meinhart" userId="61fc1adc-2459-4e75-b9be-539533aec027" providerId="ADAL" clId="{96B708B0-167D-4682-914F-73743A38A38A}" dt="2023-06-21T14:52:44.111" v="255" actId="1076"/>
        <pc:sldMkLst>
          <pc:docMk/>
          <pc:sldMk cId="750684146" sldId="268"/>
        </pc:sldMkLst>
        <pc:picChg chg="mod">
          <ac:chgData name="Charity Meinhart" userId="61fc1adc-2459-4e75-b9be-539533aec027" providerId="ADAL" clId="{96B708B0-167D-4682-914F-73743A38A38A}" dt="2023-06-21T14:52:44.111" v="255" actId="1076"/>
          <ac:picMkLst>
            <pc:docMk/>
            <pc:sldMk cId="750684146" sldId="268"/>
            <ac:picMk id="8" creationId="{00000000-0000-0000-0000-000000000000}"/>
          </ac:picMkLst>
        </pc:picChg>
      </pc:sldChg>
      <pc:sldChg chg="addSp delSp modSp mod">
        <pc:chgData name="Charity Meinhart" userId="61fc1adc-2459-4e75-b9be-539533aec027" providerId="ADAL" clId="{96B708B0-167D-4682-914F-73743A38A38A}" dt="2023-06-21T14:40:20.298" v="47" actId="1035"/>
        <pc:sldMkLst>
          <pc:docMk/>
          <pc:sldMk cId="0" sldId="804"/>
        </pc:sldMkLst>
        <pc:spChg chg="mod">
          <ac:chgData name="Charity Meinhart" userId="61fc1adc-2459-4e75-b9be-539533aec027" providerId="ADAL" clId="{96B708B0-167D-4682-914F-73743A38A38A}" dt="2023-06-21T14:38:09.573" v="11" actId="1076"/>
          <ac:spMkLst>
            <pc:docMk/>
            <pc:sldMk cId="0" sldId="804"/>
            <ac:spMk id="7" creationId="{00000000-0000-0000-0000-000000000000}"/>
          </ac:spMkLst>
        </pc:spChg>
        <pc:spChg chg="del mod">
          <ac:chgData name="Charity Meinhart" userId="61fc1adc-2459-4e75-b9be-539533aec027" providerId="ADAL" clId="{96B708B0-167D-4682-914F-73743A38A38A}" dt="2023-06-21T14:38:25.486" v="16" actId="478"/>
          <ac:spMkLst>
            <pc:docMk/>
            <pc:sldMk cId="0" sldId="804"/>
            <ac:spMk id="9" creationId="{00000000-0000-0000-0000-000000000000}"/>
          </ac:spMkLst>
        </pc:spChg>
        <pc:spChg chg="mod topLvl">
          <ac:chgData name="Charity Meinhart" userId="61fc1adc-2459-4e75-b9be-539533aec027" providerId="ADAL" clId="{96B708B0-167D-4682-914F-73743A38A38A}" dt="2023-06-21T14:40:10.812" v="41" actId="1076"/>
          <ac:spMkLst>
            <pc:docMk/>
            <pc:sldMk cId="0" sldId="804"/>
            <ac:spMk id="10" creationId="{00000000-0000-0000-0000-000000000000}"/>
          </ac:spMkLst>
        </pc:spChg>
        <pc:spChg chg="del mod topLvl">
          <ac:chgData name="Charity Meinhart" userId="61fc1adc-2459-4e75-b9be-539533aec027" providerId="ADAL" clId="{96B708B0-167D-4682-914F-73743A38A38A}" dt="2023-06-21T14:39:35.835" v="36" actId="478"/>
          <ac:spMkLst>
            <pc:docMk/>
            <pc:sldMk cId="0" sldId="804"/>
            <ac:spMk id="11" creationId="{00000000-0000-0000-0000-000000000000}"/>
          </ac:spMkLst>
        </pc:spChg>
        <pc:spChg chg="mod">
          <ac:chgData name="Charity Meinhart" userId="61fc1adc-2459-4e75-b9be-539533aec027" providerId="ADAL" clId="{96B708B0-167D-4682-914F-73743A38A38A}" dt="2023-06-21T14:39:04.788" v="30" actId="1076"/>
          <ac:spMkLst>
            <pc:docMk/>
            <pc:sldMk cId="0" sldId="804"/>
            <ac:spMk id="12" creationId="{00000000-0000-0000-0000-000000000000}"/>
          </ac:spMkLst>
        </pc:spChg>
        <pc:spChg chg="del mod">
          <ac:chgData name="Charity Meinhart" userId="61fc1adc-2459-4e75-b9be-539533aec027" providerId="ADAL" clId="{96B708B0-167D-4682-914F-73743A38A38A}" dt="2023-06-21T14:38:39.590" v="21" actId="478"/>
          <ac:spMkLst>
            <pc:docMk/>
            <pc:sldMk cId="0" sldId="804"/>
            <ac:spMk id="13" creationId="{00000000-0000-0000-0000-000000000000}"/>
          </ac:spMkLst>
        </pc:spChg>
        <pc:spChg chg="add mod">
          <ac:chgData name="Charity Meinhart" userId="61fc1adc-2459-4e75-b9be-539533aec027" providerId="ADAL" clId="{96B708B0-167D-4682-914F-73743A38A38A}" dt="2023-06-21T14:40:20.298" v="47" actId="1035"/>
          <ac:spMkLst>
            <pc:docMk/>
            <pc:sldMk cId="0" sldId="804"/>
            <ac:spMk id="15" creationId="{AA5BDF2B-8B10-8C60-2CFD-90FD25EAA110}"/>
          </ac:spMkLst>
        </pc:spChg>
        <pc:grpChg chg="del mod">
          <ac:chgData name="Charity Meinhart" userId="61fc1adc-2459-4e75-b9be-539533aec027" providerId="ADAL" clId="{96B708B0-167D-4682-914F-73743A38A38A}" dt="2023-06-21T14:39:25.632" v="33" actId="165"/>
          <ac:grpSpMkLst>
            <pc:docMk/>
            <pc:sldMk cId="0" sldId="804"/>
            <ac:grpSpMk id="8" creationId="{00000000-0000-0000-0000-000000000000}"/>
          </ac:grpSpMkLst>
        </pc:grpChg>
        <pc:picChg chg="mod">
          <ac:chgData name="Charity Meinhart" userId="61fc1adc-2459-4e75-b9be-539533aec027" providerId="ADAL" clId="{96B708B0-167D-4682-914F-73743A38A38A}" dt="2023-06-21T14:38:47.993" v="22" actId="14100"/>
          <ac:picMkLst>
            <pc:docMk/>
            <pc:sldMk cId="0" sldId="804"/>
            <ac:picMk id="14" creationId="{00000000-0000-0000-0000-000000000000}"/>
          </ac:picMkLst>
        </pc:picChg>
      </pc:sldChg>
      <pc:sldChg chg="modSp mod">
        <pc:chgData name="Charity Meinhart" userId="61fc1adc-2459-4e75-b9be-539533aec027" providerId="ADAL" clId="{96B708B0-167D-4682-914F-73743A38A38A}" dt="2023-06-21T14:52:33.143" v="254" actId="14100"/>
        <pc:sldMkLst>
          <pc:docMk/>
          <pc:sldMk cId="450156274" sldId="805"/>
        </pc:sldMkLst>
        <pc:spChg chg="mod">
          <ac:chgData name="Charity Meinhart" userId="61fc1adc-2459-4e75-b9be-539533aec027" providerId="ADAL" clId="{96B708B0-167D-4682-914F-73743A38A38A}" dt="2023-06-21T14:52:33.143" v="254" actId="14100"/>
          <ac:spMkLst>
            <pc:docMk/>
            <pc:sldMk cId="450156274" sldId="805"/>
            <ac:spMk id="3" creationId="{00000000-0000-0000-0000-000000000000}"/>
          </ac:spMkLst>
        </pc:spChg>
      </pc:sldChg>
      <pc:sldChg chg="modSp mod">
        <pc:chgData name="Charity Meinhart" userId="61fc1adc-2459-4e75-b9be-539533aec027" providerId="ADAL" clId="{96B708B0-167D-4682-914F-73743A38A38A}" dt="2023-06-21T14:52:56.146" v="256" actId="20577"/>
        <pc:sldMkLst>
          <pc:docMk/>
          <pc:sldMk cId="2934291077" sldId="806"/>
        </pc:sldMkLst>
        <pc:spChg chg="mod">
          <ac:chgData name="Charity Meinhart" userId="61fc1adc-2459-4e75-b9be-539533aec027" providerId="ADAL" clId="{96B708B0-167D-4682-914F-73743A38A38A}" dt="2023-06-21T14:52:56.146" v="256" actId="20577"/>
          <ac:spMkLst>
            <pc:docMk/>
            <pc:sldMk cId="2934291077" sldId="806"/>
            <ac:spMk id="3" creationId="{6C2B90A6-BA0B-1819-DF21-2B8D05184ACB}"/>
          </ac:spMkLst>
        </pc:spChg>
      </pc:sldChg>
      <pc:sldChg chg="addSp delSp modSp new mod">
        <pc:chgData name="Charity Meinhart" userId="61fc1adc-2459-4e75-b9be-539533aec027" providerId="ADAL" clId="{96B708B0-167D-4682-914F-73743A38A38A}" dt="2023-06-21T14:49:08.652" v="130" actId="113"/>
        <pc:sldMkLst>
          <pc:docMk/>
          <pc:sldMk cId="1220269008" sldId="809"/>
        </pc:sldMkLst>
        <pc:spChg chg="mod">
          <ac:chgData name="Charity Meinhart" userId="61fc1adc-2459-4e75-b9be-539533aec027" providerId="ADAL" clId="{96B708B0-167D-4682-914F-73743A38A38A}" dt="2023-06-21T14:49:08.652" v="130" actId="113"/>
          <ac:spMkLst>
            <pc:docMk/>
            <pc:sldMk cId="1220269008" sldId="809"/>
            <ac:spMk id="2" creationId="{C2AA2454-30ED-C866-EA55-C496D2292C3F}"/>
          </ac:spMkLst>
        </pc:spChg>
        <pc:spChg chg="del">
          <ac:chgData name="Charity Meinhart" userId="61fc1adc-2459-4e75-b9be-539533aec027" providerId="ADAL" clId="{96B708B0-167D-4682-914F-73743A38A38A}" dt="2023-06-21T14:47:05.445" v="102" actId="478"/>
          <ac:spMkLst>
            <pc:docMk/>
            <pc:sldMk cId="1220269008" sldId="809"/>
            <ac:spMk id="3" creationId="{2C8F69B4-2699-ED15-9CBF-B5C0994C08D0}"/>
          </ac:spMkLst>
        </pc:spChg>
        <pc:picChg chg="add mod">
          <ac:chgData name="Charity Meinhart" userId="61fc1adc-2459-4e75-b9be-539533aec027" providerId="ADAL" clId="{96B708B0-167D-4682-914F-73743A38A38A}" dt="2023-06-21T14:47:47.916" v="108" actId="1076"/>
          <ac:picMkLst>
            <pc:docMk/>
            <pc:sldMk cId="1220269008" sldId="809"/>
            <ac:picMk id="1026" creationId="{F79834AA-25CF-3030-C661-F8645E740E83}"/>
          </ac:picMkLst>
        </pc:picChg>
        <pc:picChg chg="add mod">
          <ac:chgData name="Charity Meinhart" userId="61fc1adc-2459-4e75-b9be-539533aec027" providerId="ADAL" clId="{96B708B0-167D-4682-914F-73743A38A38A}" dt="2023-06-21T14:47:51.821" v="110" actId="14100"/>
          <ac:picMkLst>
            <pc:docMk/>
            <pc:sldMk cId="1220269008" sldId="809"/>
            <ac:picMk id="1027" creationId="{9F51076E-9195-2F17-AD68-D5C85641FA1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9A4567-7ECB-4520-BEFE-9755F9C5FE8F}" type="datetimeFigureOut">
              <a:rPr lang="en-US" smtClean="0"/>
              <a:t>6/21/2023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286108-A00F-4179-8597-1B322F8DDB14}" type="slidenum">
              <a:rPr lang="en-US" smtClean="0"/>
              <a:t>‹#›</a:t>
            </a:fld>
            <a:endParaRPr lang="en-US"/>
          </a:p>
        </p:txBody>
      </p:sp>
    </p:spTree>
    <p:extLst>
      <p:ext uri="{BB962C8B-B14F-4D97-AF65-F5344CB8AC3E}">
        <p14:creationId xmlns:p14="http://schemas.microsoft.com/office/powerpoint/2010/main" val="318958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9703" indent="-292194" eaLnBrk="0" hangingPunct="0">
              <a:defRPr>
                <a:solidFill>
                  <a:schemeClr val="tx1"/>
                </a:solidFill>
                <a:latin typeface="Arial" charset="0"/>
                <a:cs typeface="Arial" charset="0"/>
              </a:defRPr>
            </a:lvl2pPr>
            <a:lvl3pPr marL="1168774" indent="-233756" eaLnBrk="0" hangingPunct="0">
              <a:defRPr>
                <a:solidFill>
                  <a:schemeClr val="tx1"/>
                </a:solidFill>
                <a:latin typeface="Arial" charset="0"/>
                <a:cs typeface="Arial" charset="0"/>
              </a:defRPr>
            </a:lvl3pPr>
            <a:lvl4pPr marL="1636284" indent="-233756" eaLnBrk="0" hangingPunct="0">
              <a:defRPr>
                <a:solidFill>
                  <a:schemeClr val="tx1"/>
                </a:solidFill>
                <a:latin typeface="Arial" charset="0"/>
                <a:cs typeface="Arial" charset="0"/>
              </a:defRPr>
            </a:lvl4pPr>
            <a:lvl5pPr marL="2103792" indent="-233756" eaLnBrk="0" hangingPunct="0">
              <a:defRPr>
                <a:solidFill>
                  <a:schemeClr val="tx1"/>
                </a:solidFill>
                <a:latin typeface="Arial" charset="0"/>
                <a:cs typeface="Arial" charset="0"/>
              </a:defRPr>
            </a:lvl5pPr>
            <a:lvl6pPr marL="2571302" indent="-233756" eaLnBrk="0" fontAlgn="base" hangingPunct="0">
              <a:spcBef>
                <a:spcPct val="0"/>
              </a:spcBef>
              <a:spcAft>
                <a:spcPct val="0"/>
              </a:spcAft>
              <a:defRPr>
                <a:solidFill>
                  <a:schemeClr val="tx1"/>
                </a:solidFill>
                <a:latin typeface="Arial" charset="0"/>
                <a:cs typeface="Arial" charset="0"/>
              </a:defRPr>
            </a:lvl6pPr>
            <a:lvl7pPr marL="3038812" indent="-233756" eaLnBrk="0" fontAlgn="base" hangingPunct="0">
              <a:spcBef>
                <a:spcPct val="0"/>
              </a:spcBef>
              <a:spcAft>
                <a:spcPct val="0"/>
              </a:spcAft>
              <a:defRPr>
                <a:solidFill>
                  <a:schemeClr val="tx1"/>
                </a:solidFill>
                <a:latin typeface="Arial" charset="0"/>
                <a:cs typeface="Arial" charset="0"/>
              </a:defRPr>
            </a:lvl7pPr>
            <a:lvl8pPr marL="3506322" indent="-233756" eaLnBrk="0" fontAlgn="base" hangingPunct="0">
              <a:spcBef>
                <a:spcPct val="0"/>
              </a:spcBef>
              <a:spcAft>
                <a:spcPct val="0"/>
              </a:spcAft>
              <a:defRPr>
                <a:solidFill>
                  <a:schemeClr val="tx1"/>
                </a:solidFill>
                <a:latin typeface="Arial" charset="0"/>
                <a:cs typeface="Arial" charset="0"/>
              </a:defRPr>
            </a:lvl8pPr>
            <a:lvl9pPr marL="3973830" indent="-233756" eaLnBrk="0" fontAlgn="base" hangingPunct="0">
              <a:spcBef>
                <a:spcPct val="0"/>
              </a:spcBef>
              <a:spcAft>
                <a:spcPct val="0"/>
              </a:spcAft>
              <a:defRPr>
                <a:solidFill>
                  <a:schemeClr val="tx1"/>
                </a:solidFill>
                <a:latin typeface="Arial" charset="0"/>
                <a:cs typeface="Arial" charset="0"/>
              </a:defRPr>
            </a:lvl9pPr>
          </a:lstStyle>
          <a:p>
            <a:pPr eaLnBrk="1" hangingPunct="1"/>
            <a:fld id="{AD95613F-7F22-4409-8035-8E957B9960BD}" type="slidenum">
              <a:rPr lang="en-US" altLang="en-US"/>
              <a:pPr eaLnBrk="1" hangingPunct="1"/>
              <a:t>6</a:t>
            </a:fld>
            <a:endParaRPr lang="en-US" altLang="en-US"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008877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286108-A00F-4179-8597-1B322F8DDB14}" type="slidenum">
              <a:rPr lang="en-US" smtClean="0"/>
              <a:t>7</a:t>
            </a:fld>
            <a:endParaRPr lang="en-US"/>
          </a:p>
        </p:txBody>
      </p:sp>
    </p:spTree>
    <p:extLst>
      <p:ext uri="{BB962C8B-B14F-4D97-AF65-F5344CB8AC3E}">
        <p14:creationId xmlns:p14="http://schemas.microsoft.com/office/powerpoint/2010/main" val="1934048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9703" indent="-292194" eaLnBrk="0" hangingPunct="0">
              <a:defRPr>
                <a:solidFill>
                  <a:schemeClr val="tx1"/>
                </a:solidFill>
                <a:latin typeface="Arial" charset="0"/>
                <a:cs typeface="Arial" charset="0"/>
              </a:defRPr>
            </a:lvl2pPr>
            <a:lvl3pPr marL="1168774" indent="-233756" eaLnBrk="0" hangingPunct="0">
              <a:defRPr>
                <a:solidFill>
                  <a:schemeClr val="tx1"/>
                </a:solidFill>
                <a:latin typeface="Arial" charset="0"/>
                <a:cs typeface="Arial" charset="0"/>
              </a:defRPr>
            </a:lvl3pPr>
            <a:lvl4pPr marL="1636284" indent="-233756" eaLnBrk="0" hangingPunct="0">
              <a:defRPr>
                <a:solidFill>
                  <a:schemeClr val="tx1"/>
                </a:solidFill>
                <a:latin typeface="Arial" charset="0"/>
                <a:cs typeface="Arial" charset="0"/>
              </a:defRPr>
            </a:lvl4pPr>
            <a:lvl5pPr marL="2103792" indent="-233756" eaLnBrk="0" hangingPunct="0">
              <a:defRPr>
                <a:solidFill>
                  <a:schemeClr val="tx1"/>
                </a:solidFill>
                <a:latin typeface="Arial" charset="0"/>
                <a:cs typeface="Arial" charset="0"/>
              </a:defRPr>
            </a:lvl5pPr>
            <a:lvl6pPr marL="2571302" indent="-233756" eaLnBrk="0" fontAlgn="base" hangingPunct="0">
              <a:spcBef>
                <a:spcPct val="0"/>
              </a:spcBef>
              <a:spcAft>
                <a:spcPct val="0"/>
              </a:spcAft>
              <a:defRPr>
                <a:solidFill>
                  <a:schemeClr val="tx1"/>
                </a:solidFill>
                <a:latin typeface="Arial" charset="0"/>
                <a:cs typeface="Arial" charset="0"/>
              </a:defRPr>
            </a:lvl6pPr>
            <a:lvl7pPr marL="3038812" indent="-233756" eaLnBrk="0" fontAlgn="base" hangingPunct="0">
              <a:spcBef>
                <a:spcPct val="0"/>
              </a:spcBef>
              <a:spcAft>
                <a:spcPct val="0"/>
              </a:spcAft>
              <a:defRPr>
                <a:solidFill>
                  <a:schemeClr val="tx1"/>
                </a:solidFill>
                <a:latin typeface="Arial" charset="0"/>
                <a:cs typeface="Arial" charset="0"/>
              </a:defRPr>
            </a:lvl7pPr>
            <a:lvl8pPr marL="3506322" indent="-233756" eaLnBrk="0" fontAlgn="base" hangingPunct="0">
              <a:spcBef>
                <a:spcPct val="0"/>
              </a:spcBef>
              <a:spcAft>
                <a:spcPct val="0"/>
              </a:spcAft>
              <a:defRPr>
                <a:solidFill>
                  <a:schemeClr val="tx1"/>
                </a:solidFill>
                <a:latin typeface="Arial" charset="0"/>
                <a:cs typeface="Arial" charset="0"/>
              </a:defRPr>
            </a:lvl8pPr>
            <a:lvl9pPr marL="3973830" indent="-233756" eaLnBrk="0" fontAlgn="base" hangingPunct="0">
              <a:spcBef>
                <a:spcPct val="0"/>
              </a:spcBef>
              <a:spcAft>
                <a:spcPct val="0"/>
              </a:spcAft>
              <a:defRPr>
                <a:solidFill>
                  <a:schemeClr val="tx1"/>
                </a:solidFill>
                <a:latin typeface="Arial" charset="0"/>
                <a:cs typeface="Arial" charset="0"/>
              </a:defRPr>
            </a:lvl9pPr>
          </a:lstStyle>
          <a:p>
            <a:pPr eaLnBrk="1" hangingPunct="1"/>
            <a:fld id="{556A18B0-C16D-4334-A916-D4C247202B16}" type="slidenum">
              <a:rPr lang="en-US" altLang="en-US"/>
              <a:pPr eaLnBrk="1" hangingPunct="1"/>
              <a:t>8</a:t>
            </a:fld>
            <a:endParaRPr lang="en-US" altLang="en-US"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US" altLang="en-US" dirty="0"/>
              <a:t>Dial-A-Ride serves wider area. Provides more assistance. </a:t>
            </a:r>
          </a:p>
        </p:txBody>
      </p:sp>
    </p:spTree>
    <p:extLst>
      <p:ext uri="{BB962C8B-B14F-4D97-AF65-F5344CB8AC3E}">
        <p14:creationId xmlns:p14="http://schemas.microsoft.com/office/powerpoint/2010/main" val="3986838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9703" indent="-292194" eaLnBrk="0" hangingPunct="0">
              <a:defRPr>
                <a:solidFill>
                  <a:schemeClr val="tx1"/>
                </a:solidFill>
                <a:latin typeface="Arial" charset="0"/>
                <a:cs typeface="Arial" charset="0"/>
              </a:defRPr>
            </a:lvl2pPr>
            <a:lvl3pPr marL="1168774" indent="-233756" eaLnBrk="0" hangingPunct="0">
              <a:defRPr>
                <a:solidFill>
                  <a:schemeClr val="tx1"/>
                </a:solidFill>
                <a:latin typeface="Arial" charset="0"/>
                <a:cs typeface="Arial" charset="0"/>
              </a:defRPr>
            </a:lvl3pPr>
            <a:lvl4pPr marL="1636284" indent="-233756" eaLnBrk="0" hangingPunct="0">
              <a:defRPr>
                <a:solidFill>
                  <a:schemeClr val="tx1"/>
                </a:solidFill>
                <a:latin typeface="Arial" charset="0"/>
                <a:cs typeface="Arial" charset="0"/>
              </a:defRPr>
            </a:lvl4pPr>
            <a:lvl5pPr marL="2103792" indent="-233756" eaLnBrk="0" hangingPunct="0">
              <a:defRPr>
                <a:solidFill>
                  <a:schemeClr val="tx1"/>
                </a:solidFill>
                <a:latin typeface="Arial" charset="0"/>
                <a:cs typeface="Arial" charset="0"/>
              </a:defRPr>
            </a:lvl5pPr>
            <a:lvl6pPr marL="2571302" indent="-233756" eaLnBrk="0" fontAlgn="base" hangingPunct="0">
              <a:spcBef>
                <a:spcPct val="0"/>
              </a:spcBef>
              <a:spcAft>
                <a:spcPct val="0"/>
              </a:spcAft>
              <a:defRPr>
                <a:solidFill>
                  <a:schemeClr val="tx1"/>
                </a:solidFill>
                <a:latin typeface="Arial" charset="0"/>
                <a:cs typeface="Arial" charset="0"/>
              </a:defRPr>
            </a:lvl6pPr>
            <a:lvl7pPr marL="3038812" indent="-233756" eaLnBrk="0" fontAlgn="base" hangingPunct="0">
              <a:spcBef>
                <a:spcPct val="0"/>
              </a:spcBef>
              <a:spcAft>
                <a:spcPct val="0"/>
              </a:spcAft>
              <a:defRPr>
                <a:solidFill>
                  <a:schemeClr val="tx1"/>
                </a:solidFill>
                <a:latin typeface="Arial" charset="0"/>
                <a:cs typeface="Arial" charset="0"/>
              </a:defRPr>
            </a:lvl7pPr>
            <a:lvl8pPr marL="3506322" indent="-233756" eaLnBrk="0" fontAlgn="base" hangingPunct="0">
              <a:spcBef>
                <a:spcPct val="0"/>
              </a:spcBef>
              <a:spcAft>
                <a:spcPct val="0"/>
              </a:spcAft>
              <a:defRPr>
                <a:solidFill>
                  <a:schemeClr val="tx1"/>
                </a:solidFill>
                <a:latin typeface="Arial" charset="0"/>
                <a:cs typeface="Arial" charset="0"/>
              </a:defRPr>
            </a:lvl8pPr>
            <a:lvl9pPr marL="3973830" indent="-233756" eaLnBrk="0" fontAlgn="base" hangingPunct="0">
              <a:spcBef>
                <a:spcPct val="0"/>
              </a:spcBef>
              <a:spcAft>
                <a:spcPct val="0"/>
              </a:spcAft>
              <a:defRPr>
                <a:solidFill>
                  <a:schemeClr val="tx1"/>
                </a:solidFill>
                <a:latin typeface="Arial" charset="0"/>
                <a:cs typeface="Arial" charset="0"/>
              </a:defRPr>
            </a:lvl9pPr>
          </a:lstStyle>
          <a:p>
            <a:pPr eaLnBrk="1" hangingPunct="1"/>
            <a:fld id="{B329E220-03BC-4A0E-A710-1CE493B4284E}" type="slidenum">
              <a:rPr lang="en-US" altLang="en-US"/>
              <a:pPr eaLnBrk="1" hangingPunct="1"/>
              <a:t>10</a:t>
            </a:fld>
            <a:endParaRPr lang="en-US" altLang="en-US"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114289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33A93584-70AC-423F-A9A4-8B8ACC3BAA15}" type="slidenum">
              <a:rPr lang="en-US" smtClean="0"/>
              <a:t>‹#›</a:t>
            </a:fld>
            <a:endParaRPr lang="en-US"/>
          </a:p>
        </p:txBody>
      </p:sp>
    </p:spTree>
    <p:extLst>
      <p:ext uri="{BB962C8B-B14F-4D97-AF65-F5344CB8AC3E}">
        <p14:creationId xmlns:p14="http://schemas.microsoft.com/office/powerpoint/2010/main" val="3243504532"/>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3A93584-70AC-423F-A9A4-8B8ACC3BAA15}" type="slidenum">
              <a:rPr lang="en-US" smtClean="0"/>
              <a:t>‹#›</a:t>
            </a:fld>
            <a:endParaRPr lang="en-US"/>
          </a:p>
        </p:txBody>
      </p:sp>
    </p:spTree>
    <p:extLst>
      <p:ext uri="{BB962C8B-B14F-4D97-AF65-F5344CB8AC3E}">
        <p14:creationId xmlns:p14="http://schemas.microsoft.com/office/powerpoint/2010/main" val="1882747273"/>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3A93584-70AC-423F-A9A4-8B8ACC3BAA15}" type="slidenum">
              <a:rPr lang="en-US" smtClean="0"/>
              <a:t>‹#›</a:t>
            </a:fld>
            <a:endParaRPr lang="en-US"/>
          </a:p>
        </p:txBody>
      </p:sp>
    </p:spTree>
    <p:extLst>
      <p:ext uri="{BB962C8B-B14F-4D97-AF65-F5344CB8AC3E}">
        <p14:creationId xmlns:p14="http://schemas.microsoft.com/office/powerpoint/2010/main" val="1773576091"/>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762000"/>
            <a:ext cx="10566400" cy="1143000"/>
          </a:xfrm>
        </p:spPr>
        <p:txBody>
          <a:bodyPr/>
          <a:lstStyle/>
          <a:p>
            <a:r>
              <a:rPr lang="en-US"/>
              <a:t>Click to edit Master title style</a:t>
            </a:r>
          </a:p>
        </p:txBody>
      </p:sp>
      <p:sp>
        <p:nvSpPr>
          <p:cNvPr id="3" name="Text Placeholder 2"/>
          <p:cNvSpPr>
            <a:spLocks noGrp="1"/>
          </p:cNvSpPr>
          <p:nvPr>
            <p:ph type="body" sz="half" idx="1"/>
          </p:nvPr>
        </p:nvSpPr>
        <p:spPr>
          <a:xfrm>
            <a:off x="1117601" y="2362201"/>
            <a:ext cx="5027084"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47884" y="2362201"/>
            <a:ext cx="5027083"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fld id="{EA16F089-E9D4-4FB0-A5FA-5F3EB1326521}" type="datetime1">
              <a:rPr lang="en-US" altLang="en-US" smtClean="0"/>
              <a:t>6/21/2023</a:t>
            </a:fld>
            <a:endParaRPr lang="en-US" altLang="en-US" dirty="0"/>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13"/>
          <p:cNvSpPr>
            <a:spLocks noGrp="1" noChangeArrowheads="1"/>
          </p:cNvSpPr>
          <p:nvPr>
            <p:ph type="sldNum" sz="quarter" idx="12"/>
          </p:nvPr>
        </p:nvSpPr>
        <p:spPr>
          <a:ln/>
        </p:spPr>
        <p:txBody>
          <a:bodyPr/>
          <a:lstStyle>
            <a:lvl1pPr>
              <a:defRPr/>
            </a:lvl1pPr>
          </a:lstStyle>
          <a:p>
            <a:pPr>
              <a:defRPr/>
            </a:pPr>
            <a:fld id="{A481C47C-47DE-4EA1-BAF0-F73163AEE65A}" type="slidenum">
              <a:rPr lang="en-US" altLang="en-US"/>
              <a:pPr>
                <a:defRPr/>
              </a:pPr>
              <a:t>‹#›</a:t>
            </a:fld>
            <a:endParaRPr lang="en-US" altLang="en-US" dirty="0"/>
          </a:p>
        </p:txBody>
      </p:sp>
    </p:spTree>
    <p:extLst>
      <p:ext uri="{BB962C8B-B14F-4D97-AF65-F5344CB8AC3E}">
        <p14:creationId xmlns:p14="http://schemas.microsoft.com/office/powerpoint/2010/main" val="4195013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016000" y="762000"/>
            <a:ext cx="10566400" cy="1143000"/>
          </a:xfrm>
        </p:spPr>
        <p:txBody>
          <a:bodyPr/>
          <a:lstStyle/>
          <a:p>
            <a:r>
              <a:rPr lang="en-US"/>
              <a:t>Click to edit Master title style</a:t>
            </a:r>
          </a:p>
        </p:txBody>
      </p:sp>
      <p:sp>
        <p:nvSpPr>
          <p:cNvPr id="3" name="Content Placeholder 2"/>
          <p:cNvSpPr>
            <a:spLocks noGrp="1"/>
          </p:cNvSpPr>
          <p:nvPr>
            <p:ph sz="half" idx="1"/>
          </p:nvPr>
        </p:nvSpPr>
        <p:spPr>
          <a:xfrm>
            <a:off x="1117601" y="2362200"/>
            <a:ext cx="10257367" cy="1785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7601" y="4300539"/>
            <a:ext cx="10257367" cy="178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fld id="{CFF212F1-34D4-435D-9F64-1C6778A26A04}" type="datetime1">
              <a:rPr lang="en-US" altLang="en-US" smtClean="0"/>
              <a:t>6/21/2023</a:t>
            </a:fld>
            <a:endParaRPr lang="en-US" altLang="en-US" dirty="0"/>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13"/>
          <p:cNvSpPr>
            <a:spLocks noGrp="1" noChangeArrowheads="1"/>
          </p:cNvSpPr>
          <p:nvPr>
            <p:ph type="sldNum" sz="quarter" idx="12"/>
          </p:nvPr>
        </p:nvSpPr>
        <p:spPr>
          <a:ln/>
        </p:spPr>
        <p:txBody>
          <a:bodyPr/>
          <a:lstStyle>
            <a:lvl1pPr>
              <a:defRPr/>
            </a:lvl1pPr>
          </a:lstStyle>
          <a:p>
            <a:pPr>
              <a:defRPr/>
            </a:pPr>
            <a:fld id="{0C34019E-9307-4FFF-A884-985B440F72F4}" type="slidenum">
              <a:rPr lang="en-US" altLang="en-US"/>
              <a:pPr>
                <a:defRPr/>
              </a:pPr>
              <a:t>‹#›</a:t>
            </a:fld>
            <a:endParaRPr lang="en-US" altLang="en-US" dirty="0"/>
          </a:p>
        </p:txBody>
      </p:sp>
    </p:spTree>
    <p:extLst>
      <p:ext uri="{BB962C8B-B14F-4D97-AF65-F5344CB8AC3E}">
        <p14:creationId xmlns:p14="http://schemas.microsoft.com/office/powerpoint/2010/main" val="1324559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E9381-EB04-49E0-BA6E-7B676FC808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E76507-FCFF-4BDE-AE53-05FCF9CDAE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9C969B-CADF-4EBF-88D8-4E15BF822D61}"/>
              </a:ext>
            </a:extLst>
          </p:cNvPr>
          <p:cNvSpPr>
            <a:spLocks noGrp="1"/>
          </p:cNvSpPr>
          <p:nvPr>
            <p:ph type="dt" sz="half" idx="10"/>
          </p:nvPr>
        </p:nvSpPr>
        <p:spPr/>
        <p:txBody>
          <a:bodyPr/>
          <a:lstStyle/>
          <a:p>
            <a:fld id="{37D02CEA-D18C-4D28-8F84-F1D9F48923E3}" type="datetimeFigureOut">
              <a:rPr lang="en-US" smtClean="0"/>
              <a:t>6/21/2023</a:t>
            </a:fld>
            <a:endParaRPr lang="en-US"/>
          </a:p>
        </p:txBody>
      </p:sp>
      <p:sp>
        <p:nvSpPr>
          <p:cNvPr id="5" name="Footer Placeholder 4">
            <a:extLst>
              <a:ext uri="{FF2B5EF4-FFF2-40B4-BE49-F238E27FC236}">
                <a16:creationId xmlns:a16="http://schemas.microsoft.com/office/drawing/2014/main" id="{EF777C05-F55A-487A-9450-84D42BE949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FEF0E-7AAF-421B-815F-09DD6187A154}"/>
              </a:ext>
            </a:extLst>
          </p:cNvPr>
          <p:cNvSpPr>
            <a:spLocks noGrp="1"/>
          </p:cNvSpPr>
          <p:nvPr>
            <p:ph type="sldNum" sz="quarter" idx="12"/>
          </p:nvPr>
        </p:nvSpPr>
        <p:spPr/>
        <p:txBody>
          <a:bodyPr/>
          <a:lstStyle/>
          <a:p>
            <a:fld id="{9D1D4A22-5FF6-439C-8127-D31303160776}" type="slidenum">
              <a:rPr lang="en-US" smtClean="0"/>
              <a:t>‹#›</a:t>
            </a:fld>
            <a:endParaRPr lang="en-US"/>
          </a:p>
        </p:txBody>
      </p:sp>
    </p:spTree>
    <p:extLst>
      <p:ext uri="{BB962C8B-B14F-4D97-AF65-F5344CB8AC3E}">
        <p14:creationId xmlns:p14="http://schemas.microsoft.com/office/powerpoint/2010/main" val="3350883466"/>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AB6DE-79D0-4C24-8884-FCD1BE0494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D37D10-1970-4742-B12C-1AF917F454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595B00-7FE2-4244-A66A-A3BF5E7896E7}"/>
              </a:ext>
            </a:extLst>
          </p:cNvPr>
          <p:cNvSpPr>
            <a:spLocks noGrp="1"/>
          </p:cNvSpPr>
          <p:nvPr>
            <p:ph type="dt" sz="half" idx="10"/>
          </p:nvPr>
        </p:nvSpPr>
        <p:spPr/>
        <p:txBody>
          <a:bodyPr/>
          <a:lstStyle/>
          <a:p>
            <a:fld id="{37D02CEA-D18C-4D28-8F84-F1D9F48923E3}" type="datetimeFigureOut">
              <a:rPr lang="en-US" smtClean="0"/>
              <a:t>6/21/2023</a:t>
            </a:fld>
            <a:endParaRPr lang="en-US"/>
          </a:p>
        </p:txBody>
      </p:sp>
      <p:sp>
        <p:nvSpPr>
          <p:cNvPr id="5" name="Footer Placeholder 4">
            <a:extLst>
              <a:ext uri="{FF2B5EF4-FFF2-40B4-BE49-F238E27FC236}">
                <a16:creationId xmlns:a16="http://schemas.microsoft.com/office/drawing/2014/main" id="{CB1C09B3-FEE2-4E9A-A8DE-9E5CC65C3E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B0C9C0-34F0-44BC-B894-83CDBB7012B4}"/>
              </a:ext>
            </a:extLst>
          </p:cNvPr>
          <p:cNvSpPr>
            <a:spLocks noGrp="1"/>
          </p:cNvSpPr>
          <p:nvPr>
            <p:ph type="sldNum" sz="quarter" idx="12"/>
          </p:nvPr>
        </p:nvSpPr>
        <p:spPr/>
        <p:txBody>
          <a:bodyPr/>
          <a:lstStyle/>
          <a:p>
            <a:fld id="{9D1D4A22-5FF6-439C-8127-D31303160776}" type="slidenum">
              <a:rPr lang="en-US" smtClean="0"/>
              <a:t>‹#›</a:t>
            </a:fld>
            <a:endParaRPr lang="en-US"/>
          </a:p>
        </p:txBody>
      </p:sp>
    </p:spTree>
    <p:extLst>
      <p:ext uri="{BB962C8B-B14F-4D97-AF65-F5344CB8AC3E}">
        <p14:creationId xmlns:p14="http://schemas.microsoft.com/office/powerpoint/2010/main" val="1612263840"/>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ED873-70B5-4297-98E0-596995B71F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16BE7C-70E8-446A-842C-945E141339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A725A2-CAD2-4B4D-81C4-FF077ADE4FE6}"/>
              </a:ext>
            </a:extLst>
          </p:cNvPr>
          <p:cNvSpPr>
            <a:spLocks noGrp="1"/>
          </p:cNvSpPr>
          <p:nvPr>
            <p:ph type="dt" sz="half" idx="10"/>
          </p:nvPr>
        </p:nvSpPr>
        <p:spPr/>
        <p:txBody>
          <a:bodyPr/>
          <a:lstStyle/>
          <a:p>
            <a:fld id="{37D02CEA-D18C-4D28-8F84-F1D9F48923E3}" type="datetimeFigureOut">
              <a:rPr lang="en-US" smtClean="0"/>
              <a:t>6/21/2023</a:t>
            </a:fld>
            <a:endParaRPr lang="en-US"/>
          </a:p>
        </p:txBody>
      </p:sp>
      <p:sp>
        <p:nvSpPr>
          <p:cNvPr id="5" name="Footer Placeholder 4">
            <a:extLst>
              <a:ext uri="{FF2B5EF4-FFF2-40B4-BE49-F238E27FC236}">
                <a16:creationId xmlns:a16="http://schemas.microsoft.com/office/drawing/2014/main" id="{5E9E5176-EED2-4AD9-B9FE-F513B815DD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7A1776-6D75-4372-B47F-E7D40ABFBA90}"/>
              </a:ext>
            </a:extLst>
          </p:cNvPr>
          <p:cNvSpPr>
            <a:spLocks noGrp="1"/>
          </p:cNvSpPr>
          <p:nvPr>
            <p:ph type="sldNum" sz="quarter" idx="12"/>
          </p:nvPr>
        </p:nvSpPr>
        <p:spPr/>
        <p:txBody>
          <a:bodyPr/>
          <a:lstStyle/>
          <a:p>
            <a:fld id="{9D1D4A22-5FF6-439C-8127-D31303160776}" type="slidenum">
              <a:rPr lang="en-US" smtClean="0"/>
              <a:t>‹#›</a:t>
            </a:fld>
            <a:endParaRPr lang="en-US"/>
          </a:p>
        </p:txBody>
      </p:sp>
    </p:spTree>
    <p:extLst>
      <p:ext uri="{BB962C8B-B14F-4D97-AF65-F5344CB8AC3E}">
        <p14:creationId xmlns:p14="http://schemas.microsoft.com/office/powerpoint/2010/main" val="555435080"/>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ECED6-8546-4FDC-B1AB-5FB0782D3E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354093-876A-450C-9AAB-A73D49F96C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FA549A-7CDB-46BA-8754-7923B093E7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133FD3-37FE-4B06-B3F8-70BB4AB3FF34}"/>
              </a:ext>
            </a:extLst>
          </p:cNvPr>
          <p:cNvSpPr>
            <a:spLocks noGrp="1"/>
          </p:cNvSpPr>
          <p:nvPr>
            <p:ph type="dt" sz="half" idx="10"/>
          </p:nvPr>
        </p:nvSpPr>
        <p:spPr/>
        <p:txBody>
          <a:bodyPr/>
          <a:lstStyle/>
          <a:p>
            <a:fld id="{37D02CEA-D18C-4D28-8F84-F1D9F48923E3}" type="datetimeFigureOut">
              <a:rPr lang="en-US" smtClean="0"/>
              <a:t>6/21/2023</a:t>
            </a:fld>
            <a:endParaRPr lang="en-US"/>
          </a:p>
        </p:txBody>
      </p:sp>
      <p:sp>
        <p:nvSpPr>
          <p:cNvPr id="6" name="Footer Placeholder 5">
            <a:extLst>
              <a:ext uri="{FF2B5EF4-FFF2-40B4-BE49-F238E27FC236}">
                <a16:creationId xmlns:a16="http://schemas.microsoft.com/office/drawing/2014/main" id="{08543FF9-7E1F-4D8B-882E-51511A1905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E2A4AF-7054-45CD-B1FA-6F318AF33643}"/>
              </a:ext>
            </a:extLst>
          </p:cNvPr>
          <p:cNvSpPr>
            <a:spLocks noGrp="1"/>
          </p:cNvSpPr>
          <p:nvPr>
            <p:ph type="sldNum" sz="quarter" idx="12"/>
          </p:nvPr>
        </p:nvSpPr>
        <p:spPr/>
        <p:txBody>
          <a:bodyPr/>
          <a:lstStyle/>
          <a:p>
            <a:fld id="{9D1D4A22-5FF6-439C-8127-D31303160776}" type="slidenum">
              <a:rPr lang="en-US" smtClean="0"/>
              <a:t>‹#›</a:t>
            </a:fld>
            <a:endParaRPr lang="en-US"/>
          </a:p>
        </p:txBody>
      </p:sp>
    </p:spTree>
    <p:extLst>
      <p:ext uri="{BB962C8B-B14F-4D97-AF65-F5344CB8AC3E}">
        <p14:creationId xmlns:p14="http://schemas.microsoft.com/office/powerpoint/2010/main" val="2759380530"/>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47788-CF41-45ED-A34D-17244EDE0E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11CE67-9871-454A-B35B-77907830B9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683F79-A453-47B1-9943-E5ED964315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99EB00-D0A2-46E5-85A1-38985C96A6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425A4E-EF3C-45AB-916C-FFA66B0008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3B0A24-BB12-458D-9F38-19F0B430FBD3}"/>
              </a:ext>
            </a:extLst>
          </p:cNvPr>
          <p:cNvSpPr>
            <a:spLocks noGrp="1"/>
          </p:cNvSpPr>
          <p:nvPr>
            <p:ph type="dt" sz="half" idx="10"/>
          </p:nvPr>
        </p:nvSpPr>
        <p:spPr/>
        <p:txBody>
          <a:bodyPr/>
          <a:lstStyle/>
          <a:p>
            <a:fld id="{37D02CEA-D18C-4D28-8F84-F1D9F48923E3}" type="datetimeFigureOut">
              <a:rPr lang="en-US" smtClean="0"/>
              <a:t>6/21/2023</a:t>
            </a:fld>
            <a:endParaRPr lang="en-US"/>
          </a:p>
        </p:txBody>
      </p:sp>
      <p:sp>
        <p:nvSpPr>
          <p:cNvPr id="8" name="Footer Placeholder 7">
            <a:extLst>
              <a:ext uri="{FF2B5EF4-FFF2-40B4-BE49-F238E27FC236}">
                <a16:creationId xmlns:a16="http://schemas.microsoft.com/office/drawing/2014/main" id="{4493D41D-6558-419E-8957-AA928C0018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999E5D-7D4B-41AD-880E-F5F23973BF95}"/>
              </a:ext>
            </a:extLst>
          </p:cNvPr>
          <p:cNvSpPr>
            <a:spLocks noGrp="1"/>
          </p:cNvSpPr>
          <p:nvPr>
            <p:ph type="sldNum" sz="quarter" idx="12"/>
          </p:nvPr>
        </p:nvSpPr>
        <p:spPr/>
        <p:txBody>
          <a:bodyPr/>
          <a:lstStyle/>
          <a:p>
            <a:fld id="{9D1D4A22-5FF6-439C-8127-D31303160776}" type="slidenum">
              <a:rPr lang="en-US" smtClean="0"/>
              <a:t>‹#›</a:t>
            </a:fld>
            <a:endParaRPr lang="en-US"/>
          </a:p>
        </p:txBody>
      </p:sp>
    </p:spTree>
    <p:extLst>
      <p:ext uri="{BB962C8B-B14F-4D97-AF65-F5344CB8AC3E}">
        <p14:creationId xmlns:p14="http://schemas.microsoft.com/office/powerpoint/2010/main" val="3316344960"/>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1927E-7EBC-46A3-A188-8D13267C10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088F4A-D133-400A-9D24-0D94BD2AB193}"/>
              </a:ext>
            </a:extLst>
          </p:cNvPr>
          <p:cNvSpPr>
            <a:spLocks noGrp="1"/>
          </p:cNvSpPr>
          <p:nvPr>
            <p:ph type="dt" sz="half" idx="10"/>
          </p:nvPr>
        </p:nvSpPr>
        <p:spPr/>
        <p:txBody>
          <a:bodyPr/>
          <a:lstStyle/>
          <a:p>
            <a:fld id="{37D02CEA-D18C-4D28-8F84-F1D9F48923E3}" type="datetimeFigureOut">
              <a:rPr lang="en-US" smtClean="0"/>
              <a:t>6/21/2023</a:t>
            </a:fld>
            <a:endParaRPr lang="en-US"/>
          </a:p>
        </p:txBody>
      </p:sp>
      <p:sp>
        <p:nvSpPr>
          <p:cNvPr id="4" name="Footer Placeholder 3">
            <a:extLst>
              <a:ext uri="{FF2B5EF4-FFF2-40B4-BE49-F238E27FC236}">
                <a16:creationId xmlns:a16="http://schemas.microsoft.com/office/drawing/2014/main" id="{CAB57CA2-BB6A-470D-AE50-88FEE167FD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985DDC-170F-486B-ABEE-23CFD9AE4264}"/>
              </a:ext>
            </a:extLst>
          </p:cNvPr>
          <p:cNvSpPr>
            <a:spLocks noGrp="1"/>
          </p:cNvSpPr>
          <p:nvPr>
            <p:ph type="sldNum" sz="quarter" idx="12"/>
          </p:nvPr>
        </p:nvSpPr>
        <p:spPr/>
        <p:txBody>
          <a:bodyPr/>
          <a:lstStyle/>
          <a:p>
            <a:fld id="{9D1D4A22-5FF6-439C-8127-D31303160776}" type="slidenum">
              <a:rPr lang="en-US" smtClean="0"/>
              <a:t>‹#›</a:t>
            </a:fld>
            <a:endParaRPr lang="en-US"/>
          </a:p>
        </p:txBody>
      </p:sp>
    </p:spTree>
    <p:extLst>
      <p:ext uri="{BB962C8B-B14F-4D97-AF65-F5344CB8AC3E}">
        <p14:creationId xmlns:p14="http://schemas.microsoft.com/office/powerpoint/2010/main" val="92102041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314204" cy="1325563"/>
          </a:xfrm>
        </p:spPr>
        <p:txBody>
          <a:bodyPr/>
          <a:lstStyle/>
          <a:p>
            <a:r>
              <a:rPr lang="en-US" dirty="0"/>
              <a:t>Click to edit Master title style</a:t>
            </a:r>
          </a:p>
        </p:txBody>
      </p:sp>
      <p:sp>
        <p:nvSpPr>
          <p:cNvPr id="3" name="Content Placeholder 2"/>
          <p:cNvSpPr>
            <a:spLocks noGrp="1"/>
          </p:cNvSpPr>
          <p:nvPr>
            <p:ph idx="1"/>
          </p:nvPr>
        </p:nvSpPr>
        <p:spPr>
          <a:xfrm>
            <a:off x="838200" y="2307771"/>
            <a:ext cx="9314204" cy="38691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9382" y="6356350"/>
            <a:ext cx="489857" cy="365125"/>
          </a:xfrm>
        </p:spPr>
        <p:txBody>
          <a:bodyPr/>
          <a:lstStyle>
            <a:lvl1pPr>
              <a:defRPr>
                <a:solidFill>
                  <a:schemeClr val="bg1"/>
                </a:solidFill>
              </a:defRPr>
            </a:lvl1pPr>
          </a:lstStyle>
          <a:p>
            <a:fld id="{33A93584-70AC-423F-A9A4-8B8ACC3BAA15}" type="slidenum">
              <a:rPr lang="en-US" smtClean="0"/>
              <a:pPr/>
              <a:t>‹#›</a:t>
            </a:fld>
            <a:endParaRPr lang="en-US" dirty="0"/>
          </a:p>
        </p:txBody>
      </p:sp>
    </p:spTree>
    <p:extLst>
      <p:ext uri="{BB962C8B-B14F-4D97-AF65-F5344CB8AC3E}">
        <p14:creationId xmlns:p14="http://schemas.microsoft.com/office/powerpoint/2010/main" val="3091449309"/>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D5AEA6-4DC7-4F9C-B0E7-F170EBBAD394}"/>
              </a:ext>
            </a:extLst>
          </p:cNvPr>
          <p:cNvSpPr>
            <a:spLocks noGrp="1"/>
          </p:cNvSpPr>
          <p:nvPr>
            <p:ph type="dt" sz="half" idx="10"/>
          </p:nvPr>
        </p:nvSpPr>
        <p:spPr/>
        <p:txBody>
          <a:bodyPr/>
          <a:lstStyle/>
          <a:p>
            <a:fld id="{37D02CEA-D18C-4D28-8F84-F1D9F48923E3}" type="datetimeFigureOut">
              <a:rPr lang="en-US" smtClean="0"/>
              <a:t>6/21/2023</a:t>
            </a:fld>
            <a:endParaRPr lang="en-US"/>
          </a:p>
        </p:txBody>
      </p:sp>
      <p:sp>
        <p:nvSpPr>
          <p:cNvPr id="3" name="Footer Placeholder 2">
            <a:extLst>
              <a:ext uri="{FF2B5EF4-FFF2-40B4-BE49-F238E27FC236}">
                <a16:creationId xmlns:a16="http://schemas.microsoft.com/office/drawing/2014/main" id="{08E163BE-FEF4-4CE6-AA58-7851A8DDF7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4A45FB-242B-40C0-9BFD-2305D2517999}"/>
              </a:ext>
            </a:extLst>
          </p:cNvPr>
          <p:cNvSpPr>
            <a:spLocks noGrp="1"/>
          </p:cNvSpPr>
          <p:nvPr>
            <p:ph type="sldNum" sz="quarter" idx="12"/>
          </p:nvPr>
        </p:nvSpPr>
        <p:spPr/>
        <p:txBody>
          <a:bodyPr/>
          <a:lstStyle/>
          <a:p>
            <a:fld id="{9D1D4A22-5FF6-439C-8127-D31303160776}" type="slidenum">
              <a:rPr lang="en-US" smtClean="0"/>
              <a:t>‹#›</a:t>
            </a:fld>
            <a:endParaRPr lang="en-US"/>
          </a:p>
        </p:txBody>
      </p:sp>
    </p:spTree>
    <p:extLst>
      <p:ext uri="{BB962C8B-B14F-4D97-AF65-F5344CB8AC3E}">
        <p14:creationId xmlns:p14="http://schemas.microsoft.com/office/powerpoint/2010/main" val="685804982"/>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086B3-1AA2-4399-AA47-6099F06F51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B29974-7C75-4A03-938E-CFEB96CC39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9D5A30-AEE4-4F56-BF30-1D4798B316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94BB1E-8DA6-4B2E-AACC-FA24C0A84B08}"/>
              </a:ext>
            </a:extLst>
          </p:cNvPr>
          <p:cNvSpPr>
            <a:spLocks noGrp="1"/>
          </p:cNvSpPr>
          <p:nvPr>
            <p:ph type="dt" sz="half" idx="10"/>
          </p:nvPr>
        </p:nvSpPr>
        <p:spPr/>
        <p:txBody>
          <a:bodyPr/>
          <a:lstStyle/>
          <a:p>
            <a:fld id="{37D02CEA-D18C-4D28-8F84-F1D9F48923E3}" type="datetimeFigureOut">
              <a:rPr lang="en-US" smtClean="0"/>
              <a:t>6/21/2023</a:t>
            </a:fld>
            <a:endParaRPr lang="en-US"/>
          </a:p>
        </p:txBody>
      </p:sp>
      <p:sp>
        <p:nvSpPr>
          <p:cNvPr id="6" name="Footer Placeholder 5">
            <a:extLst>
              <a:ext uri="{FF2B5EF4-FFF2-40B4-BE49-F238E27FC236}">
                <a16:creationId xmlns:a16="http://schemas.microsoft.com/office/drawing/2014/main" id="{5B48AD4F-B946-456C-B00E-1164BA4BAF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26C207-6083-4685-9132-FA3094E1FA91}"/>
              </a:ext>
            </a:extLst>
          </p:cNvPr>
          <p:cNvSpPr>
            <a:spLocks noGrp="1"/>
          </p:cNvSpPr>
          <p:nvPr>
            <p:ph type="sldNum" sz="quarter" idx="12"/>
          </p:nvPr>
        </p:nvSpPr>
        <p:spPr/>
        <p:txBody>
          <a:bodyPr/>
          <a:lstStyle/>
          <a:p>
            <a:fld id="{9D1D4A22-5FF6-439C-8127-D31303160776}" type="slidenum">
              <a:rPr lang="en-US" smtClean="0"/>
              <a:t>‹#›</a:t>
            </a:fld>
            <a:endParaRPr lang="en-US"/>
          </a:p>
        </p:txBody>
      </p:sp>
    </p:spTree>
    <p:extLst>
      <p:ext uri="{BB962C8B-B14F-4D97-AF65-F5344CB8AC3E}">
        <p14:creationId xmlns:p14="http://schemas.microsoft.com/office/powerpoint/2010/main" val="228869793"/>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0F601-5EBE-4EE3-9AC5-86F28A80A8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13906F-74E3-48F4-87A2-DE228E5574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D8E581-9FDE-4863-986A-A6688FBB6C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45C1EB-42FB-4FBB-899B-53144C68E732}"/>
              </a:ext>
            </a:extLst>
          </p:cNvPr>
          <p:cNvSpPr>
            <a:spLocks noGrp="1"/>
          </p:cNvSpPr>
          <p:nvPr>
            <p:ph type="dt" sz="half" idx="10"/>
          </p:nvPr>
        </p:nvSpPr>
        <p:spPr/>
        <p:txBody>
          <a:bodyPr/>
          <a:lstStyle/>
          <a:p>
            <a:fld id="{37D02CEA-D18C-4D28-8F84-F1D9F48923E3}" type="datetimeFigureOut">
              <a:rPr lang="en-US" smtClean="0"/>
              <a:t>6/21/2023</a:t>
            </a:fld>
            <a:endParaRPr lang="en-US"/>
          </a:p>
        </p:txBody>
      </p:sp>
      <p:sp>
        <p:nvSpPr>
          <p:cNvPr id="6" name="Footer Placeholder 5">
            <a:extLst>
              <a:ext uri="{FF2B5EF4-FFF2-40B4-BE49-F238E27FC236}">
                <a16:creationId xmlns:a16="http://schemas.microsoft.com/office/drawing/2014/main" id="{39462BE0-85B3-486F-AA26-777BDF52D9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D45A3A-BD45-4AD7-B0A2-B01DD5A51B15}"/>
              </a:ext>
            </a:extLst>
          </p:cNvPr>
          <p:cNvSpPr>
            <a:spLocks noGrp="1"/>
          </p:cNvSpPr>
          <p:nvPr>
            <p:ph type="sldNum" sz="quarter" idx="12"/>
          </p:nvPr>
        </p:nvSpPr>
        <p:spPr/>
        <p:txBody>
          <a:bodyPr/>
          <a:lstStyle/>
          <a:p>
            <a:fld id="{9D1D4A22-5FF6-439C-8127-D31303160776}" type="slidenum">
              <a:rPr lang="en-US" smtClean="0"/>
              <a:t>‹#›</a:t>
            </a:fld>
            <a:endParaRPr lang="en-US"/>
          </a:p>
        </p:txBody>
      </p:sp>
    </p:spTree>
    <p:extLst>
      <p:ext uri="{BB962C8B-B14F-4D97-AF65-F5344CB8AC3E}">
        <p14:creationId xmlns:p14="http://schemas.microsoft.com/office/powerpoint/2010/main" val="1523845026"/>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21E09-3CB2-455E-B99B-EA5EA61F4F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3C0114-CDEC-40A3-A8D2-E72C9C3408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F08B2D-1AE8-45A7-B6DD-B4235D0E785E}"/>
              </a:ext>
            </a:extLst>
          </p:cNvPr>
          <p:cNvSpPr>
            <a:spLocks noGrp="1"/>
          </p:cNvSpPr>
          <p:nvPr>
            <p:ph type="dt" sz="half" idx="10"/>
          </p:nvPr>
        </p:nvSpPr>
        <p:spPr/>
        <p:txBody>
          <a:bodyPr/>
          <a:lstStyle/>
          <a:p>
            <a:fld id="{37D02CEA-D18C-4D28-8F84-F1D9F48923E3}" type="datetimeFigureOut">
              <a:rPr lang="en-US" smtClean="0"/>
              <a:t>6/21/2023</a:t>
            </a:fld>
            <a:endParaRPr lang="en-US"/>
          </a:p>
        </p:txBody>
      </p:sp>
      <p:sp>
        <p:nvSpPr>
          <p:cNvPr id="5" name="Footer Placeholder 4">
            <a:extLst>
              <a:ext uri="{FF2B5EF4-FFF2-40B4-BE49-F238E27FC236}">
                <a16:creationId xmlns:a16="http://schemas.microsoft.com/office/drawing/2014/main" id="{1436C1F3-DDAF-482B-92ED-52B6CA87E7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63C4E4-B68A-40BC-9539-1D7D0E915DF9}"/>
              </a:ext>
            </a:extLst>
          </p:cNvPr>
          <p:cNvSpPr>
            <a:spLocks noGrp="1"/>
          </p:cNvSpPr>
          <p:nvPr>
            <p:ph type="sldNum" sz="quarter" idx="12"/>
          </p:nvPr>
        </p:nvSpPr>
        <p:spPr/>
        <p:txBody>
          <a:bodyPr/>
          <a:lstStyle/>
          <a:p>
            <a:fld id="{9D1D4A22-5FF6-439C-8127-D31303160776}" type="slidenum">
              <a:rPr lang="en-US" smtClean="0"/>
              <a:t>‹#›</a:t>
            </a:fld>
            <a:endParaRPr lang="en-US"/>
          </a:p>
        </p:txBody>
      </p:sp>
    </p:spTree>
    <p:extLst>
      <p:ext uri="{BB962C8B-B14F-4D97-AF65-F5344CB8AC3E}">
        <p14:creationId xmlns:p14="http://schemas.microsoft.com/office/powerpoint/2010/main" val="2756398591"/>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3AD79F-1915-4259-A9C8-980F4AE9B1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2E8566-9086-4352-B627-86FB80781A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48193F-BA25-48AC-A482-E990BFACECAE}"/>
              </a:ext>
            </a:extLst>
          </p:cNvPr>
          <p:cNvSpPr>
            <a:spLocks noGrp="1"/>
          </p:cNvSpPr>
          <p:nvPr>
            <p:ph type="dt" sz="half" idx="10"/>
          </p:nvPr>
        </p:nvSpPr>
        <p:spPr/>
        <p:txBody>
          <a:bodyPr/>
          <a:lstStyle/>
          <a:p>
            <a:fld id="{37D02CEA-D18C-4D28-8F84-F1D9F48923E3}" type="datetimeFigureOut">
              <a:rPr lang="en-US" smtClean="0"/>
              <a:t>6/21/2023</a:t>
            </a:fld>
            <a:endParaRPr lang="en-US"/>
          </a:p>
        </p:txBody>
      </p:sp>
      <p:sp>
        <p:nvSpPr>
          <p:cNvPr id="5" name="Footer Placeholder 4">
            <a:extLst>
              <a:ext uri="{FF2B5EF4-FFF2-40B4-BE49-F238E27FC236}">
                <a16:creationId xmlns:a16="http://schemas.microsoft.com/office/drawing/2014/main" id="{92782860-F709-4B90-B3BA-F16B1C7992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DF71A-4BC4-4FB2-8308-95BDC4BAC01B}"/>
              </a:ext>
            </a:extLst>
          </p:cNvPr>
          <p:cNvSpPr>
            <a:spLocks noGrp="1"/>
          </p:cNvSpPr>
          <p:nvPr>
            <p:ph type="sldNum" sz="quarter" idx="12"/>
          </p:nvPr>
        </p:nvSpPr>
        <p:spPr/>
        <p:txBody>
          <a:bodyPr/>
          <a:lstStyle/>
          <a:p>
            <a:fld id="{9D1D4A22-5FF6-439C-8127-D31303160776}" type="slidenum">
              <a:rPr lang="en-US" smtClean="0"/>
              <a:t>‹#›</a:t>
            </a:fld>
            <a:endParaRPr lang="en-US"/>
          </a:p>
        </p:txBody>
      </p:sp>
    </p:spTree>
    <p:extLst>
      <p:ext uri="{BB962C8B-B14F-4D97-AF65-F5344CB8AC3E}">
        <p14:creationId xmlns:p14="http://schemas.microsoft.com/office/powerpoint/2010/main" val="803409930"/>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3A93584-70AC-423F-A9A4-8B8ACC3BAA15}" type="slidenum">
              <a:rPr lang="en-US" smtClean="0"/>
              <a:t>‹#›</a:t>
            </a:fld>
            <a:endParaRPr lang="en-US"/>
          </a:p>
        </p:txBody>
      </p:sp>
    </p:spTree>
    <p:extLst>
      <p:ext uri="{BB962C8B-B14F-4D97-AF65-F5344CB8AC3E}">
        <p14:creationId xmlns:p14="http://schemas.microsoft.com/office/powerpoint/2010/main" val="428079138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122713"/>
            <a:ext cx="5181600" cy="4054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122713"/>
            <a:ext cx="5181600" cy="4054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33A93584-70AC-423F-A9A4-8B8ACC3BAA15}" type="slidenum">
              <a:rPr lang="en-US" smtClean="0"/>
              <a:t>‹#›</a:t>
            </a:fld>
            <a:endParaRPr lang="en-US"/>
          </a:p>
        </p:txBody>
      </p:sp>
    </p:spTree>
    <p:extLst>
      <p:ext uri="{BB962C8B-B14F-4D97-AF65-F5344CB8AC3E}">
        <p14:creationId xmlns:p14="http://schemas.microsoft.com/office/powerpoint/2010/main" val="3271947770"/>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33A93584-70AC-423F-A9A4-8B8ACC3BAA15}" type="slidenum">
              <a:rPr lang="en-US" smtClean="0"/>
              <a:t>‹#›</a:t>
            </a:fld>
            <a:endParaRPr lang="en-US"/>
          </a:p>
        </p:txBody>
      </p:sp>
    </p:spTree>
    <p:extLst>
      <p:ext uri="{BB962C8B-B14F-4D97-AF65-F5344CB8AC3E}">
        <p14:creationId xmlns:p14="http://schemas.microsoft.com/office/powerpoint/2010/main" val="3373967889"/>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33A93584-70AC-423F-A9A4-8B8ACC3BAA15}" type="slidenum">
              <a:rPr lang="en-US" smtClean="0"/>
              <a:t>‹#›</a:t>
            </a:fld>
            <a:endParaRPr lang="en-US"/>
          </a:p>
        </p:txBody>
      </p:sp>
    </p:spTree>
    <p:extLst>
      <p:ext uri="{BB962C8B-B14F-4D97-AF65-F5344CB8AC3E}">
        <p14:creationId xmlns:p14="http://schemas.microsoft.com/office/powerpoint/2010/main" val="3690709689"/>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A93584-70AC-423F-A9A4-8B8ACC3BAA15}" type="slidenum">
              <a:rPr lang="en-US" smtClean="0"/>
              <a:t>‹#›</a:t>
            </a:fld>
            <a:endParaRPr lang="en-US"/>
          </a:p>
        </p:txBody>
      </p:sp>
    </p:spTree>
    <p:extLst>
      <p:ext uri="{BB962C8B-B14F-4D97-AF65-F5344CB8AC3E}">
        <p14:creationId xmlns:p14="http://schemas.microsoft.com/office/powerpoint/2010/main" val="3694468046"/>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3A93584-70AC-423F-A9A4-8B8ACC3BAA15}" type="slidenum">
              <a:rPr lang="en-US" smtClean="0"/>
              <a:t>‹#›</a:t>
            </a:fld>
            <a:endParaRPr lang="en-US"/>
          </a:p>
        </p:txBody>
      </p:sp>
    </p:spTree>
    <p:extLst>
      <p:ext uri="{BB962C8B-B14F-4D97-AF65-F5344CB8AC3E}">
        <p14:creationId xmlns:p14="http://schemas.microsoft.com/office/powerpoint/2010/main" val="2204128229"/>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3A93584-70AC-423F-A9A4-8B8ACC3BAA15}" type="slidenum">
              <a:rPr lang="en-US" smtClean="0"/>
              <a:t>‹#›</a:t>
            </a:fld>
            <a:endParaRPr lang="en-US"/>
          </a:p>
        </p:txBody>
      </p:sp>
    </p:spTree>
    <p:extLst>
      <p:ext uri="{BB962C8B-B14F-4D97-AF65-F5344CB8AC3E}">
        <p14:creationId xmlns:p14="http://schemas.microsoft.com/office/powerpoint/2010/main" val="250219397"/>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307771"/>
            <a:ext cx="10515600" cy="38691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863942" y="6356350"/>
            <a:ext cx="4898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A93584-70AC-423F-A9A4-8B8ACC3BAA15}" type="slidenum">
              <a:rPr lang="en-US" smtClean="0"/>
              <a:t>‹#›</a:t>
            </a:fld>
            <a:endParaRPr lang="en-US"/>
          </a:p>
        </p:txBody>
      </p:sp>
      <p:sp>
        <p:nvSpPr>
          <p:cNvPr id="8" name="Footer Placeholder 4">
            <a:extLst>
              <a:ext uri="{FF2B5EF4-FFF2-40B4-BE49-F238E27FC236}">
                <a16:creationId xmlns:a16="http://schemas.microsoft.com/office/drawing/2014/main" id="{AB3E5732-1EC6-45AB-9FEF-28D078106D9D}"/>
              </a:ext>
            </a:extLst>
          </p:cNvPr>
          <p:cNvSpPr txBox="1">
            <a:spLocks/>
          </p:cNvSpPr>
          <p:nvPr userDrawn="1"/>
        </p:nvSpPr>
        <p:spPr>
          <a:xfrm>
            <a:off x="761288" y="6382686"/>
            <a:ext cx="9450936" cy="31245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1200" dirty="0">
                <a:solidFill>
                  <a:prstClr val="black">
                    <a:tint val="75000"/>
                  </a:prstClr>
                </a:solidFill>
                <a:cs typeface="Arial" charset="0"/>
              </a:rPr>
              <a:t>©2023 Quality Health Network</a:t>
            </a:r>
            <a:r>
              <a:rPr lang="en-US" sz="1200" b="0" i="0" dirty="0">
                <a:solidFill>
                  <a:schemeClr val="tx1">
                    <a:lumMod val="50000"/>
                    <a:lumOff val="50000"/>
                  </a:schemeClr>
                </a:solidFill>
                <a:effectLst/>
                <a:latin typeface="DDG_ProximaNova"/>
              </a:rPr>
              <a:t>™ </a:t>
            </a:r>
            <a:r>
              <a:rPr lang="en-US" sz="1200" dirty="0">
                <a:solidFill>
                  <a:prstClr val="black">
                    <a:tint val="75000"/>
                  </a:prstClr>
                </a:solidFill>
                <a:cs typeface="Arial" charset="0"/>
              </a:rPr>
              <a:t>(QHN) – All rights reserved, QHN proprietary and confidential not for further redistribution </a:t>
            </a:r>
          </a:p>
          <a:p>
            <a:pPr fontAlgn="base">
              <a:spcBef>
                <a:spcPct val="0"/>
              </a:spcBef>
              <a:spcAft>
                <a:spcPct val="0"/>
              </a:spcAft>
            </a:pPr>
            <a:endParaRPr lang="en-US" sz="900" dirty="0">
              <a:solidFill>
                <a:prstClr val="black">
                  <a:tint val="75000"/>
                </a:prstClr>
              </a:solidFill>
              <a:cs typeface="Arial" charset="0"/>
            </a:endParaRPr>
          </a:p>
        </p:txBody>
      </p:sp>
    </p:spTree>
    <p:extLst>
      <p:ext uri="{BB962C8B-B14F-4D97-AF65-F5344CB8AC3E}">
        <p14:creationId xmlns:p14="http://schemas.microsoft.com/office/powerpoint/2010/main" val="1304136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Lst>
  <p:transition spd="slow">
    <p:wipe/>
  </p:transition>
  <p:txStyles>
    <p:titleStyle>
      <a:lvl1pPr algn="l" defTabSz="914400" rtl="0" eaLnBrk="1" latinLnBrk="0" hangingPunct="1">
        <a:lnSpc>
          <a:spcPct val="90000"/>
        </a:lnSpc>
        <a:spcBef>
          <a:spcPct val="0"/>
        </a:spcBef>
        <a:buNone/>
        <a:defRPr sz="4400" kern="1200">
          <a:solidFill>
            <a:srgbClr val="E5BA5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D4A7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D4A7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D4A7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D4A7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D4A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802FAF-A16D-4902-8A26-6736EC6088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E6E52A-F6BE-4BEB-9347-E0F2AEBBD8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AFB958-AB1D-4B01-8403-BE0750DD26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D02CEA-D18C-4D28-8F84-F1D9F48923E3}" type="datetimeFigureOut">
              <a:rPr lang="en-US" smtClean="0"/>
              <a:t>6/21/2023</a:t>
            </a:fld>
            <a:endParaRPr lang="en-US"/>
          </a:p>
        </p:txBody>
      </p:sp>
      <p:sp>
        <p:nvSpPr>
          <p:cNvPr id="5" name="Footer Placeholder 4">
            <a:extLst>
              <a:ext uri="{FF2B5EF4-FFF2-40B4-BE49-F238E27FC236}">
                <a16:creationId xmlns:a16="http://schemas.microsoft.com/office/drawing/2014/main" id="{51FBA9A7-3616-4117-9716-FA524EB831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D1F0E9-45EE-4D45-8A86-438B4DEDF3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1D4A22-5FF6-439C-8127-D31303160776}" type="slidenum">
              <a:rPr lang="en-US" smtClean="0"/>
              <a:t>‹#›</a:t>
            </a:fld>
            <a:endParaRPr lang="en-US"/>
          </a:p>
        </p:txBody>
      </p:sp>
    </p:spTree>
    <p:extLst>
      <p:ext uri="{BB962C8B-B14F-4D97-AF65-F5344CB8AC3E}">
        <p14:creationId xmlns:p14="http://schemas.microsoft.com/office/powerpoint/2010/main" val="1551759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hyperlink" Target="http://www.allpointstransit.org/" TargetMode="External"/><Relationship Id="rId7" Type="http://schemas.openxmlformats.org/officeDocument/2006/relationships/image" Target="../media/image25.jpeg"/><Relationship Id="rId2" Type="http://schemas.openxmlformats.org/officeDocument/2006/relationships/hyperlink" Target="mailto:scurtis@allpointstransit.org" TargetMode="External"/><Relationship Id="rId1" Type="http://schemas.openxmlformats.org/officeDocument/2006/relationships/slideLayout" Target="../slideLayouts/slideLayout1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hyperlink" Target="http://www.facebook.com/allpointstransit"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hhendrickson@garfield-county.com" TargetMode="External"/><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hyperlink" Target="mailto:pulloa@garfield-county.com"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10" Type="http://schemas.openxmlformats.org/officeDocument/2006/relationships/image" Target="../media/image12.jp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FDC56A2-3247-491C-9CB2-466CD1833BF7}"/>
              </a:ext>
            </a:extLst>
          </p:cNvPr>
          <p:cNvSpPr txBox="1">
            <a:spLocks/>
          </p:cNvSpPr>
          <p:nvPr/>
        </p:nvSpPr>
        <p:spPr bwMode="auto">
          <a:xfrm>
            <a:off x="2476499" y="2159722"/>
            <a:ext cx="9601200" cy="21835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lnSpc>
                <a:spcPct val="90000"/>
              </a:lnSpc>
              <a:spcBef>
                <a:spcPct val="0"/>
              </a:spcBef>
              <a:buNone/>
              <a:defRPr sz="6000" kern="1200">
                <a:solidFill>
                  <a:srgbClr val="E5BA53"/>
                </a:solidFill>
                <a:latin typeface="+mj-lt"/>
                <a:ea typeface="+mj-ea"/>
                <a:cs typeface="+mj-cs"/>
              </a:defRPr>
            </a:lvl1pPr>
          </a:lstStyle>
          <a:p>
            <a:pPr>
              <a:lnSpc>
                <a:spcPct val="85000"/>
              </a:lnSpc>
            </a:pPr>
            <a:r>
              <a:rPr lang="en-US" sz="4000" b="1" dirty="0">
                <a:solidFill>
                  <a:schemeClr val="bg1"/>
                </a:solidFill>
                <a:latin typeface="Verdana" panose="020B0604030504040204" pitchFamily="34" charset="0"/>
                <a:ea typeface="Verdana" panose="020B0604030504040204" pitchFamily="34" charset="0"/>
                <a:cs typeface="Calibri Light" panose="020F0302020204030204" pitchFamily="34" charset="0"/>
              </a:rPr>
              <a:t>Connecting People:</a:t>
            </a:r>
          </a:p>
          <a:p>
            <a:pPr>
              <a:lnSpc>
                <a:spcPct val="85000"/>
              </a:lnSpc>
            </a:pPr>
            <a:r>
              <a:rPr lang="en-US" sz="3200" i="1" dirty="0">
                <a:solidFill>
                  <a:schemeClr val="bg1"/>
                </a:solidFill>
                <a:latin typeface="Verdana" panose="020B0604030504040204" pitchFamily="34" charset="0"/>
                <a:ea typeface="Verdana" panose="020B0604030504040204" pitchFamily="34" charset="0"/>
                <a:cs typeface="Calibri Light" panose="020F0302020204030204" pitchFamily="34" charset="0"/>
              </a:rPr>
              <a:t>Exploring Transportation Services</a:t>
            </a:r>
            <a:br>
              <a:rPr lang="en-US" sz="3200" i="1" dirty="0">
                <a:solidFill>
                  <a:schemeClr val="bg1"/>
                </a:solidFill>
                <a:latin typeface="Verdana" panose="020B0604030504040204" pitchFamily="34" charset="0"/>
                <a:ea typeface="Verdana" panose="020B0604030504040204" pitchFamily="34" charset="0"/>
                <a:cs typeface="Calibri Light" panose="020F0302020204030204" pitchFamily="34" charset="0"/>
              </a:rPr>
            </a:br>
            <a:r>
              <a:rPr lang="en-US" sz="3200" i="1" dirty="0">
                <a:solidFill>
                  <a:schemeClr val="bg1"/>
                </a:solidFill>
                <a:latin typeface="Verdana" panose="020B0604030504040204" pitchFamily="34" charset="0"/>
                <a:ea typeface="Verdana" panose="020B0604030504040204" pitchFamily="34" charset="0"/>
                <a:cs typeface="Calibri Light" panose="020F0302020204030204" pitchFamily="34" charset="0"/>
              </a:rPr>
              <a:t>in Our Communities</a:t>
            </a:r>
          </a:p>
          <a:p>
            <a:pPr>
              <a:lnSpc>
                <a:spcPct val="85000"/>
              </a:lnSpc>
            </a:pPr>
            <a:r>
              <a:rPr lang="en-US" sz="2800" dirty="0">
                <a:latin typeface="Verdana" panose="020B0604030504040204" pitchFamily="34" charset="0"/>
                <a:ea typeface="Verdana" panose="020B0604030504040204" pitchFamily="34" charset="0"/>
                <a:cs typeface="Calibri Light" panose="020F0302020204030204" pitchFamily="34" charset="0"/>
              </a:rPr>
              <a:t>QHN June 2023 Hot Topic Session</a:t>
            </a:r>
          </a:p>
        </p:txBody>
      </p:sp>
      <p:sp>
        <p:nvSpPr>
          <p:cNvPr id="9" name="Title 1">
            <a:extLst>
              <a:ext uri="{FF2B5EF4-FFF2-40B4-BE49-F238E27FC236}">
                <a16:creationId xmlns:a16="http://schemas.microsoft.com/office/drawing/2014/main" id="{6C12A768-F199-494C-92A3-777E46AA82BA}"/>
              </a:ext>
            </a:extLst>
          </p:cNvPr>
          <p:cNvSpPr txBox="1">
            <a:spLocks/>
          </p:cNvSpPr>
          <p:nvPr/>
        </p:nvSpPr>
        <p:spPr bwMode="auto">
          <a:xfrm>
            <a:off x="2971799" y="4538697"/>
            <a:ext cx="8610600" cy="5565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E5BA53"/>
                </a:solidFill>
                <a:latin typeface="+mj-lt"/>
                <a:ea typeface="+mj-ea"/>
                <a:cs typeface="+mj-cs"/>
              </a:defRPr>
            </a:lvl1pPr>
          </a:lstStyle>
          <a:p>
            <a:pPr>
              <a:lnSpc>
                <a:spcPct val="85000"/>
              </a:lnSpc>
            </a:pPr>
            <a:r>
              <a:rPr lang="en-US" sz="3200" dirty="0">
                <a:latin typeface="Verdana" panose="020B0604030504040204" pitchFamily="34" charset="0"/>
                <a:ea typeface="Verdana" panose="020B0604030504040204" pitchFamily="34" charset="0"/>
                <a:cs typeface="Calibri Light" panose="020F0302020204030204" pitchFamily="34" charset="0"/>
              </a:rPr>
              <a:t>6/21/2023</a:t>
            </a:r>
          </a:p>
        </p:txBody>
      </p:sp>
      <p:cxnSp>
        <p:nvCxnSpPr>
          <p:cNvPr id="3" name="Straight Connector 2">
            <a:extLst>
              <a:ext uri="{FF2B5EF4-FFF2-40B4-BE49-F238E27FC236}">
                <a16:creationId xmlns:a16="http://schemas.microsoft.com/office/drawing/2014/main" id="{9CBF6E31-37E9-47A1-A951-66F8B4D4C1AF}"/>
              </a:ext>
            </a:extLst>
          </p:cNvPr>
          <p:cNvCxnSpPr>
            <a:cxnSpLocks/>
          </p:cNvCxnSpPr>
          <p:nvPr/>
        </p:nvCxnSpPr>
        <p:spPr>
          <a:xfrm>
            <a:off x="3555723" y="4147857"/>
            <a:ext cx="78559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540630"/>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6118" y="249643"/>
            <a:ext cx="10566400" cy="1143000"/>
          </a:xfrm>
        </p:spPr>
        <p:txBody>
          <a:bodyPr>
            <a:normAutofit/>
          </a:bodyPr>
          <a:lstStyle/>
          <a:p>
            <a:r>
              <a:rPr lang="en-US" sz="4400" b="1" dirty="0"/>
              <a:t>We Accept Referrals</a:t>
            </a:r>
          </a:p>
        </p:txBody>
      </p:sp>
      <p:sp>
        <p:nvSpPr>
          <p:cNvPr id="20483" name="Rectangle 3"/>
          <p:cNvSpPr>
            <a:spLocks noGrp="1" noChangeArrowheads="1"/>
          </p:cNvSpPr>
          <p:nvPr>
            <p:ph type="body" sz="half" idx="1"/>
          </p:nvPr>
        </p:nvSpPr>
        <p:spPr>
          <a:xfrm>
            <a:off x="266119" y="1207008"/>
            <a:ext cx="5540322" cy="5084735"/>
          </a:xfrm>
        </p:spPr>
        <p:txBody>
          <a:bodyPr>
            <a:normAutofit fontScale="92500" lnSpcReduction="10000"/>
          </a:bodyPr>
          <a:lstStyle/>
          <a:p>
            <a:pPr marL="0" indent="0" eaLnBrk="1" hangingPunct="1">
              <a:buNone/>
              <a:defRPr/>
            </a:pPr>
            <a:endParaRPr lang="en-US" altLang="en-US" dirty="0"/>
          </a:p>
          <a:p>
            <a:pPr eaLnBrk="1" hangingPunct="1">
              <a:buFontTx/>
              <a:buChar char="-"/>
              <a:defRPr/>
            </a:pPr>
            <a:r>
              <a:rPr lang="en-US" altLang="en-US" dirty="0"/>
              <a:t>Can be a general referral or appointment request </a:t>
            </a:r>
          </a:p>
          <a:p>
            <a:pPr eaLnBrk="1" hangingPunct="1">
              <a:buFontTx/>
              <a:buChar char="-"/>
              <a:defRPr/>
            </a:pPr>
            <a:r>
              <a:rPr lang="en-US" altLang="en-US" dirty="0"/>
              <a:t>Please request appointments through this system at least 48 hours in advance </a:t>
            </a:r>
          </a:p>
          <a:p>
            <a:pPr eaLnBrk="1" hangingPunct="1">
              <a:buFontTx/>
              <a:buChar char="-"/>
              <a:defRPr/>
            </a:pPr>
            <a:r>
              <a:rPr lang="en-US" altLang="en-US" dirty="0"/>
              <a:t>APT can follow up with client directly or with health navigator or clinic </a:t>
            </a:r>
          </a:p>
          <a:p>
            <a:pPr eaLnBrk="1" hangingPunct="1">
              <a:buFontTx/>
              <a:buChar char="-"/>
              <a:defRPr/>
            </a:pPr>
            <a:r>
              <a:rPr lang="en-US" altLang="en-US" dirty="0"/>
              <a:t>Mobility Manager can provide trip planning, travel training and assistance with navigating funding options </a:t>
            </a:r>
          </a:p>
          <a:p>
            <a:pPr eaLnBrk="1" hangingPunct="1">
              <a:buFontTx/>
              <a:buChar char="-"/>
              <a:defRPr/>
            </a:pPr>
            <a:r>
              <a:rPr lang="en-US" altLang="en-US" dirty="0"/>
              <a:t>Or just call us!  970-249-0128</a:t>
            </a:r>
          </a:p>
        </p:txBody>
      </p:sp>
      <p:sp>
        <p:nvSpPr>
          <p:cNvPr id="2" name="Date Placeholder 1"/>
          <p:cNvSpPr>
            <a:spLocks noGrp="1"/>
          </p:cNvSpPr>
          <p:nvPr>
            <p:ph type="dt" sz="half" idx="10"/>
          </p:nvPr>
        </p:nvSpPr>
        <p:spPr/>
        <p:txBody>
          <a:bodyPr/>
          <a:lstStyle/>
          <a:p>
            <a:pPr>
              <a:defRPr/>
            </a:pPr>
            <a:r>
              <a:rPr lang="en-US" altLang="en-US" dirty="0"/>
              <a:t>                   </a:t>
            </a:r>
          </a:p>
        </p:txBody>
      </p:sp>
      <p:pic>
        <p:nvPicPr>
          <p:cNvPr id="6" name="Picture 5" descr="APT-Compass-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05991" y="0"/>
            <a:ext cx="1782669" cy="1751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655093" y="2923068"/>
            <a:ext cx="4503891" cy="2991141"/>
          </a:xfr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9614" y="1249675"/>
            <a:ext cx="3703222" cy="1361479"/>
          </a:xfrm>
          <a:prstGeom prst="rect">
            <a:avLst/>
          </a:prstGeom>
        </p:spPr>
      </p:pic>
    </p:spTree>
    <p:extLst>
      <p:ext uri="{BB962C8B-B14F-4D97-AF65-F5344CB8AC3E}">
        <p14:creationId xmlns:p14="http://schemas.microsoft.com/office/powerpoint/2010/main" val="750684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2920" y="1204683"/>
            <a:ext cx="4205071" cy="4339650"/>
          </a:xfrm>
          <a:prstGeom prst="rect">
            <a:avLst/>
          </a:prstGeom>
          <a:noFill/>
        </p:spPr>
        <p:txBody>
          <a:bodyPr wrap="square" rtlCol="0">
            <a:spAutoFit/>
          </a:bodyPr>
          <a:lstStyle/>
          <a:p>
            <a:endParaRPr lang="en-US" dirty="0"/>
          </a:p>
          <a:p>
            <a:r>
              <a:rPr lang="en-US" b="1" dirty="0"/>
              <a:t>Sarah Curtis</a:t>
            </a:r>
            <a:br>
              <a:rPr lang="en-US" dirty="0"/>
            </a:br>
            <a:r>
              <a:rPr lang="en-US" dirty="0"/>
              <a:t>Executive Director </a:t>
            </a:r>
            <a:br>
              <a:rPr lang="en-US" dirty="0"/>
            </a:br>
            <a:r>
              <a:rPr lang="en-US" dirty="0">
                <a:hlinkClick r:id="rId2"/>
              </a:rPr>
              <a:t>scurtis@allpointstransit.org</a:t>
            </a:r>
            <a:br>
              <a:rPr lang="en-US" dirty="0"/>
            </a:br>
            <a:r>
              <a:rPr lang="en-US" dirty="0"/>
              <a:t>970-249-8865</a:t>
            </a:r>
            <a:br>
              <a:rPr lang="en-US" dirty="0"/>
            </a:br>
            <a:r>
              <a:rPr lang="en-US" u="sng" dirty="0">
                <a:solidFill>
                  <a:schemeClr val="bg1"/>
                </a:solidFill>
              </a:rPr>
              <a:t>btowle@allpointstransit.org</a:t>
            </a:r>
            <a:endParaRPr lang="en-US" dirty="0"/>
          </a:p>
          <a:p>
            <a:r>
              <a:rPr lang="en-US" dirty="0"/>
              <a:t>Web: </a:t>
            </a:r>
            <a:r>
              <a:rPr lang="en-US" dirty="0">
                <a:hlinkClick r:id="rId3"/>
              </a:rPr>
              <a:t>www.allpointstransit.org</a:t>
            </a:r>
            <a:endParaRPr lang="en-US" dirty="0"/>
          </a:p>
          <a:p>
            <a:endParaRPr lang="en-US" dirty="0"/>
          </a:p>
          <a:p>
            <a:r>
              <a:rPr lang="en-US" dirty="0"/>
              <a:t>Facebook: </a:t>
            </a:r>
          </a:p>
          <a:p>
            <a:r>
              <a:rPr lang="en-US" sz="1400" dirty="0">
                <a:hlinkClick r:id="rId4"/>
              </a:rPr>
              <a:t>www.facebook.com/allpointstransit</a:t>
            </a:r>
            <a:endParaRPr lang="en-US" sz="1400" dirty="0"/>
          </a:p>
          <a:p>
            <a:endParaRPr lang="en-US" sz="1400" dirty="0"/>
          </a:p>
          <a:p>
            <a:r>
              <a:rPr lang="en-US" dirty="0"/>
              <a:t>Instagram: </a:t>
            </a:r>
            <a:br>
              <a:rPr lang="en-US" dirty="0"/>
            </a:br>
            <a:r>
              <a:rPr lang="en-US" sz="1400" dirty="0"/>
              <a:t> </a:t>
            </a:r>
            <a:r>
              <a:rPr lang="en-US" sz="1400" dirty="0">
                <a:hlinkClick r:id="rId4"/>
              </a:rPr>
              <a:t>www.instagram.com/allpointstransit</a:t>
            </a:r>
            <a:endParaRPr lang="en-US" sz="1400" dirty="0"/>
          </a:p>
          <a:p>
            <a:endParaRPr lang="en-US" dirty="0"/>
          </a:p>
          <a:p>
            <a:endParaRPr lang="en-US" dirty="0"/>
          </a:p>
          <a:p>
            <a:endParaRPr lang="en-US" dirty="0"/>
          </a:p>
        </p:txBody>
      </p:sp>
      <p:sp>
        <p:nvSpPr>
          <p:cNvPr id="9" name="AutoShape 2"/>
          <p:cNvSpPr>
            <a:spLocks noGrp="1" noChangeArrowheads="1"/>
          </p:cNvSpPr>
          <p:nvPr>
            <p:ph type="title"/>
          </p:nvPr>
        </p:nvSpPr>
        <p:spPr>
          <a:xfrm>
            <a:off x="128016" y="382308"/>
            <a:ext cx="8350898" cy="838200"/>
          </a:xfrm>
        </p:spPr>
        <p:txBody>
          <a:bodyPr>
            <a:normAutofit fontScale="90000"/>
          </a:bodyPr>
          <a:lstStyle/>
          <a:p>
            <a:pPr algn="ctr"/>
            <a:r>
              <a:rPr lang="en-US" altLang="en-US" b="1" i="1" dirty="0"/>
              <a:t>“Come ride with us, we know the way!”</a:t>
            </a:r>
            <a:br>
              <a:rPr lang="en-US" altLang="en-US" b="1" dirty="0">
                <a:solidFill>
                  <a:schemeClr val="accent3">
                    <a:lumMod val="75000"/>
                  </a:schemeClr>
                </a:solidFill>
              </a:rPr>
            </a:br>
            <a:endParaRPr lang="en-US" altLang="en-US" sz="2200" dirty="0"/>
          </a:p>
        </p:txBody>
      </p:sp>
      <p:pic>
        <p:nvPicPr>
          <p:cNvPr id="16387" name="Picture 6" descr="AllPointsTransit LOGO"/>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a:xfrm>
            <a:off x="8596887" y="0"/>
            <a:ext cx="1767488" cy="17373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Date Placeholder 2"/>
          <p:cNvSpPr>
            <a:spLocks noGrp="1"/>
          </p:cNvSpPr>
          <p:nvPr>
            <p:ph type="dt" sz="half" idx="10"/>
          </p:nvPr>
        </p:nvSpPr>
        <p:spPr/>
        <p:txBody>
          <a:bodyPr/>
          <a:lstStyle/>
          <a:p>
            <a:pPr>
              <a:defRPr/>
            </a:pPr>
            <a:r>
              <a:rPr lang="en-US" altLang="en-US" dirty="0"/>
              <a:t>                       </a:t>
            </a:r>
          </a:p>
        </p:txBody>
      </p:sp>
      <p:pic>
        <p:nvPicPr>
          <p:cNvPr id="16390" name="Picture 8" descr="TerriPics 1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018" y="2710428"/>
            <a:ext cx="101123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50076" y="3891149"/>
            <a:ext cx="3558297" cy="2363347"/>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40404" y="1373124"/>
            <a:ext cx="3447571" cy="2289804"/>
          </a:xfrm>
          <a:prstGeom prst="rect">
            <a:avLst/>
          </a:prstGeom>
        </p:spPr>
      </p:pic>
    </p:spTree>
    <p:extLst>
      <p:ext uri="{BB962C8B-B14F-4D97-AF65-F5344CB8AC3E}">
        <p14:creationId xmlns:p14="http://schemas.microsoft.com/office/powerpoint/2010/main" val="820571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EFBFF900-E035-33FF-611D-64DC568C7DC3}"/>
              </a:ext>
            </a:extLst>
          </p:cNvPr>
          <p:cNvPicPr>
            <a:picLocks noChangeAspect="1"/>
          </p:cNvPicPr>
          <p:nvPr/>
        </p:nvPicPr>
        <p:blipFill rotWithShape="1">
          <a:blip r:embed="rId2"/>
          <a:srcRect l="9250" r="19178" b="-1"/>
          <a:stretch/>
        </p:blipFill>
        <p:spPr>
          <a:xfrm>
            <a:off x="0" y="10"/>
            <a:ext cx="7353280" cy="6857990"/>
          </a:xfrm>
          <a:prstGeom prst="rect">
            <a:avLst/>
          </a:prstGeom>
          <a:noFill/>
        </p:spPr>
      </p:pic>
      <p:sp>
        <p:nvSpPr>
          <p:cNvPr id="2" name="Title 1">
            <a:extLst>
              <a:ext uri="{FF2B5EF4-FFF2-40B4-BE49-F238E27FC236}">
                <a16:creationId xmlns:a16="http://schemas.microsoft.com/office/drawing/2014/main" id="{ED94C07B-D377-778A-3D8A-F1C4F030C5C2}"/>
              </a:ext>
            </a:extLst>
          </p:cNvPr>
          <p:cNvSpPr>
            <a:spLocks noGrp="1"/>
          </p:cNvSpPr>
          <p:nvPr>
            <p:ph type="title"/>
          </p:nvPr>
        </p:nvSpPr>
        <p:spPr>
          <a:xfrm>
            <a:off x="652371" y="710564"/>
            <a:ext cx="4413532" cy="1494692"/>
          </a:xfrm>
        </p:spPr>
        <p:txBody>
          <a:bodyPr anchor="b">
            <a:normAutofit/>
          </a:bodyPr>
          <a:lstStyle/>
          <a:p>
            <a:r>
              <a:rPr lang="en-US" b="1" dirty="0">
                <a:latin typeface="+mn-lt"/>
              </a:rPr>
              <a:t>Heather Hendrickson</a:t>
            </a:r>
          </a:p>
        </p:txBody>
      </p:sp>
      <p:sp>
        <p:nvSpPr>
          <p:cNvPr id="3" name="Subtitle 2">
            <a:extLst>
              <a:ext uri="{FF2B5EF4-FFF2-40B4-BE49-F238E27FC236}">
                <a16:creationId xmlns:a16="http://schemas.microsoft.com/office/drawing/2014/main" id="{6C2B90A6-BA0B-1819-DF21-2B8D05184ACB}"/>
              </a:ext>
            </a:extLst>
          </p:cNvPr>
          <p:cNvSpPr>
            <a:spLocks noGrp="1"/>
          </p:cNvSpPr>
          <p:nvPr>
            <p:ph idx="1"/>
          </p:nvPr>
        </p:nvSpPr>
        <p:spPr>
          <a:xfrm>
            <a:off x="6904946" y="4124999"/>
            <a:ext cx="3342424" cy="1684613"/>
          </a:xfrm>
        </p:spPr>
        <p:txBody>
          <a:bodyPr>
            <a:normAutofit fontScale="92500" lnSpcReduction="20000"/>
          </a:bodyPr>
          <a:lstStyle/>
          <a:p>
            <a:pPr marL="0" indent="0">
              <a:buNone/>
            </a:pPr>
            <a:r>
              <a:rPr lang="en-US" sz="1800" b="1" dirty="0"/>
              <a:t>Employment First Case Manager</a:t>
            </a:r>
          </a:p>
          <a:p>
            <a:pPr marL="0" indent="0">
              <a:buNone/>
            </a:pPr>
            <a:r>
              <a:rPr lang="en-US" sz="1800" b="1" dirty="0"/>
              <a:t>Garfield County Department of</a:t>
            </a:r>
            <a:br>
              <a:rPr lang="en-US" sz="1800" b="1" dirty="0"/>
            </a:br>
            <a:r>
              <a:rPr lang="en-US" sz="1800" b="1" dirty="0"/>
              <a:t>Human Services</a:t>
            </a:r>
          </a:p>
          <a:p>
            <a:pPr marL="0" indent="0">
              <a:buNone/>
            </a:pPr>
            <a:r>
              <a:rPr lang="en-US" sz="1800" b="1" dirty="0">
                <a:hlinkClick r:id="rId3">
                  <a:extLst>
                    <a:ext uri="{A12FA001-AC4F-418D-AE19-62706E023703}">
                      <ahyp:hlinkClr xmlns:ahyp="http://schemas.microsoft.com/office/drawing/2018/hyperlinkcolor" val="tx"/>
                    </a:ext>
                  </a:extLst>
                </a:hlinkClick>
              </a:rPr>
              <a:t>hhendrickson@garfield-county.com</a:t>
            </a:r>
            <a:endParaRPr lang="en-US" sz="1800" b="1" dirty="0"/>
          </a:p>
          <a:p>
            <a:pPr marL="0" indent="0">
              <a:buNone/>
            </a:pPr>
            <a:r>
              <a:rPr lang="en-US" sz="1800" b="1" dirty="0"/>
              <a:t>(970) 625-5282 ext. 3218</a:t>
            </a:r>
          </a:p>
        </p:txBody>
      </p:sp>
      <p:sp>
        <p:nvSpPr>
          <p:cNvPr id="6" name="TextBox 5">
            <a:extLst>
              <a:ext uri="{FF2B5EF4-FFF2-40B4-BE49-F238E27FC236}">
                <a16:creationId xmlns:a16="http://schemas.microsoft.com/office/drawing/2014/main" id="{1FC7E995-F192-A706-940E-35AE4B28801F}"/>
              </a:ext>
            </a:extLst>
          </p:cNvPr>
          <p:cNvSpPr txBox="1"/>
          <p:nvPr/>
        </p:nvSpPr>
        <p:spPr>
          <a:xfrm>
            <a:off x="747253" y="2555447"/>
            <a:ext cx="3694602" cy="2246769"/>
          </a:xfrm>
          <a:prstGeom prst="rect">
            <a:avLst/>
          </a:prstGeom>
          <a:noFill/>
        </p:spPr>
        <p:txBody>
          <a:bodyPr wrap="square" rtlCol="0">
            <a:spAutoFit/>
          </a:bodyPr>
          <a:lstStyle/>
          <a:p>
            <a:r>
              <a:rPr lang="en-US" sz="2000" b="1" dirty="0">
                <a:solidFill>
                  <a:schemeClr val="bg1"/>
                </a:solidFill>
              </a:rPr>
              <a:t>Promoting long-term </a:t>
            </a:r>
          </a:p>
          <a:p>
            <a:r>
              <a:rPr lang="en-US" sz="2000" b="1" dirty="0">
                <a:solidFill>
                  <a:schemeClr val="bg1"/>
                </a:solidFill>
              </a:rPr>
              <a:t>self-sufficiency and independence by preparing SNAP recipients for meaningful employment through work-related education and training activities.</a:t>
            </a:r>
          </a:p>
        </p:txBody>
      </p:sp>
      <p:pic>
        <p:nvPicPr>
          <p:cNvPr id="13" name="Picture 12" descr="A picture containing human face, smile, clothing, person&#10;&#10;Description automatically generated">
            <a:extLst>
              <a:ext uri="{FF2B5EF4-FFF2-40B4-BE49-F238E27FC236}">
                <a16:creationId xmlns:a16="http://schemas.microsoft.com/office/drawing/2014/main" id="{D36690CF-71B6-A6D9-46EB-F07E39517E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4576" y="0"/>
            <a:ext cx="3433864" cy="3429000"/>
          </a:xfrm>
          <a:prstGeom prst="rect">
            <a:avLst/>
          </a:prstGeom>
        </p:spPr>
      </p:pic>
      <p:sp>
        <p:nvSpPr>
          <p:cNvPr id="5" name="Rectangle 4">
            <a:extLst>
              <a:ext uri="{FF2B5EF4-FFF2-40B4-BE49-F238E27FC236}">
                <a16:creationId xmlns:a16="http://schemas.microsoft.com/office/drawing/2014/main" id="{25156684-9944-74D7-0CC0-971DBE9C874F}"/>
              </a:ext>
            </a:extLst>
          </p:cNvPr>
          <p:cNvSpPr/>
          <p:nvPr/>
        </p:nvSpPr>
        <p:spPr>
          <a:xfrm>
            <a:off x="7077456" y="6332538"/>
            <a:ext cx="1600200" cy="2968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4291077"/>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EFBFF900-E035-33FF-611D-64DC568C7DC3}"/>
              </a:ext>
            </a:extLst>
          </p:cNvPr>
          <p:cNvPicPr>
            <a:picLocks noChangeAspect="1"/>
          </p:cNvPicPr>
          <p:nvPr/>
        </p:nvPicPr>
        <p:blipFill rotWithShape="1">
          <a:blip r:embed="rId2"/>
          <a:srcRect r="2404"/>
          <a:stretch/>
        </p:blipFill>
        <p:spPr>
          <a:xfrm rot="10800000" flipH="1">
            <a:off x="1" y="0"/>
            <a:ext cx="5842516" cy="3995928"/>
          </a:xfrm>
          <a:prstGeom prst="rect">
            <a:avLst/>
          </a:prstGeom>
          <a:noFill/>
        </p:spPr>
      </p:pic>
      <p:sp>
        <p:nvSpPr>
          <p:cNvPr id="2" name="Title 1">
            <a:extLst>
              <a:ext uri="{FF2B5EF4-FFF2-40B4-BE49-F238E27FC236}">
                <a16:creationId xmlns:a16="http://schemas.microsoft.com/office/drawing/2014/main" id="{ED94C07B-D377-778A-3D8A-F1C4F030C5C2}"/>
              </a:ext>
            </a:extLst>
          </p:cNvPr>
          <p:cNvSpPr>
            <a:spLocks noGrp="1"/>
          </p:cNvSpPr>
          <p:nvPr>
            <p:ph type="title"/>
          </p:nvPr>
        </p:nvSpPr>
        <p:spPr>
          <a:xfrm>
            <a:off x="-2121" y="1391859"/>
            <a:ext cx="4315475" cy="1898001"/>
          </a:xfrm>
        </p:spPr>
        <p:txBody>
          <a:bodyPr anchor="t">
            <a:normAutofit/>
          </a:bodyPr>
          <a:lstStyle/>
          <a:p>
            <a:pPr algn="ctr"/>
            <a:r>
              <a:rPr lang="en-US" sz="3200" b="1" dirty="0">
                <a:latin typeface="+mn-lt"/>
              </a:rPr>
              <a:t>How does </a:t>
            </a:r>
            <a:br>
              <a:rPr lang="en-US" sz="3200" b="1" dirty="0">
                <a:latin typeface="+mn-lt"/>
              </a:rPr>
            </a:br>
            <a:r>
              <a:rPr lang="en-US" sz="3200" b="1" dirty="0">
                <a:latin typeface="+mn-lt"/>
              </a:rPr>
              <a:t>Garfield County</a:t>
            </a:r>
            <a:br>
              <a:rPr lang="en-US" sz="3200" b="1" dirty="0">
                <a:latin typeface="+mn-lt"/>
              </a:rPr>
            </a:br>
            <a:r>
              <a:rPr lang="en-US" sz="3200" b="1" dirty="0">
                <a:latin typeface="+mn-lt"/>
              </a:rPr>
              <a:t>use CRN?</a:t>
            </a:r>
          </a:p>
        </p:txBody>
      </p:sp>
      <p:sp>
        <p:nvSpPr>
          <p:cNvPr id="3" name="Subtitle 2">
            <a:extLst>
              <a:ext uri="{FF2B5EF4-FFF2-40B4-BE49-F238E27FC236}">
                <a16:creationId xmlns:a16="http://schemas.microsoft.com/office/drawing/2014/main" id="{6C2B90A6-BA0B-1819-DF21-2B8D05184ACB}"/>
              </a:ext>
            </a:extLst>
          </p:cNvPr>
          <p:cNvSpPr>
            <a:spLocks noGrp="1"/>
          </p:cNvSpPr>
          <p:nvPr>
            <p:ph idx="1"/>
          </p:nvPr>
        </p:nvSpPr>
        <p:spPr>
          <a:xfrm>
            <a:off x="5610752" y="118552"/>
            <a:ext cx="4535792" cy="6213986"/>
          </a:xfrm>
        </p:spPr>
        <p:txBody>
          <a:bodyPr>
            <a:normAutofit/>
          </a:bodyPr>
          <a:lstStyle/>
          <a:p>
            <a:r>
              <a:rPr lang="en-US" sz="2400" b="1" dirty="0"/>
              <a:t>Receive referrals from various organizations to connect Garfield County clients to public benefits.</a:t>
            </a:r>
          </a:p>
          <a:p>
            <a:r>
              <a:rPr lang="en-US" sz="2400" b="1" dirty="0"/>
              <a:t>Send referrals to other organizations to assist clients with housing stabilization, mental health services, medical resources, etc.</a:t>
            </a:r>
          </a:p>
          <a:p>
            <a:r>
              <a:rPr lang="en-US" sz="2400" b="1" dirty="0"/>
              <a:t>Use CRN to coordinate services with other organizations. </a:t>
            </a:r>
          </a:p>
          <a:p>
            <a:r>
              <a:rPr lang="en-US" sz="2400" b="1" dirty="0"/>
              <a:t>Would you like to connect with Garfield County DHS through CRN? Please reach out to </a:t>
            </a:r>
            <a:r>
              <a:rPr lang="en-US" sz="2400" b="1" dirty="0">
                <a:hlinkClick r:id="rId3"/>
              </a:rPr>
              <a:t>pulloa@garfield-county.com</a:t>
            </a:r>
            <a:r>
              <a:rPr lang="en-US" sz="2400" b="1" dirty="0"/>
              <a:t> to discuss how we can work together to benefit our clients. </a:t>
            </a:r>
          </a:p>
        </p:txBody>
      </p:sp>
    </p:spTree>
    <p:extLst>
      <p:ext uri="{BB962C8B-B14F-4D97-AF65-F5344CB8AC3E}">
        <p14:creationId xmlns:p14="http://schemas.microsoft.com/office/powerpoint/2010/main" val="2433567974"/>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EFBFF900-E035-33FF-611D-64DC568C7DC3}"/>
              </a:ext>
            </a:extLst>
          </p:cNvPr>
          <p:cNvPicPr>
            <a:picLocks noChangeAspect="1"/>
          </p:cNvPicPr>
          <p:nvPr/>
        </p:nvPicPr>
        <p:blipFill rotWithShape="1">
          <a:blip r:embed="rId2"/>
          <a:srcRect t="24236" b="24236"/>
          <a:stretch/>
        </p:blipFill>
        <p:spPr>
          <a:xfrm>
            <a:off x="20" y="-386348"/>
            <a:ext cx="12191980" cy="4193417"/>
          </a:xfrm>
          <a:prstGeom prst="rect">
            <a:avLst/>
          </a:prstGeom>
          <a:noFill/>
        </p:spPr>
      </p:pic>
      <p:sp>
        <p:nvSpPr>
          <p:cNvPr id="2" name="Title 1">
            <a:extLst>
              <a:ext uri="{FF2B5EF4-FFF2-40B4-BE49-F238E27FC236}">
                <a16:creationId xmlns:a16="http://schemas.microsoft.com/office/drawing/2014/main" id="{ED94C07B-D377-778A-3D8A-F1C4F030C5C2}"/>
              </a:ext>
            </a:extLst>
          </p:cNvPr>
          <p:cNvSpPr>
            <a:spLocks noGrp="1"/>
          </p:cNvSpPr>
          <p:nvPr>
            <p:ph type="title"/>
          </p:nvPr>
        </p:nvSpPr>
        <p:spPr>
          <a:xfrm>
            <a:off x="652371" y="1098205"/>
            <a:ext cx="7670535" cy="1224310"/>
          </a:xfrm>
        </p:spPr>
        <p:txBody>
          <a:bodyPr anchor="b">
            <a:normAutofit/>
          </a:bodyPr>
          <a:lstStyle/>
          <a:p>
            <a:pPr>
              <a:lnSpc>
                <a:spcPct val="110000"/>
              </a:lnSpc>
            </a:pPr>
            <a:r>
              <a:rPr lang="en-US" sz="3200" b="1" dirty="0">
                <a:latin typeface="+mn-lt"/>
              </a:rPr>
              <a:t>Transportation assistance</a:t>
            </a:r>
            <a:br>
              <a:rPr lang="en-US" sz="3200" b="1" dirty="0">
                <a:latin typeface="+mn-lt"/>
              </a:rPr>
            </a:br>
            <a:r>
              <a:rPr lang="en-US" sz="3200" b="1" dirty="0">
                <a:latin typeface="+mn-lt"/>
              </a:rPr>
              <a:t>and Garfield county DHS</a:t>
            </a:r>
          </a:p>
        </p:txBody>
      </p:sp>
      <p:sp>
        <p:nvSpPr>
          <p:cNvPr id="3" name="Subtitle 2">
            <a:extLst>
              <a:ext uri="{FF2B5EF4-FFF2-40B4-BE49-F238E27FC236}">
                <a16:creationId xmlns:a16="http://schemas.microsoft.com/office/drawing/2014/main" id="{6C2B90A6-BA0B-1819-DF21-2B8D05184ACB}"/>
              </a:ext>
            </a:extLst>
          </p:cNvPr>
          <p:cNvSpPr>
            <a:spLocks noGrp="1"/>
          </p:cNvSpPr>
          <p:nvPr>
            <p:ph idx="1"/>
          </p:nvPr>
        </p:nvSpPr>
        <p:spPr>
          <a:xfrm>
            <a:off x="155448" y="4000499"/>
            <a:ext cx="9948672" cy="2201007"/>
          </a:xfrm>
        </p:spPr>
        <p:txBody>
          <a:bodyPr anchor="t">
            <a:noAutofit/>
          </a:bodyPr>
          <a:lstStyle/>
          <a:p>
            <a:r>
              <a:rPr lang="en-US" sz="2000" b="1" dirty="0"/>
              <a:t>Medicaid clients can bill taxi rides to and from health visits to Medicaid. They must partner with local taxi services to schedule the ride at least 10 days in advance, the taxi service will take care of billing.</a:t>
            </a:r>
          </a:p>
          <a:p>
            <a:r>
              <a:rPr lang="en-US" sz="2000" b="1" dirty="0"/>
              <a:t>SNAP recipients can enroll in the Employment First program and receive a monthly gas allotment while working with a case manager in Employment and Training activities.</a:t>
            </a:r>
          </a:p>
          <a:p>
            <a:r>
              <a:rPr lang="en-US" sz="2000" b="1" dirty="0"/>
              <a:t>Colorado Works/TANF clients can receive a monthly transportation bonus while working with a case manager in transportation eligible Colorado Works activities.</a:t>
            </a:r>
          </a:p>
        </p:txBody>
      </p:sp>
    </p:spTree>
    <p:extLst>
      <p:ext uri="{BB962C8B-B14F-4D97-AF65-F5344CB8AC3E}">
        <p14:creationId xmlns:p14="http://schemas.microsoft.com/office/powerpoint/2010/main" val="2753206818"/>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A2454-30ED-C866-EA55-C496D2292C3F}"/>
              </a:ext>
            </a:extLst>
          </p:cNvPr>
          <p:cNvSpPr>
            <a:spLocks noGrp="1"/>
          </p:cNvSpPr>
          <p:nvPr>
            <p:ph type="ctrTitle"/>
          </p:nvPr>
        </p:nvSpPr>
        <p:spPr>
          <a:xfrm>
            <a:off x="3995224" y="3056205"/>
            <a:ext cx="5781821" cy="745589"/>
          </a:xfrm>
        </p:spPr>
        <p:txBody>
          <a:bodyPr>
            <a:normAutofit fontScale="90000"/>
          </a:bodyPr>
          <a:lstStyle/>
          <a:p>
            <a:r>
              <a:rPr lang="en-US" sz="4400" b="1" dirty="0">
                <a:effectLst/>
                <a:latin typeface="Calibri" panose="020F0502020204030204" pitchFamily="34" charset="0"/>
                <a:ea typeface="Calibri" panose="020F0502020204030204" pitchFamily="34" charset="0"/>
              </a:rPr>
              <a:t>Al Alvarado</a:t>
            </a:r>
            <a:br>
              <a:rPr lang="en-US" sz="4400" b="1" dirty="0">
                <a:effectLst/>
                <a:latin typeface="Calibri" panose="020F0502020204030204" pitchFamily="34" charset="0"/>
                <a:ea typeface="Calibri" panose="020F0502020204030204" pitchFamily="34" charset="0"/>
              </a:rPr>
            </a:br>
            <a:r>
              <a:rPr lang="en-US" sz="4400" i="1" dirty="0">
                <a:effectLst/>
                <a:latin typeface="Calibri" panose="020F0502020204030204" pitchFamily="34" charset="0"/>
                <a:ea typeface="Calibri" panose="020F0502020204030204" pitchFamily="34" charset="0"/>
              </a:rPr>
              <a:t>Manager of</a:t>
            </a:r>
            <a:br>
              <a:rPr lang="en-US" sz="4400" i="1" dirty="0">
                <a:effectLst/>
                <a:latin typeface="Calibri" panose="020F0502020204030204" pitchFamily="34" charset="0"/>
                <a:ea typeface="Calibri" panose="020F0502020204030204" pitchFamily="34" charset="0"/>
              </a:rPr>
            </a:br>
            <a:r>
              <a:rPr lang="en-US" sz="4400" i="1" dirty="0">
                <a:effectLst/>
                <a:latin typeface="Calibri" panose="020F0502020204030204" pitchFamily="34" charset="0"/>
                <a:ea typeface="Calibri" panose="020F0502020204030204" pitchFamily="34" charset="0"/>
              </a:rPr>
              <a:t>Elias Transportation</a:t>
            </a:r>
            <a:endParaRPr lang="en-US" sz="4400" i="1" dirty="0"/>
          </a:p>
        </p:txBody>
      </p:sp>
      <p:pic>
        <p:nvPicPr>
          <p:cNvPr id="1026" name="Picture 1">
            <a:extLst>
              <a:ext uri="{FF2B5EF4-FFF2-40B4-BE49-F238E27FC236}">
                <a16:creationId xmlns:a16="http://schemas.microsoft.com/office/drawing/2014/main" id="{F79834AA-25CF-3030-C661-F8645E740E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090" y="312738"/>
            <a:ext cx="3048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
            <a:extLst>
              <a:ext uri="{FF2B5EF4-FFF2-40B4-BE49-F238E27FC236}">
                <a16:creationId xmlns:a16="http://schemas.microsoft.com/office/drawing/2014/main" id="{9F51076E-9195-2F17-AD68-D5C85641FA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090" y="2153064"/>
            <a:ext cx="3048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0269008"/>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C12A768-F199-494C-92A3-777E46AA82BA}"/>
              </a:ext>
            </a:extLst>
          </p:cNvPr>
          <p:cNvSpPr txBox="1">
            <a:spLocks/>
          </p:cNvSpPr>
          <p:nvPr/>
        </p:nvSpPr>
        <p:spPr bwMode="auto">
          <a:xfrm>
            <a:off x="2882348" y="2061505"/>
            <a:ext cx="8610600" cy="17423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E5BA53"/>
                </a:solidFill>
                <a:latin typeface="+mj-lt"/>
                <a:ea typeface="+mj-ea"/>
                <a:cs typeface="+mj-cs"/>
              </a:defRPr>
            </a:lvl1pPr>
          </a:lstStyle>
          <a:p>
            <a:pPr>
              <a:lnSpc>
                <a:spcPct val="85000"/>
              </a:lnSpc>
            </a:pPr>
            <a:r>
              <a:rPr lang="en-US" sz="5400" b="1" dirty="0">
                <a:latin typeface="Verdana" panose="020B0604030504040204" pitchFamily="34" charset="0"/>
                <a:ea typeface="Verdana" panose="020B0604030504040204" pitchFamily="34" charset="0"/>
                <a:cs typeface="Calibri Light" panose="020F0302020204030204" pitchFamily="34" charset="0"/>
              </a:rPr>
              <a:t>Thank You!</a:t>
            </a:r>
          </a:p>
          <a:p>
            <a:pPr>
              <a:lnSpc>
                <a:spcPct val="85000"/>
              </a:lnSpc>
            </a:pPr>
            <a:r>
              <a:rPr lang="en-US" sz="5400" b="1" dirty="0">
                <a:solidFill>
                  <a:schemeClr val="bg1"/>
                </a:solidFill>
                <a:latin typeface="Verdana" panose="020B0604030504040204" pitchFamily="34" charset="0"/>
                <a:ea typeface="Verdana" panose="020B0604030504040204" pitchFamily="34" charset="0"/>
                <a:cs typeface="Calibri Light" panose="020F0302020204030204" pitchFamily="34" charset="0"/>
              </a:rPr>
              <a:t>Questions?</a:t>
            </a:r>
          </a:p>
        </p:txBody>
      </p:sp>
      <p:sp>
        <p:nvSpPr>
          <p:cNvPr id="2" name="TextBox 1">
            <a:extLst>
              <a:ext uri="{FF2B5EF4-FFF2-40B4-BE49-F238E27FC236}">
                <a16:creationId xmlns:a16="http://schemas.microsoft.com/office/drawing/2014/main" id="{7E439408-30C0-4974-9CEE-030954E0B14A}"/>
              </a:ext>
            </a:extLst>
          </p:cNvPr>
          <p:cNvSpPr txBox="1"/>
          <p:nvPr/>
        </p:nvSpPr>
        <p:spPr>
          <a:xfrm>
            <a:off x="5047488" y="3511516"/>
            <a:ext cx="4434840" cy="584775"/>
          </a:xfrm>
          <a:prstGeom prst="rect">
            <a:avLst/>
          </a:prstGeom>
          <a:noFill/>
        </p:spPr>
        <p:txBody>
          <a:bodyPr wrap="square" rtlCol="0">
            <a:spAutoFit/>
          </a:bodyPr>
          <a:lstStyle/>
          <a:p>
            <a:r>
              <a:rPr lang="en-US" sz="3200" dirty="0">
                <a:solidFill>
                  <a:schemeClr val="bg1"/>
                </a:solidFill>
              </a:rPr>
              <a:t>qualityhealthnetwork.org</a:t>
            </a:r>
          </a:p>
        </p:txBody>
      </p:sp>
    </p:spTree>
    <p:extLst>
      <p:ext uri="{BB962C8B-B14F-4D97-AF65-F5344CB8AC3E}">
        <p14:creationId xmlns:p14="http://schemas.microsoft.com/office/powerpoint/2010/main" val="3574112849"/>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C12A768-F199-494C-92A3-777E46AA82BA}"/>
              </a:ext>
            </a:extLst>
          </p:cNvPr>
          <p:cNvSpPr txBox="1">
            <a:spLocks/>
          </p:cNvSpPr>
          <p:nvPr/>
        </p:nvSpPr>
        <p:spPr bwMode="auto">
          <a:xfrm>
            <a:off x="2882348" y="2459736"/>
            <a:ext cx="8610600" cy="35194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E5BA53"/>
                </a:solidFill>
                <a:latin typeface="+mj-lt"/>
                <a:ea typeface="+mj-ea"/>
                <a:cs typeface="+mj-cs"/>
              </a:defRPr>
            </a:lvl1pPr>
          </a:lstStyle>
          <a:p>
            <a:pPr>
              <a:lnSpc>
                <a:spcPct val="85000"/>
              </a:lnSpc>
            </a:pPr>
            <a:r>
              <a:rPr lang="en-US" sz="3200" b="1" dirty="0">
                <a:latin typeface="Verdana" panose="020B0604030504040204" pitchFamily="34" charset="0"/>
                <a:ea typeface="Verdana" panose="020B0604030504040204" pitchFamily="34" charset="0"/>
                <a:cs typeface="Calibri Light" panose="020F0302020204030204" pitchFamily="34" charset="0"/>
              </a:rPr>
              <a:t>Next Hot Topic Session –</a:t>
            </a:r>
          </a:p>
          <a:p>
            <a:pPr>
              <a:lnSpc>
                <a:spcPct val="85000"/>
              </a:lnSpc>
            </a:pPr>
            <a:r>
              <a:rPr lang="en-US" sz="3200" b="1" dirty="0">
                <a:latin typeface="Verdana" panose="020B0604030504040204" pitchFamily="34" charset="0"/>
                <a:ea typeface="Verdana" panose="020B0604030504040204" pitchFamily="34" charset="0"/>
                <a:cs typeface="Calibri Light" panose="020F0302020204030204" pitchFamily="34" charset="0"/>
              </a:rPr>
              <a:t>Wednesday, July 19</a:t>
            </a:r>
            <a:r>
              <a:rPr lang="en-US" sz="3200" b="1" baseline="30000" dirty="0">
                <a:latin typeface="Verdana" panose="020B0604030504040204" pitchFamily="34" charset="0"/>
                <a:ea typeface="Verdana" panose="020B0604030504040204" pitchFamily="34" charset="0"/>
                <a:cs typeface="Calibri Light" panose="020F0302020204030204" pitchFamily="34" charset="0"/>
              </a:rPr>
              <a:t>th</a:t>
            </a:r>
            <a:r>
              <a:rPr lang="en-US" sz="3200" b="1" dirty="0">
                <a:latin typeface="Verdana" panose="020B0604030504040204" pitchFamily="34" charset="0"/>
                <a:ea typeface="Verdana" panose="020B0604030504040204" pitchFamily="34" charset="0"/>
                <a:cs typeface="Calibri Light" panose="020F0302020204030204" pitchFamily="34" charset="0"/>
              </a:rPr>
              <a:t>, 2023</a:t>
            </a:r>
          </a:p>
        </p:txBody>
      </p:sp>
      <p:sp>
        <p:nvSpPr>
          <p:cNvPr id="2" name="TextBox 1">
            <a:extLst>
              <a:ext uri="{FF2B5EF4-FFF2-40B4-BE49-F238E27FC236}">
                <a16:creationId xmlns:a16="http://schemas.microsoft.com/office/drawing/2014/main" id="{7E439408-30C0-4974-9CEE-030954E0B14A}"/>
              </a:ext>
            </a:extLst>
          </p:cNvPr>
          <p:cNvSpPr txBox="1"/>
          <p:nvPr/>
        </p:nvSpPr>
        <p:spPr>
          <a:xfrm>
            <a:off x="4874812" y="4234081"/>
            <a:ext cx="4434840" cy="584775"/>
          </a:xfrm>
          <a:prstGeom prst="rect">
            <a:avLst/>
          </a:prstGeom>
          <a:noFill/>
        </p:spPr>
        <p:txBody>
          <a:bodyPr wrap="square" rtlCol="0">
            <a:spAutoFit/>
          </a:bodyPr>
          <a:lstStyle/>
          <a:p>
            <a:r>
              <a:rPr lang="en-US" sz="3200" dirty="0">
                <a:solidFill>
                  <a:schemeClr val="bg1"/>
                </a:solidFill>
              </a:rPr>
              <a:t>qualityhealthnetwork.org</a:t>
            </a:r>
          </a:p>
        </p:txBody>
      </p:sp>
    </p:spTree>
    <p:extLst>
      <p:ext uri="{BB962C8B-B14F-4D97-AF65-F5344CB8AC3E}">
        <p14:creationId xmlns:p14="http://schemas.microsoft.com/office/powerpoint/2010/main" val="207522376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696846" y="0"/>
            <a:ext cx="1495154" cy="6858000"/>
          </a:xfrm>
          <a:prstGeom prst="rect">
            <a:avLst/>
          </a:prstGeom>
          <a:solidFill>
            <a:srgbClr val="062C35"/>
          </a:solidFill>
        </p:spPr>
      </p:sp>
      <p:sp>
        <p:nvSpPr>
          <p:cNvPr id="3" name="Freeform 3"/>
          <p:cNvSpPr/>
          <p:nvPr/>
        </p:nvSpPr>
        <p:spPr>
          <a:xfrm>
            <a:off x="10480504" y="23903"/>
            <a:ext cx="1690597" cy="1690597"/>
          </a:xfrm>
          <a:custGeom>
            <a:avLst/>
            <a:gdLst/>
            <a:ahLst/>
            <a:cxnLst/>
            <a:rect l="l" t="t" r="r" b="b"/>
            <a:pathLst>
              <a:path w="2535896" h="2535896">
                <a:moveTo>
                  <a:pt x="0" y="0"/>
                </a:moveTo>
                <a:lnTo>
                  <a:pt x="2535896" y="0"/>
                </a:lnTo>
                <a:lnTo>
                  <a:pt x="2535896" y="2535896"/>
                </a:lnTo>
                <a:lnTo>
                  <a:pt x="0" y="2535896"/>
                </a:lnTo>
                <a:lnTo>
                  <a:pt x="0" y="0"/>
                </a:lnTo>
                <a:close/>
              </a:path>
            </a:pathLst>
          </a:custGeom>
          <a:blipFill>
            <a:blip r:embed="rId2">
              <a:alphaModFix amt="16000"/>
              <a:extLst>
                <a:ext uri="{96DAC541-7B7A-43D3-8B79-37D633B846F1}">
                  <asvg:svgBlip xmlns:asvg="http://schemas.microsoft.com/office/drawing/2016/SVG/main" r:embed="rId3"/>
                </a:ext>
              </a:extLst>
            </a:blip>
            <a:stretch>
              <a:fillRect/>
            </a:stretch>
          </a:blipFill>
        </p:spPr>
      </p:sp>
      <p:sp>
        <p:nvSpPr>
          <p:cNvPr id="4" name="Freeform 4"/>
          <p:cNvSpPr/>
          <p:nvPr/>
        </p:nvSpPr>
        <p:spPr>
          <a:xfrm rot="-5400000" flipV="1">
            <a:off x="10906125" y="2143126"/>
            <a:ext cx="1714500" cy="857250"/>
          </a:xfrm>
          <a:custGeom>
            <a:avLst/>
            <a:gdLst/>
            <a:ahLst/>
            <a:cxnLst/>
            <a:rect l="l" t="t" r="r" b="b"/>
            <a:pathLst>
              <a:path w="2571750" h="1285875">
                <a:moveTo>
                  <a:pt x="0" y="1285875"/>
                </a:moveTo>
                <a:lnTo>
                  <a:pt x="2571751" y="1285875"/>
                </a:lnTo>
                <a:lnTo>
                  <a:pt x="2571751" y="0"/>
                </a:lnTo>
                <a:lnTo>
                  <a:pt x="0" y="0"/>
                </a:lnTo>
                <a:lnTo>
                  <a:pt x="0" y="1285875"/>
                </a:lnTo>
                <a:close/>
              </a:path>
            </a:pathLst>
          </a:custGeom>
          <a:blipFill>
            <a:blip r:embed="rId4">
              <a:alphaModFix amt="16000"/>
              <a:extLst>
                <a:ext uri="{96DAC541-7B7A-43D3-8B79-37D633B846F1}">
                  <asvg:svgBlip xmlns:asvg="http://schemas.microsoft.com/office/drawing/2016/SVG/main" r:embed="rId5"/>
                </a:ext>
              </a:extLst>
            </a:blip>
            <a:stretch>
              <a:fillRect/>
            </a:stretch>
          </a:blipFill>
        </p:spPr>
      </p:sp>
      <p:sp>
        <p:nvSpPr>
          <p:cNvPr id="5" name="Freeform 5"/>
          <p:cNvSpPr/>
          <p:nvPr/>
        </p:nvSpPr>
        <p:spPr>
          <a:xfrm rot="5400000">
            <a:off x="10459605" y="5146504"/>
            <a:ext cx="1711496" cy="1711496"/>
          </a:xfrm>
          <a:custGeom>
            <a:avLst/>
            <a:gdLst/>
            <a:ahLst/>
            <a:cxnLst/>
            <a:rect l="l" t="t" r="r" b="b"/>
            <a:pathLst>
              <a:path w="2567244" h="2567244">
                <a:moveTo>
                  <a:pt x="0" y="0"/>
                </a:moveTo>
                <a:lnTo>
                  <a:pt x="2567244" y="0"/>
                </a:lnTo>
                <a:lnTo>
                  <a:pt x="2567244" y="2567244"/>
                </a:lnTo>
                <a:lnTo>
                  <a:pt x="0" y="2567244"/>
                </a:lnTo>
                <a:lnTo>
                  <a:pt x="0" y="0"/>
                </a:lnTo>
                <a:close/>
              </a:path>
            </a:pathLst>
          </a:custGeom>
          <a:blipFill>
            <a:blip r:embed="rId6">
              <a:alphaModFix amt="16000"/>
              <a:extLst>
                <a:ext uri="{96DAC541-7B7A-43D3-8B79-37D633B846F1}">
                  <asvg:svgBlip xmlns:asvg="http://schemas.microsoft.com/office/drawing/2016/SVG/main" r:embed="rId7"/>
                </a:ext>
              </a:extLst>
            </a:blip>
            <a:stretch>
              <a:fillRect/>
            </a:stretch>
          </a:blipFill>
        </p:spPr>
      </p:sp>
      <p:sp>
        <p:nvSpPr>
          <p:cNvPr id="6" name="Freeform 6"/>
          <p:cNvSpPr/>
          <p:nvPr/>
        </p:nvSpPr>
        <p:spPr>
          <a:xfrm rot="-5400000">
            <a:off x="10048443" y="2143126"/>
            <a:ext cx="1714500" cy="857250"/>
          </a:xfrm>
          <a:custGeom>
            <a:avLst/>
            <a:gdLst/>
            <a:ahLst/>
            <a:cxnLst/>
            <a:rect l="l" t="t" r="r" b="b"/>
            <a:pathLst>
              <a:path w="2571750" h="1285875">
                <a:moveTo>
                  <a:pt x="0" y="0"/>
                </a:moveTo>
                <a:lnTo>
                  <a:pt x="2571750" y="0"/>
                </a:lnTo>
                <a:lnTo>
                  <a:pt x="2571750" y="1285875"/>
                </a:lnTo>
                <a:lnTo>
                  <a:pt x="0" y="1285875"/>
                </a:lnTo>
                <a:lnTo>
                  <a:pt x="0" y="0"/>
                </a:lnTo>
                <a:close/>
              </a:path>
            </a:pathLst>
          </a:custGeom>
          <a:blipFill>
            <a:blip r:embed="rId4">
              <a:alphaModFix amt="16000"/>
              <a:extLst>
                <a:ext uri="{96DAC541-7B7A-43D3-8B79-37D633B846F1}">
                  <asvg:svgBlip xmlns:asvg="http://schemas.microsoft.com/office/drawing/2016/SVG/main" r:embed="rId5"/>
                </a:ext>
              </a:extLst>
            </a:blip>
            <a:stretch>
              <a:fillRect/>
            </a:stretch>
          </a:blipFill>
        </p:spPr>
      </p:sp>
      <p:sp>
        <p:nvSpPr>
          <p:cNvPr id="7" name="Freeform 7"/>
          <p:cNvSpPr/>
          <p:nvPr/>
        </p:nvSpPr>
        <p:spPr>
          <a:xfrm>
            <a:off x="10142868" y="0"/>
            <a:ext cx="4298478" cy="6858000"/>
          </a:xfrm>
          <a:custGeom>
            <a:avLst/>
            <a:gdLst/>
            <a:ahLst/>
            <a:cxnLst/>
            <a:rect l="l" t="t" r="r" b="b"/>
            <a:pathLst>
              <a:path w="6447717" h="10287000">
                <a:moveTo>
                  <a:pt x="0" y="0"/>
                </a:moveTo>
                <a:lnTo>
                  <a:pt x="6447717" y="0"/>
                </a:lnTo>
                <a:lnTo>
                  <a:pt x="6447717" y="10287000"/>
                </a:lnTo>
                <a:lnTo>
                  <a:pt x="0" y="10287000"/>
                </a:lnTo>
                <a:lnTo>
                  <a:pt x="0" y="0"/>
                </a:lnTo>
                <a:close/>
              </a:path>
            </a:pathLst>
          </a:custGeom>
          <a:blipFill>
            <a:blip r:embed="rId8"/>
            <a:stretch>
              <a:fillRect l="-186393"/>
            </a:stretch>
          </a:blipFill>
        </p:spPr>
      </p:sp>
      <p:sp>
        <p:nvSpPr>
          <p:cNvPr id="10" name="TextBox 10"/>
          <p:cNvSpPr txBox="1"/>
          <p:nvPr/>
        </p:nvSpPr>
        <p:spPr>
          <a:xfrm>
            <a:off x="-420884" y="3823211"/>
            <a:ext cx="7596122" cy="1846659"/>
          </a:xfrm>
          <a:prstGeom prst="rect">
            <a:avLst/>
          </a:prstGeom>
        </p:spPr>
        <p:txBody>
          <a:bodyPr lIns="0" tIns="0" rIns="0" bIns="0" rtlCol="0" anchor="t">
            <a:spAutoFit/>
          </a:bodyPr>
          <a:lstStyle/>
          <a:p>
            <a:pPr algn="ctr"/>
            <a:r>
              <a:rPr lang="en-US" sz="6000" spc="49" dirty="0">
                <a:solidFill>
                  <a:srgbClr val="000000"/>
                </a:solidFill>
                <a:latin typeface="+mj-lt"/>
              </a:rPr>
              <a:t>QHN Hot Topics –</a:t>
            </a:r>
          </a:p>
          <a:p>
            <a:pPr algn="ctr"/>
            <a:r>
              <a:rPr lang="en-US" sz="6000" spc="49" dirty="0">
                <a:solidFill>
                  <a:srgbClr val="000000"/>
                </a:solidFill>
                <a:latin typeface="+mj-lt"/>
              </a:rPr>
              <a:t>Transportation</a:t>
            </a:r>
          </a:p>
        </p:txBody>
      </p:sp>
      <p:sp>
        <p:nvSpPr>
          <p:cNvPr id="12" name="Freeform 12"/>
          <p:cNvSpPr/>
          <p:nvPr/>
        </p:nvSpPr>
        <p:spPr>
          <a:xfrm>
            <a:off x="7013706" y="2969821"/>
            <a:ext cx="2909820" cy="2909820"/>
          </a:xfrm>
          <a:custGeom>
            <a:avLst/>
            <a:gdLst/>
            <a:ahLst/>
            <a:cxnLst/>
            <a:rect l="l" t="t" r="r" b="b"/>
            <a:pathLst>
              <a:path w="5249190" h="5249190">
                <a:moveTo>
                  <a:pt x="0" y="0"/>
                </a:moveTo>
                <a:lnTo>
                  <a:pt x="5249190" y="0"/>
                </a:lnTo>
                <a:lnTo>
                  <a:pt x="5249190" y="5249191"/>
                </a:lnTo>
                <a:lnTo>
                  <a:pt x="0" y="5249191"/>
                </a:lnTo>
                <a:lnTo>
                  <a:pt x="0" y="0"/>
                </a:lnTo>
                <a:close/>
              </a:path>
            </a:pathLst>
          </a:custGeom>
          <a:blipFill>
            <a:blip r:embed="rId9"/>
            <a:stretch>
              <a:fillRect/>
            </a:stretch>
          </a:blipFill>
        </p:spPr>
      </p:sp>
      <p:pic>
        <p:nvPicPr>
          <p:cNvPr id="14" name="Google Shape;126;p27"/>
          <p:cNvPicPr preferRelativeResize="0">
            <a:picLocks/>
          </p:cNvPicPr>
          <p:nvPr/>
        </p:nvPicPr>
        <p:blipFill>
          <a:blip r:embed="rId10">
            <a:alphaModFix/>
          </a:blip>
          <a:stretch>
            <a:fillRect/>
          </a:stretch>
        </p:blipFill>
        <p:spPr>
          <a:xfrm>
            <a:off x="218716" y="204011"/>
            <a:ext cx="2651093" cy="2830779"/>
          </a:xfrm>
          <a:prstGeom prst="rect">
            <a:avLst/>
          </a:prstGeom>
          <a:noFill/>
          <a:ln>
            <a:noFill/>
          </a:ln>
        </p:spPr>
      </p:pic>
      <p:sp>
        <p:nvSpPr>
          <p:cNvPr id="15" name="TextBox 14">
            <a:extLst>
              <a:ext uri="{FF2B5EF4-FFF2-40B4-BE49-F238E27FC236}">
                <a16:creationId xmlns:a16="http://schemas.microsoft.com/office/drawing/2014/main" id="{AA5BDF2B-8B10-8C60-2CFD-90FD25EAA110}"/>
              </a:ext>
            </a:extLst>
          </p:cNvPr>
          <p:cNvSpPr txBox="1"/>
          <p:nvPr/>
        </p:nvSpPr>
        <p:spPr>
          <a:xfrm>
            <a:off x="2889681" y="119603"/>
            <a:ext cx="7013973" cy="3416320"/>
          </a:xfrm>
          <a:prstGeom prst="rect">
            <a:avLst/>
          </a:prstGeom>
          <a:noFill/>
        </p:spPr>
        <p:txBody>
          <a:bodyPr wrap="square" rtlCol="0">
            <a:spAutoFit/>
          </a:bodyPr>
          <a:lstStyle/>
          <a:p>
            <a:pPr marL="0" marR="0"/>
            <a:r>
              <a:rPr lang="en-US" sz="2400" dirty="0">
                <a:solidFill>
                  <a:srgbClr val="000000"/>
                </a:solidFill>
                <a:effectLst/>
                <a:latin typeface="Calibri" panose="020F0502020204030204" pitchFamily="34" charset="0"/>
                <a:ea typeface="Calibri" panose="020F0502020204030204" pitchFamily="34" charset="0"/>
              </a:rPr>
              <a:t> </a:t>
            </a:r>
            <a:r>
              <a:rPr lang="en-US" sz="2400" b="1" dirty="0">
                <a:solidFill>
                  <a:srgbClr val="000000"/>
                </a:solidFill>
                <a:effectLst/>
                <a:latin typeface="Calibri" panose="020F0502020204030204" pitchFamily="34" charset="0"/>
                <a:ea typeface="Calibri" panose="020F0502020204030204" pitchFamily="34" charset="0"/>
              </a:rPr>
              <a:t>Brandi Vela, BSN, RN, </a:t>
            </a:r>
            <a:r>
              <a:rPr lang="en-US" sz="2400" dirty="0">
                <a:solidFill>
                  <a:srgbClr val="000000"/>
                </a:solidFill>
                <a:effectLst/>
                <a:latin typeface="Calibri" panose="020F0502020204030204" pitchFamily="34" charset="0"/>
                <a:ea typeface="Calibri" panose="020F0502020204030204" pitchFamily="34" charset="0"/>
              </a:rPr>
              <a:t>currently works as the Quality Improvement Nurse at Delta Health and has been in this position for over three years. Since joining the Delta Health Quality Department, Brandi has worked as the project coordinator for several quality projects for Delta Health, including the Hospital Transformation Program, the Hospital Quality Incentive Payment Program (HQIP), and Leapfrog. </a:t>
            </a:r>
            <a:endParaRPr lang="en-US" sz="2400" dirty="0">
              <a:effectLst/>
              <a:latin typeface="Calibri" panose="020F0502020204030204" pitchFamily="34" charset="0"/>
              <a:ea typeface="Calibri" panose="020F0502020204030204" pitchFamily="34" charset="0"/>
            </a:endParaRPr>
          </a:p>
          <a:p>
            <a:endParaRPr lang="en-US" sz="2400" dirty="0"/>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368" y="-18049"/>
            <a:ext cx="12192000" cy="1749093"/>
          </a:xfrm>
          <a:prstGeom prst="rect">
            <a:avLst/>
          </a:prstGeom>
          <a:solidFill>
            <a:srgbClr val="39BCEA"/>
          </a:solidFill>
        </p:spPr>
      </p:sp>
      <p:sp>
        <p:nvSpPr>
          <p:cNvPr id="3" name="Freeform 3"/>
          <p:cNvSpPr/>
          <p:nvPr/>
        </p:nvSpPr>
        <p:spPr>
          <a:xfrm>
            <a:off x="292129" y="133377"/>
            <a:ext cx="1536671" cy="1552008"/>
          </a:xfrm>
          <a:custGeom>
            <a:avLst/>
            <a:gdLst/>
            <a:ahLst/>
            <a:cxnLst/>
            <a:rect l="l" t="t" r="r" b="b"/>
            <a:pathLst>
              <a:path w="2549587" h="2549587">
                <a:moveTo>
                  <a:pt x="0" y="0"/>
                </a:moveTo>
                <a:lnTo>
                  <a:pt x="2549588" y="0"/>
                </a:lnTo>
                <a:lnTo>
                  <a:pt x="2549588" y="2549587"/>
                </a:lnTo>
                <a:lnTo>
                  <a:pt x="0" y="2549587"/>
                </a:lnTo>
                <a:lnTo>
                  <a:pt x="0" y="0"/>
                </a:lnTo>
                <a:close/>
              </a:path>
            </a:pathLst>
          </a:custGeom>
          <a:blipFill>
            <a:blip r:embed="rId2"/>
            <a:stretch>
              <a:fillRect/>
            </a:stretch>
          </a:blipFill>
        </p:spPr>
      </p:sp>
      <p:sp>
        <p:nvSpPr>
          <p:cNvPr id="4" name="TextBox 4"/>
          <p:cNvSpPr txBox="1"/>
          <p:nvPr/>
        </p:nvSpPr>
        <p:spPr>
          <a:xfrm>
            <a:off x="1991855" y="901636"/>
            <a:ext cx="8136884" cy="571054"/>
          </a:xfrm>
          <a:prstGeom prst="rect">
            <a:avLst/>
          </a:prstGeom>
        </p:spPr>
        <p:txBody>
          <a:bodyPr wrap="square" lIns="0" tIns="0" rIns="0" bIns="0" rtlCol="0" anchor="t">
            <a:spAutoFit/>
          </a:bodyPr>
          <a:lstStyle/>
          <a:p>
            <a:pPr algn="ctr">
              <a:lnSpc>
                <a:spcPts val="4560"/>
              </a:lnSpc>
            </a:pPr>
            <a:r>
              <a:rPr lang="en-US" sz="3600" dirty="0">
                <a:solidFill>
                  <a:srgbClr val="FFFFFF"/>
                </a:solidFill>
              </a:rPr>
              <a:t>Delta Health Quality Initiatives</a:t>
            </a:r>
          </a:p>
        </p:txBody>
      </p:sp>
      <p:sp>
        <p:nvSpPr>
          <p:cNvPr id="5" name="TextBox 5"/>
          <p:cNvSpPr txBox="1"/>
          <p:nvPr/>
        </p:nvSpPr>
        <p:spPr>
          <a:xfrm>
            <a:off x="243677" y="2236111"/>
            <a:ext cx="9939226" cy="4193199"/>
          </a:xfrm>
          <a:prstGeom prst="rect">
            <a:avLst/>
          </a:prstGeom>
        </p:spPr>
        <p:txBody>
          <a:bodyPr wrap="square" lIns="0" tIns="0" rIns="0" bIns="0" rtlCol="0" anchor="t">
            <a:spAutoFit/>
          </a:bodyPr>
          <a:lstStyle/>
          <a:p>
            <a:pPr marL="457200" indent="-457200">
              <a:buFont typeface="Arial" panose="020B0604020202020204" pitchFamily="34" charset="0"/>
              <a:buChar char="•"/>
            </a:pPr>
            <a:r>
              <a:rPr lang="en-US" sz="2800" dirty="0"/>
              <a:t>A current quality initiative at Delta Health is to screen patients for social determinants of health and connect patients to resources when needed.</a:t>
            </a:r>
          </a:p>
          <a:p>
            <a:pPr marL="457200" indent="-457200">
              <a:buFont typeface="Arial" panose="020B0604020202020204" pitchFamily="34" charset="0"/>
              <a:buChar char="•"/>
            </a:pPr>
            <a:endParaRPr lang="en-US" sz="2800" dirty="0"/>
          </a:p>
          <a:p>
            <a:pPr marL="304815" indent="-304815">
              <a:buFont typeface="Arial" panose="020B0604020202020204" pitchFamily="34" charset="0"/>
              <a:buChar char="•"/>
            </a:pPr>
            <a:r>
              <a:rPr lang="en-US" sz="2800" dirty="0"/>
              <a:t>Delta Health associated clinics have been working on this initiative for a couple of years.</a:t>
            </a:r>
          </a:p>
          <a:p>
            <a:pPr marL="457200" indent="-457200">
              <a:buFont typeface="Arial" panose="020B0604020202020204" pitchFamily="34" charset="0"/>
              <a:buChar char="•"/>
            </a:pPr>
            <a:endParaRPr lang="en-US" sz="2800" dirty="0"/>
          </a:p>
          <a:p>
            <a:pPr marL="304815" indent="-304815">
              <a:buFont typeface="Arial" panose="020B0604020202020204" pitchFamily="34" charset="0"/>
              <a:buChar char="•"/>
            </a:pPr>
            <a:r>
              <a:rPr lang="en-US" sz="2800" dirty="0"/>
              <a:t>The hospital is now embracing this quality measure as we embark on the Hospital Transformation Program (HTP).</a:t>
            </a:r>
          </a:p>
          <a:p>
            <a:pPr marL="457200" indent="-457200">
              <a:lnSpc>
                <a:spcPts val="2408"/>
              </a:lnSpc>
              <a:spcBef>
                <a:spcPct val="0"/>
              </a:spcBef>
              <a:buFont typeface="Arial" panose="020B0604020202020204" pitchFamily="34" charset="0"/>
              <a:buChar char="•"/>
            </a:pPr>
            <a:endParaRPr lang="en-US" sz="2800" dirty="0">
              <a:solidFill>
                <a:srgbClr val="000000"/>
              </a:solidFill>
              <a:latin typeface="Montserrat"/>
            </a:endParaRP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2192000" cy="1875456"/>
          </a:xfrm>
          <a:prstGeom prst="rect">
            <a:avLst/>
          </a:prstGeom>
          <a:solidFill>
            <a:srgbClr val="39BCEA"/>
          </a:solidFill>
        </p:spPr>
      </p:sp>
      <p:sp>
        <p:nvSpPr>
          <p:cNvPr id="3" name="Freeform 3"/>
          <p:cNvSpPr/>
          <p:nvPr/>
        </p:nvSpPr>
        <p:spPr>
          <a:xfrm>
            <a:off x="292129" y="282394"/>
            <a:ext cx="1536672" cy="1593062"/>
          </a:xfrm>
          <a:custGeom>
            <a:avLst/>
            <a:gdLst/>
            <a:ahLst/>
            <a:cxnLst/>
            <a:rect l="l" t="t" r="r" b="b"/>
            <a:pathLst>
              <a:path w="2549587" h="2549587">
                <a:moveTo>
                  <a:pt x="0" y="0"/>
                </a:moveTo>
                <a:lnTo>
                  <a:pt x="2549588" y="0"/>
                </a:lnTo>
                <a:lnTo>
                  <a:pt x="2549588" y="2549587"/>
                </a:lnTo>
                <a:lnTo>
                  <a:pt x="0" y="2549587"/>
                </a:lnTo>
                <a:lnTo>
                  <a:pt x="0" y="0"/>
                </a:lnTo>
                <a:close/>
              </a:path>
            </a:pathLst>
          </a:custGeom>
          <a:blipFill>
            <a:blip r:embed="rId2"/>
            <a:stretch>
              <a:fillRect/>
            </a:stretch>
          </a:blipFill>
        </p:spPr>
      </p:sp>
      <p:sp>
        <p:nvSpPr>
          <p:cNvPr id="4" name="TextBox 4"/>
          <p:cNvSpPr txBox="1"/>
          <p:nvPr/>
        </p:nvSpPr>
        <p:spPr>
          <a:xfrm>
            <a:off x="1631852" y="856369"/>
            <a:ext cx="10392057" cy="564322"/>
          </a:xfrm>
          <a:prstGeom prst="rect">
            <a:avLst/>
          </a:prstGeom>
        </p:spPr>
        <p:txBody>
          <a:bodyPr wrap="square" lIns="0" tIns="0" rIns="0" bIns="0" rtlCol="0" anchor="t">
            <a:spAutoFit/>
          </a:bodyPr>
          <a:lstStyle/>
          <a:p>
            <a:pPr algn="ctr">
              <a:lnSpc>
                <a:spcPts val="4560"/>
              </a:lnSpc>
            </a:pPr>
            <a:r>
              <a:rPr lang="en-US" sz="3600" dirty="0">
                <a:solidFill>
                  <a:schemeClr val="bg1"/>
                </a:solidFill>
              </a:rPr>
              <a:t>Social Determinants of Health Screening and Referrals</a:t>
            </a:r>
          </a:p>
        </p:txBody>
      </p:sp>
      <p:sp>
        <p:nvSpPr>
          <p:cNvPr id="5" name="TextBox 5"/>
          <p:cNvSpPr txBox="1"/>
          <p:nvPr/>
        </p:nvSpPr>
        <p:spPr>
          <a:xfrm>
            <a:off x="258492" y="2122397"/>
            <a:ext cx="9861804" cy="3208314"/>
          </a:xfrm>
          <a:prstGeom prst="rect">
            <a:avLst/>
          </a:prstGeom>
        </p:spPr>
        <p:txBody>
          <a:bodyPr wrap="square" lIns="0" tIns="0" rIns="0" bIns="0" rtlCol="0" anchor="t">
            <a:spAutoFit/>
          </a:bodyPr>
          <a:lstStyle/>
          <a:p>
            <a:pPr marL="304815" indent="-304815">
              <a:buFont typeface="Arial" panose="020B0604020202020204" pitchFamily="34" charset="0"/>
              <a:buChar char="•"/>
            </a:pPr>
            <a:r>
              <a:rPr lang="en-US" sz="2800" dirty="0"/>
              <a:t>Through HTP, we are now screening all of our inpatient Medicaid patients for social needs. </a:t>
            </a:r>
          </a:p>
          <a:p>
            <a:endParaRPr lang="en-US" sz="2800" dirty="0"/>
          </a:p>
          <a:p>
            <a:pPr marL="304815" indent="-304815">
              <a:buFont typeface="Arial" panose="020B0604020202020204" pitchFamily="34" charset="0"/>
              <a:buChar char="•"/>
            </a:pPr>
            <a:r>
              <a:rPr lang="en-US" sz="2800" dirty="0"/>
              <a:t>If a need is found, we are relying heavily on the Community Resource Network to connect patients to resources in the community.</a:t>
            </a:r>
          </a:p>
          <a:p>
            <a:pPr>
              <a:lnSpc>
                <a:spcPts val="2356"/>
              </a:lnSpc>
            </a:pPr>
            <a:endParaRPr lang="en-US" sz="2800" dirty="0">
              <a:solidFill>
                <a:srgbClr val="000000"/>
              </a:solidFill>
              <a:latin typeface="Montserrat"/>
            </a:endParaRPr>
          </a:p>
          <a:p>
            <a:pPr>
              <a:lnSpc>
                <a:spcPts val="2436"/>
              </a:lnSpc>
            </a:pPr>
            <a:endParaRPr lang="en-US" sz="2800" dirty="0">
              <a:solidFill>
                <a:srgbClr val="000000"/>
              </a:solidFill>
              <a:latin typeface="Montserrat"/>
            </a:endParaRPr>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2192000" cy="1875456"/>
          </a:xfrm>
          <a:prstGeom prst="rect">
            <a:avLst/>
          </a:prstGeom>
          <a:solidFill>
            <a:srgbClr val="39BCEA"/>
          </a:solidFill>
        </p:spPr>
      </p:sp>
      <p:sp>
        <p:nvSpPr>
          <p:cNvPr id="3" name="Freeform 3"/>
          <p:cNvSpPr/>
          <p:nvPr/>
        </p:nvSpPr>
        <p:spPr>
          <a:xfrm>
            <a:off x="292128" y="321916"/>
            <a:ext cx="1485873" cy="1553541"/>
          </a:xfrm>
          <a:custGeom>
            <a:avLst/>
            <a:gdLst/>
            <a:ahLst/>
            <a:cxnLst/>
            <a:rect l="l" t="t" r="r" b="b"/>
            <a:pathLst>
              <a:path w="2549587" h="2549587">
                <a:moveTo>
                  <a:pt x="0" y="0"/>
                </a:moveTo>
                <a:lnTo>
                  <a:pt x="2549588" y="0"/>
                </a:lnTo>
                <a:lnTo>
                  <a:pt x="2549588" y="2549587"/>
                </a:lnTo>
                <a:lnTo>
                  <a:pt x="0" y="2549587"/>
                </a:lnTo>
                <a:lnTo>
                  <a:pt x="0" y="0"/>
                </a:lnTo>
                <a:close/>
              </a:path>
            </a:pathLst>
          </a:custGeom>
          <a:blipFill>
            <a:blip r:embed="rId2"/>
            <a:stretch>
              <a:fillRect/>
            </a:stretch>
          </a:blipFill>
        </p:spPr>
      </p:sp>
      <p:sp>
        <p:nvSpPr>
          <p:cNvPr id="4" name="TextBox 4"/>
          <p:cNvSpPr txBox="1"/>
          <p:nvPr/>
        </p:nvSpPr>
        <p:spPr>
          <a:xfrm>
            <a:off x="2070129" y="942534"/>
            <a:ext cx="7270819" cy="561436"/>
          </a:xfrm>
          <a:prstGeom prst="rect">
            <a:avLst/>
          </a:prstGeom>
        </p:spPr>
        <p:txBody>
          <a:bodyPr wrap="square" lIns="0" tIns="0" rIns="0" bIns="0" rtlCol="0" anchor="t">
            <a:spAutoFit/>
          </a:bodyPr>
          <a:lstStyle/>
          <a:p>
            <a:pPr algn="ctr">
              <a:lnSpc>
                <a:spcPts val="4560"/>
              </a:lnSpc>
            </a:pPr>
            <a:r>
              <a:rPr lang="en-US" sz="3600" dirty="0">
                <a:solidFill>
                  <a:schemeClr val="bg1"/>
                </a:solidFill>
              </a:rPr>
              <a:t>Community Collaboration</a:t>
            </a:r>
            <a:endParaRPr lang="en-US" sz="3600" dirty="0">
              <a:solidFill>
                <a:schemeClr val="bg1"/>
              </a:solidFill>
              <a:latin typeface="Montserrat"/>
            </a:endParaRPr>
          </a:p>
        </p:txBody>
      </p:sp>
      <p:sp>
        <p:nvSpPr>
          <p:cNvPr id="5" name="TextBox 5"/>
          <p:cNvSpPr txBox="1"/>
          <p:nvPr/>
        </p:nvSpPr>
        <p:spPr>
          <a:xfrm>
            <a:off x="168863" y="2109505"/>
            <a:ext cx="9871249" cy="4193199"/>
          </a:xfrm>
          <a:prstGeom prst="rect">
            <a:avLst/>
          </a:prstGeom>
        </p:spPr>
        <p:txBody>
          <a:bodyPr wrap="square" lIns="0" tIns="0" rIns="0" bIns="0" rtlCol="0" anchor="t">
            <a:spAutoFit/>
          </a:bodyPr>
          <a:lstStyle/>
          <a:p>
            <a:pPr marL="457200" indent="-457200">
              <a:buFont typeface="Arial" panose="020B0604020202020204" pitchFamily="34" charset="0"/>
              <a:buChar char="•"/>
            </a:pPr>
            <a:r>
              <a:rPr lang="en-US" sz="2800" dirty="0"/>
              <a:t>Delta Health is participating in Community Advisory Meetings as part of HTP.</a:t>
            </a:r>
          </a:p>
          <a:p>
            <a:pPr marL="457200" indent="-457200">
              <a:buFont typeface="Arial" panose="020B0604020202020204" pitchFamily="34" charset="0"/>
              <a:buChar char="•"/>
            </a:pPr>
            <a:endParaRPr lang="en-US" sz="2800" dirty="0"/>
          </a:p>
          <a:p>
            <a:pPr marL="304815" indent="-304815">
              <a:buFont typeface="Arial" panose="020B0604020202020204" pitchFamily="34" charset="0"/>
              <a:buChar char="•"/>
            </a:pPr>
            <a:r>
              <a:rPr lang="en-US" sz="2800" dirty="0"/>
              <a:t>Transportation has become a focus of one such Community Advisory Meeting that Delta Health is hosting.</a:t>
            </a:r>
          </a:p>
          <a:p>
            <a:pPr marL="457200" indent="-457200">
              <a:buFont typeface="Arial" panose="020B0604020202020204" pitchFamily="34" charset="0"/>
              <a:buChar char="•"/>
            </a:pPr>
            <a:endParaRPr lang="en-US" sz="2800" dirty="0"/>
          </a:p>
          <a:p>
            <a:pPr marL="304815" indent="-304815">
              <a:buFont typeface="Arial" panose="020B0604020202020204" pitchFamily="34" charset="0"/>
              <a:buChar char="•"/>
            </a:pPr>
            <a:r>
              <a:rPr lang="en-US" sz="2800" dirty="0"/>
              <a:t>At this meeting, we have partnered with key stakeholders in Delta County and have been exploring what transportation is available and what gaps exist. </a:t>
            </a:r>
          </a:p>
          <a:p>
            <a:pPr marL="457200" indent="-457200">
              <a:lnSpc>
                <a:spcPts val="2356"/>
              </a:lnSpc>
              <a:buFont typeface="Arial" panose="020B0604020202020204" pitchFamily="34" charset="0"/>
              <a:buChar char="•"/>
            </a:pPr>
            <a:endParaRPr lang="en-US" sz="2800" dirty="0">
              <a:solidFill>
                <a:srgbClr val="000000"/>
              </a:solidFill>
              <a:latin typeface="Montserrat"/>
            </a:endParaRPr>
          </a:p>
        </p:txBody>
      </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Grp="1" noChangeArrowheads="1"/>
          </p:cNvSpPr>
          <p:nvPr>
            <p:ph type="ctrTitle"/>
          </p:nvPr>
        </p:nvSpPr>
        <p:spPr>
          <a:xfrm>
            <a:off x="2398631" y="224182"/>
            <a:ext cx="7631083" cy="1491384"/>
          </a:xfrm>
        </p:spPr>
        <p:txBody>
          <a:bodyPr>
            <a:normAutofit fontScale="90000"/>
          </a:bodyPr>
          <a:lstStyle/>
          <a:p>
            <a:pPr algn="ctr" eaLnBrk="1" hangingPunct="1"/>
            <a:br>
              <a:rPr lang="en-US" altLang="en-US" dirty="0"/>
            </a:br>
            <a:br>
              <a:rPr lang="en-US" altLang="en-US" dirty="0"/>
            </a:br>
            <a:br>
              <a:rPr lang="en-US" altLang="en-US" dirty="0"/>
            </a:br>
            <a:br>
              <a:rPr lang="en-US" altLang="en-US" dirty="0"/>
            </a:br>
            <a:br>
              <a:rPr lang="en-US" altLang="en-US" dirty="0"/>
            </a:br>
            <a:br>
              <a:rPr lang="en-US" altLang="en-US" dirty="0"/>
            </a:br>
            <a:r>
              <a:rPr lang="en-US" altLang="en-US" dirty="0"/>
              <a:t>ALL POINTS TRANSIT</a:t>
            </a:r>
            <a:br>
              <a:rPr lang="en-US" altLang="en-US" dirty="0"/>
            </a:br>
            <a:r>
              <a:rPr lang="en-US" altLang="en-US" sz="2700" dirty="0"/>
              <a:t>Services Update</a:t>
            </a:r>
          </a:p>
        </p:txBody>
      </p:sp>
      <p:sp>
        <p:nvSpPr>
          <p:cNvPr id="3075" name="Rectangle 3"/>
          <p:cNvSpPr>
            <a:spLocks noGrp="1" noChangeArrowheads="1"/>
          </p:cNvSpPr>
          <p:nvPr>
            <p:ph type="subTitle" idx="1"/>
          </p:nvPr>
        </p:nvSpPr>
        <p:spPr>
          <a:xfrm>
            <a:off x="2940148" y="1938363"/>
            <a:ext cx="6414867" cy="592112"/>
          </a:xfrm>
        </p:spPr>
        <p:txBody>
          <a:bodyPr>
            <a:normAutofit/>
          </a:bodyPr>
          <a:lstStyle/>
          <a:p>
            <a:pPr eaLnBrk="1" hangingPunct="1">
              <a:lnSpc>
                <a:spcPct val="90000"/>
              </a:lnSpc>
            </a:pPr>
            <a:r>
              <a:rPr lang="en-US" altLang="en-US" sz="3600" dirty="0"/>
              <a:t>QHN Hot Topics Transportation</a:t>
            </a:r>
          </a:p>
        </p:txBody>
      </p:sp>
      <p:sp>
        <p:nvSpPr>
          <p:cNvPr id="2" name="Date Placeholder 1"/>
          <p:cNvSpPr>
            <a:spLocks noGrp="1"/>
          </p:cNvSpPr>
          <p:nvPr>
            <p:ph type="dt" sz="half" idx="10"/>
          </p:nvPr>
        </p:nvSpPr>
        <p:spPr>
          <a:xfrm>
            <a:off x="1097280" y="6459785"/>
            <a:ext cx="2472271"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3F8AB49-C87B-476F-8FBE-89AB29311E27}" type="datetimeFigureOut">
              <a:rPr lang="en-US" smtClean="0"/>
              <a:pPr/>
              <a:t>6/21/2023</a:t>
            </a:fld>
            <a:endParaRPr lang="en-US" dirty="0"/>
          </a:p>
        </p:txBody>
      </p:sp>
      <p:pic>
        <p:nvPicPr>
          <p:cNvPr id="3076" name="Picture 5" descr="APT-Compass-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055" y="174568"/>
            <a:ext cx="2318274" cy="2277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person with long brown hair&#10;&#10;Description automatically generated with low confidence">
            <a:extLst>
              <a:ext uri="{FF2B5EF4-FFF2-40B4-BE49-F238E27FC236}">
                <a16:creationId xmlns:a16="http://schemas.microsoft.com/office/drawing/2014/main" id="{93ED0A21-E446-CE09-A3C5-7B0E6954D7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487" y="2530475"/>
            <a:ext cx="2245122" cy="3363771"/>
          </a:xfrm>
          <a:prstGeom prst="rect">
            <a:avLst/>
          </a:prstGeom>
        </p:spPr>
      </p:pic>
      <p:sp>
        <p:nvSpPr>
          <p:cNvPr id="3" name="TextBox 2">
            <a:extLst>
              <a:ext uri="{FF2B5EF4-FFF2-40B4-BE49-F238E27FC236}">
                <a16:creationId xmlns:a16="http://schemas.microsoft.com/office/drawing/2014/main" id="{530F5B0E-40C6-B40E-33EF-4E534A3F7B55}"/>
              </a:ext>
            </a:extLst>
          </p:cNvPr>
          <p:cNvSpPr txBox="1"/>
          <p:nvPr/>
        </p:nvSpPr>
        <p:spPr>
          <a:xfrm>
            <a:off x="2940148" y="2786970"/>
            <a:ext cx="7089566" cy="3416320"/>
          </a:xfrm>
          <a:prstGeom prst="rect">
            <a:avLst/>
          </a:prstGeom>
          <a:noFill/>
        </p:spPr>
        <p:txBody>
          <a:bodyPr wrap="square" rtlCol="0">
            <a:spAutoFit/>
          </a:bodyPr>
          <a:lstStyle/>
          <a:p>
            <a:r>
              <a:rPr lang="en-US" sz="2400" dirty="0">
                <a:effectLst/>
                <a:latin typeface="Calibri" panose="020F0502020204030204" pitchFamily="34" charset="0"/>
                <a:ea typeface="Calibri" panose="020F0502020204030204" pitchFamily="34" charset="0"/>
              </a:rPr>
              <a:t>Sarah Curtis is </a:t>
            </a:r>
            <a:r>
              <a:rPr lang="en-US" sz="2400" b="1" dirty="0">
                <a:effectLst/>
                <a:latin typeface="Calibri" panose="020F0502020204030204" pitchFamily="34" charset="0"/>
                <a:ea typeface="Calibri" panose="020F0502020204030204" pitchFamily="34" charset="0"/>
              </a:rPr>
              <a:t>the Executive Director at All Points Transit</a:t>
            </a:r>
            <a:r>
              <a:rPr lang="en-US" sz="2400" dirty="0">
                <a:effectLst/>
                <a:latin typeface="Calibri" panose="020F0502020204030204" pitchFamily="34" charset="0"/>
                <a:ea typeface="Calibri" panose="020F0502020204030204" pitchFamily="34" charset="0"/>
              </a:rPr>
              <a:t>. Sarah has lived in Colorado for over 20 years. Her passion has always been to work in the non-profit sector. Sarah was promoted to Executive Director of All Points Transit in 2016. She is a Certified Community Transit Manager by the Community Transportation Association of America and serves on the Transit and Rail Advisory Committee for the State of Colorado. </a:t>
            </a:r>
          </a:p>
          <a:p>
            <a:endParaRPr lang="en-US" sz="2400" dirty="0"/>
          </a:p>
        </p:txBody>
      </p:sp>
    </p:spTree>
    <p:extLst>
      <p:ext uri="{BB962C8B-B14F-4D97-AF65-F5344CB8AC3E}">
        <p14:creationId xmlns:p14="http://schemas.microsoft.com/office/powerpoint/2010/main" val="577840266"/>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426" y="5172807"/>
            <a:ext cx="9491595" cy="1386279"/>
          </a:xfrm>
        </p:spPr>
        <p:txBody>
          <a:bodyPr>
            <a:normAutofit fontScale="90000"/>
          </a:bodyPr>
          <a:lstStyle/>
          <a:p>
            <a:br>
              <a:rPr lang="en-US" sz="4000" i="1" dirty="0"/>
            </a:br>
            <a:r>
              <a:rPr lang="en-US" sz="3100" b="1" i="1" dirty="0">
                <a:solidFill>
                  <a:schemeClr val="accent1">
                    <a:lumMod val="75000"/>
                  </a:schemeClr>
                </a:solidFill>
              </a:rPr>
              <a:t>Serving over 4,500 square miles of rural and frontier communities on the western slope of Colorado</a:t>
            </a:r>
            <a:br>
              <a:rPr lang="en-US" sz="4000" b="1" i="1" dirty="0"/>
            </a:br>
            <a:endParaRPr lang="en-US" sz="4000" i="1" dirty="0"/>
          </a:p>
        </p:txBody>
      </p:sp>
      <p:sp>
        <p:nvSpPr>
          <p:cNvPr id="3" name="Text Placeholder 2"/>
          <p:cNvSpPr>
            <a:spLocks noGrp="1"/>
          </p:cNvSpPr>
          <p:nvPr>
            <p:ph type="body" idx="1"/>
          </p:nvPr>
        </p:nvSpPr>
        <p:spPr>
          <a:xfrm>
            <a:off x="693633" y="683017"/>
            <a:ext cx="4649787" cy="576262"/>
          </a:xfrm>
        </p:spPr>
        <p:txBody>
          <a:bodyPr/>
          <a:lstStyle/>
          <a:p>
            <a:r>
              <a:rPr lang="en-US" sz="2400" b="1" u="sng" dirty="0"/>
              <a:t>Quick Facts about APT</a:t>
            </a:r>
          </a:p>
        </p:txBody>
      </p:sp>
      <p:sp>
        <p:nvSpPr>
          <p:cNvPr id="4" name="Content Placeholder 3"/>
          <p:cNvSpPr>
            <a:spLocks noGrp="1"/>
          </p:cNvSpPr>
          <p:nvPr>
            <p:ph sz="half" idx="2"/>
          </p:nvPr>
        </p:nvSpPr>
        <p:spPr>
          <a:xfrm>
            <a:off x="585427" y="1374418"/>
            <a:ext cx="6641161" cy="3871542"/>
          </a:xfrm>
        </p:spPr>
        <p:txBody>
          <a:bodyPr>
            <a:normAutofit fontScale="77500" lnSpcReduction="20000"/>
          </a:bodyPr>
          <a:lstStyle/>
          <a:p>
            <a:pPr>
              <a:buFont typeface="Wingdings" panose="05000000000000000000" pitchFamily="2" charset="2"/>
              <a:buChar char="q"/>
            </a:pPr>
            <a:r>
              <a:rPr lang="en-US" dirty="0"/>
              <a:t>501c3 non-profit organization </a:t>
            </a:r>
          </a:p>
          <a:p>
            <a:pPr>
              <a:buFont typeface="Wingdings" panose="05000000000000000000" pitchFamily="2" charset="2"/>
              <a:buChar char="q"/>
            </a:pPr>
            <a:r>
              <a:rPr lang="en-US" dirty="0"/>
              <a:t>Up to 42 employees (mix of PT / FT) – 11 office / 31 Drivers </a:t>
            </a:r>
          </a:p>
          <a:p>
            <a:pPr>
              <a:buFont typeface="Wingdings" panose="05000000000000000000" pitchFamily="2" charset="2"/>
              <a:buChar char="q"/>
            </a:pPr>
            <a:r>
              <a:rPr lang="en-US" dirty="0"/>
              <a:t>29 Passenger Vehicles in the fleet </a:t>
            </a:r>
            <a:br>
              <a:rPr lang="en-US" dirty="0"/>
            </a:br>
            <a:r>
              <a:rPr lang="en-US" dirty="0"/>
              <a:t>(mix of minivans and 10-14 passenger buses)</a:t>
            </a:r>
          </a:p>
          <a:p>
            <a:pPr>
              <a:buFont typeface="Wingdings" panose="05000000000000000000" pitchFamily="2" charset="2"/>
              <a:buChar char="q"/>
            </a:pPr>
            <a:r>
              <a:rPr lang="en-US" dirty="0"/>
              <a:t>$2.2M Operating Budget </a:t>
            </a:r>
          </a:p>
          <a:p>
            <a:pPr>
              <a:buFont typeface="Wingdings" panose="05000000000000000000" pitchFamily="2" charset="2"/>
              <a:buChar char="q"/>
            </a:pPr>
            <a:r>
              <a:rPr lang="en-US" dirty="0"/>
              <a:t>Serving Montrose County (including West End), </a:t>
            </a:r>
            <a:br>
              <a:rPr lang="en-US" dirty="0"/>
            </a:br>
            <a:r>
              <a:rPr lang="en-US" dirty="0"/>
              <a:t>Delta County, and some areas of San Miguel and Ouray </a:t>
            </a:r>
          </a:p>
          <a:p>
            <a:pPr>
              <a:buFont typeface="Wingdings" panose="05000000000000000000" pitchFamily="2" charset="2"/>
              <a:buChar char="q"/>
            </a:pPr>
            <a:r>
              <a:rPr lang="en-US" dirty="0"/>
              <a:t>Funding from FTA / CDOT, Area Agency on Aging,</a:t>
            </a:r>
            <a:br>
              <a:rPr lang="en-US" dirty="0"/>
            </a:br>
            <a:r>
              <a:rPr lang="en-US" dirty="0"/>
              <a:t>Medicaid, Foundation Grants, Local Governments, </a:t>
            </a:r>
            <a:br>
              <a:rPr lang="en-US" dirty="0"/>
            </a:br>
            <a:r>
              <a:rPr lang="en-US" dirty="0"/>
              <a:t>Hospitals and Clinics, Foundation grants and ,</a:t>
            </a:r>
            <a:br>
              <a:rPr lang="en-US" dirty="0"/>
            </a:br>
            <a:r>
              <a:rPr lang="en-US" dirty="0"/>
              <a:t>Fundraising (Join us for Montrose Oktoberfest on 9/30!) </a:t>
            </a:r>
          </a:p>
        </p:txBody>
      </p:sp>
      <p:pic>
        <p:nvPicPr>
          <p:cNvPr id="7" name="Content Placeholder 6"/>
          <p:cNvPicPr>
            <a:picLocks noGrp="1" noChangeAspect="1"/>
          </p:cNvPicPr>
          <p:nvPr>
            <p:ph sz="quarter" idx="4"/>
          </p:nvPr>
        </p:nvPicPr>
        <p:blipFill rotWithShape="1">
          <a:blip r:embed="rId3">
            <a:extLst>
              <a:ext uri="{28A0092B-C50C-407E-A947-70E740481C1C}">
                <a14:useLocalDpi xmlns:a14="http://schemas.microsoft.com/office/drawing/2010/main" val="0"/>
              </a:ext>
            </a:extLst>
          </a:blip>
          <a:srcRect l="19351" t="5700" r="16100" b="7140"/>
          <a:stretch/>
        </p:blipFill>
        <p:spPr>
          <a:xfrm>
            <a:off x="7226588" y="2065331"/>
            <a:ext cx="2768138" cy="3345489"/>
          </a:xfrm>
        </p:spPr>
      </p:pic>
      <p:pic>
        <p:nvPicPr>
          <p:cNvPr id="9" name="Picture 5" descr="APT-Compass-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86961" y="4129"/>
            <a:ext cx="1782669" cy="1751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5343420" y="786482"/>
            <a:ext cx="2768138" cy="369332"/>
          </a:xfrm>
          <a:prstGeom prst="rect">
            <a:avLst/>
          </a:prstGeom>
        </p:spPr>
        <p:txBody>
          <a:bodyPr wrap="square">
            <a:spAutoFit/>
          </a:bodyPr>
          <a:lstStyle/>
          <a:p>
            <a:r>
              <a:rPr lang="en-US" b="1" dirty="0"/>
              <a:t>Providing rides since 1979!</a:t>
            </a:r>
            <a:endParaRPr lang="en-US" dirty="0"/>
          </a:p>
        </p:txBody>
      </p:sp>
    </p:spTree>
    <p:extLst>
      <p:ext uri="{BB962C8B-B14F-4D97-AF65-F5344CB8AC3E}">
        <p14:creationId xmlns:p14="http://schemas.microsoft.com/office/powerpoint/2010/main" val="1898774077"/>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4"/>
          <p:cNvSpPr>
            <a:spLocks noGrp="1" noChangeArrowheads="1"/>
          </p:cNvSpPr>
          <p:nvPr>
            <p:ph type="title"/>
          </p:nvPr>
        </p:nvSpPr>
        <p:spPr>
          <a:xfrm>
            <a:off x="680319" y="173292"/>
            <a:ext cx="9613863" cy="1105594"/>
          </a:xfrm>
        </p:spPr>
        <p:txBody>
          <a:bodyPr anchor="ctr">
            <a:normAutofit fontScale="90000"/>
          </a:bodyPr>
          <a:lstStyle/>
          <a:p>
            <a:br>
              <a:rPr lang="en-US" altLang="en-US" b="1" dirty="0"/>
            </a:br>
            <a:r>
              <a:rPr lang="en-US" altLang="en-US" b="1" dirty="0"/>
              <a:t>Current Transit Operations</a:t>
            </a:r>
            <a:br>
              <a:rPr lang="en-US" altLang="en-US" b="1" dirty="0"/>
            </a:br>
            <a:endParaRPr lang="en-US" altLang="en-US" sz="2700" dirty="0">
              <a:solidFill>
                <a:schemeClr val="accent3">
                  <a:lumMod val="75000"/>
                </a:schemeClr>
              </a:solidFill>
            </a:endParaRPr>
          </a:p>
        </p:txBody>
      </p:sp>
      <p:sp>
        <p:nvSpPr>
          <p:cNvPr id="6147" name="Rectangle 8"/>
          <p:cNvSpPr>
            <a:spLocks noGrp="1" noChangeArrowheads="1"/>
          </p:cNvSpPr>
          <p:nvPr>
            <p:ph type="body" idx="1"/>
          </p:nvPr>
        </p:nvSpPr>
        <p:spPr/>
        <p:txBody>
          <a:bodyPr>
            <a:normAutofit/>
          </a:bodyPr>
          <a:lstStyle/>
          <a:p>
            <a:pPr eaLnBrk="1" hangingPunct="1">
              <a:lnSpc>
                <a:spcPct val="80000"/>
              </a:lnSpc>
              <a:buFont typeface="Wingdings" pitchFamily="2" charset="2"/>
              <a:buNone/>
            </a:pPr>
            <a:endParaRPr lang="en-US" altLang="en-US" sz="1800" b="1" dirty="0"/>
          </a:p>
          <a:p>
            <a:pPr algn="ctr">
              <a:lnSpc>
                <a:spcPct val="80000"/>
              </a:lnSpc>
              <a:buNone/>
            </a:pPr>
            <a:endParaRPr lang="en-US" altLang="en-US" sz="3000" dirty="0"/>
          </a:p>
        </p:txBody>
      </p:sp>
      <p:sp>
        <p:nvSpPr>
          <p:cNvPr id="3" name="Content Placeholder 2"/>
          <p:cNvSpPr>
            <a:spLocks noGrp="1"/>
          </p:cNvSpPr>
          <p:nvPr>
            <p:ph sz="quarter" idx="4"/>
          </p:nvPr>
        </p:nvSpPr>
        <p:spPr>
          <a:xfrm>
            <a:off x="4090111" y="1278886"/>
            <a:ext cx="6078018" cy="4853025"/>
          </a:xfrm>
        </p:spPr>
        <p:txBody>
          <a:bodyPr>
            <a:noAutofit/>
          </a:bodyPr>
          <a:lstStyle/>
          <a:p>
            <a:pPr marL="0" indent="0">
              <a:lnSpc>
                <a:spcPct val="120000"/>
              </a:lnSpc>
              <a:buNone/>
            </a:pPr>
            <a:r>
              <a:rPr lang="en-US" altLang="en-US" sz="1600" b="1" dirty="0">
                <a:latin typeface="Tahoma" panose="020B0604030504040204" pitchFamily="34" charset="0"/>
                <a:ea typeface="Tahoma" panose="020B0604030504040204" pitchFamily="34" charset="0"/>
                <a:cs typeface="Tahoma" panose="020B0604030504040204" pitchFamily="34" charset="0"/>
              </a:rPr>
              <a:t>Dial-A-Ride</a:t>
            </a:r>
            <a:br>
              <a:rPr lang="en-US" altLang="en-US" sz="1600" b="1" dirty="0">
                <a:latin typeface="Tahoma" panose="020B0604030504040204" pitchFamily="34" charset="0"/>
                <a:ea typeface="Tahoma" panose="020B0604030504040204" pitchFamily="34" charset="0"/>
                <a:cs typeface="Tahoma" panose="020B0604030504040204" pitchFamily="34" charset="0"/>
              </a:rPr>
            </a:br>
            <a:r>
              <a:rPr lang="en-US" altLang="en-US" sz="1600" b="1" dirty="0">
                <a:latin typeface="Tahoma" panose="020B0604030504040204" pitchFamily="34" charset="0"/>
                <a:ea typeface="Tahoma" panose="020B0604030504040204" pitchFamily="34" charset="0"/>
                <a:cs typeface="Tahoma" panose="020B0604030504040204" pitchFamily="34" charset="0"/>
              </a:rPr>
              <a:t>Montrose County, Delta County &amp; Parts of San Miguel County </a:t>
            </a:r>
            <a:br>
              <a:rPr lang="en-US" altLang="en-US" sz="1600" b="1" dirty="0">
                <a:latin typeface="Tahoma" panose="020B0604030504040204" pitchFamily="34" charset="0"/>
                <a:ea typeface="Tahoma" panose="020B0604030504040204" pitchFamily="34" charset="0"/>
                <a:cs typeface="Tahoma" panose="020B0604030504040204" pitchFamily="34" charset="0"/>
              </a:rPr>
            </a:br>
            <a:r>
              <a:rPr lang="en-US" altLang="en-US" sz="1600" b="1" dirty="0">
                <a:latin typeface="Tahoma" panose="020B0604030504040204" pitchFamily="34" charset="0"/>
                <a:ea typeface="Tahoma" panose="020B0604030504040204" pitchFamily="34" charset="0"/>
                <a:cs typeface="Tahoma" panose="020B0604030504040204" pitchFamily="34" charset="0"/>
              </a:rPr>
              <a:t>- </a:t>
            </a:r>
            <a:r>
              <a:rPr lang="en-US" altLang="en-US" sz="1600" dirty="0">
                <a:latin typeface="Tahoma" panose="020B0604030504040204" pitchFamily="34" charset="0"/>
                <a:ea typeface="Tahoma" panose="020B0604030504040204" pitchFamily="34" charset="0"/>
                <a:cs typeface="Tahoma" panose="020B0604030504040204" pitchFamily="34" charset="0"/>
              </a:rPr>
              <a:t>Pre-scheduled, demand response service with driver assistance. </a:t>
            </a:r>
            <a:br>
              <a:rPr lang="en-US" altLang="en-US" sz="1600" dirty="0">
                <a:latin typeface="Tahoma" panose="020B0604030504040204" pitchFamily="34" charset="0"/>
                <a:ea typeface="Tahoma" panose="020B0604030504040204" pitchFamily="34" charset="0"/>
                <a:cs typeface="Tahoma" panose="020B0604030504040204" pitchFamily="34" charset="0"/>
              </a:rPr>
            </a:br>
            <a:r>
              <a:rPr lang="en-US" altLang="en-US" sz="1600" dirty="0">
                <a:latin typeface="Tahoma" panose="020B0604030504040204" pitchFamily="34" charset="0"/>
                <a:ea typeface="Tahoma" panose="020B0604030504040204" pitchFamily="34" charset="0"/>
                <a:cs typeface="Tahoma" panose="020B0604030504040204" pitchFamily="34" charset="0"/>
              </a:rPr>
              <a:t>- Trips scheduled 4+ weeks to 24 hours in advance of the ride. </a:t>
            </a:r>
            <a:br>
              <a:rPr lang="en-US" altLang="en-US" sz="1600" dirty="0">
                <a:latin typeface="Tahoma" panose="020B0604030504040204" pitchFamily="34" charset="0"/>
                <a:ea typeface="Tahoma" panose="020B0604030504040204" pitchFamily="34" charset="0"/>
                <a:cs typeface="Tahoma" panose="020B0604030504040204" pitchFamily="34" charset="0"/>
              </a:rPr>
            </a:br>
            <a:r>
              <a:rPr lang="en-US" altLang="en-US" sz="1600" dirty="0">
                <a:latin typeface="Tahoma" panose="020B0604030504040204" pitchFamily="34" charset="0"/>
                <a:ea typeface="Tahoma" panose="020B0604030504040204" pitchFamily="34" charset="0"/>
                <a:cs typeface="Tahoma" panose="020B0604030504040204" pitchFamily="34" charset="0"/>
              </a:rPr>
              <a:t>- Regional shuttles connect rural communities to medical services in Delta, Montrose and Grand Junction </a:t>
            </a:r>
            <a:br>
              <a:rPr lang="en-US" altLang="en-US" sz="1600" dirty="0">
                <a:latin typeface="Tahoma" panose="020B0604030504040204" pitchFamily="34" charset="0"/>
                <a:ea typeface="Tahoma" panose="020B0604030504040204" pitchFamily="34" charset="0"/>
                <a:cs typeface="Tahoma" panose="020B0604030504040204" pitchFamily="34" charset="0"/>
              </a:rPr>
            </a:br>
            <a:r>
              <a:rPr lang="en-US" altLang="en-US" sz="1600" dirty="0">
                <a:latin typeface="Tahoma" panose="020B0604030504040204" pitchFamily="34" charset="0"/>
                <a:ea typeface="Tahoma" panose="020B0604030504040204" pitchFamily="34" charset="0"/>
                <a:cs typeface="Tahoma" panose="020B0604030504040204" pitchFamily="34" charset="0"/>
              </a:rPr>
              <a:t>- Fares range from $5.00 - $10.00 each way. </a:t>
            </a:r>
            <a:br>
              <a:rPr lang="en-US" altLang="en-US" sz="1600" dirty="0">
                <a:latin typeface="Tahoma" panose="020B0604030504040204" pitchFamily="34" charset="0"/>
                <a:ea typeface="Tahoma" panose="020B0604030504040204" pitchFamily="34" charset="0"/>
                <a:cs typeface="Tahoma" panose="020B0604030504040204" pitchFamily="34" charset="0"/>
              </a:rPr>
            </a:br>
            <a:r>
              <a:rPr lang="en-US" altLang="en-US" sz="1600" dirty="0">
                <a:latin typeface="Tahoma" panose="020B0604030504040204" pitchFamily="34" charset="0"/>
                <a:ea typeface="Tahoma" panose="020B0604030504040204" pitchFamily="34" charset="0"/>
                <a:cs typeface="Tahoma" panose="020B0604030504040204" pitchFamily="34" charset="0"/>
              </a:rPr>
              <a:t>- Medicaid reimbursements and support from the Area Agency on Aging ensure rides at no cost to passengers on pre-approved trips. </a:t>
            </a:r>
            <a:br>
              <a:rPr lang="en-US" altLang="en-US" sz="1600" dirty="0">
                <a:latin typeface="Tahoma" panose="020B0604030504040204" pitchFamily="34" charset="0"/>
                <a:ea typeface="Tahoma" panose="020B0604030504040204" pitchFamily="34" charset="0"/>
                <a:cs typeface="Tahoma" panose="020B0604030504040204" pitchFamily="34" charset="0"/>
              </a:rPr>
            </a:br>
            <a:r>
              <a:rPr lang="en-US" altLang="en-US" sz="1600" b="1" dirty="0">
                <a:latin typeface="Tahoma" panose="020B0604030504040204" pitchFamily="34" charset="0"/>
                <a:ea typeface="Tahoma" panose="020B0604030504040204" pitchFamily="34" charset="0"/>
                <a:cs typeface="Tahoma" panose="020B0604030504040204" pitchFamily="34" charset="0"/>
              </a:rPr>
              <a:t>Montrose Public Flex Bus </a:t>
            </a:r>
            <a:br>
              <a:rPr lang="en-US" altLang="en-US" sz="1600" b="1" dirty="0">
                <a:latin typeface="Tahoma" panose="020B0604030504040204" pitchFamily="34" charset="0"/>
                <a:ea typeface="Tahoma" panose="020B0604030504040204" pitchFamily="34" charset="0"/>
                <a:cs typeface="Tahoma" panose="020B0604030504040204" pitchFamily="34" charset="0"/>
              </a:rPr>
            </a:br>
            <a:r>
              <a:rPr lang="en-US" altLang="en-US" sz="1600" dirty="0">
                <a:latin typeface="Tahoma" panose="020B0604030504040204" pitchFamily="34" charset="0"/>
                <a:ea typeface="Tahoma" panose="020B0604030504040204" pitchFamily="34" charset="0"/>
                <a:cs typeface="Tahoma" panose="020B0604030504040204" pitchFamily="34" charset="0"/>
              </a:rPr>
              <a:t>- Deviated fixed route service in the City of Montrose area. </a:t>
            </a:r>
            <a:br>
              <a:rPr lang="en-US" altLang="en-US" sz="1600" dirty="0">
                <a:latin typeface="Tahoma" panose="020B0604030504040204" pitchFamily="34" charset="0"/>
                <a:ea typeface="Tahoma" panose="020B0604030504040204" pitchFamily="34" charset="0"/>
                <a:cs typeface="Tahoma" panose="020B0604030504040204" pitchFamily="34" charset="0"/>
              </a:rPr>
            </a:br>
            <a:r>
              <a:rPr lang="en-US" altLang="en-US" sz="1600" dirty="0">
                <a:latin typeface="Tahoma" panose="020B0604030504040204" pitchFamily="34" charset="0"/>
                <a:ea typeface="Tahoma" panose="020B0604030504040204" pitchFamily="34" charset="0"/>
                <a:cs typeface="Tahoma" panose="020B0604030504040204" pitchFamily="34" charset="0"/>
              </a:rPr>
              <a:t>- Two routes in operation </a:t>
            </a:r>
            <a:br>
              <a:rPr lang="en-US" altLang="en-US" sz="1600" dirty="0">
                <a:latin typeface="Tahoma" panose="020B0604030504040204" pitchFamily="34" charset="0"/>
                <a:ea typeface="Tahoma" panose="020B0604030504040204" pitchFamily="34" charset="0"/>
                <a:cs typeface="Tahoma" panose="020B0604030504040204" pitchFamily="34" charset="0"/>
              </a:rPr>
            </a:br>
            <a:r>
              <a:rPr lang="en-US" altLang="en-US" sz="1600" dirty="0">
                <a:latin typeface="Tahoma" panose="020B0604030504040204" pitchFamily="34" charset="0"/>
                <a:ea typeface="Tahoma" panose="020B0604030504040204" pitchFamily="34" charset="0"/>
                <a:cs typeface="Tahoma" panose="020B0604030504040204" pitchFamily="34" charset="0"/>
              </a:rPr>
              <a:t>- Bus passes start at $15 per month for unlimited rides </a:t>
            </a:r>
            <a:br>
              <a:rPr lang="en-US" altLang="en-US" sz="1600" dirty="0">
                <a:latin typeface="Tahoma" panose="020B0604030504040204" pitchFamily="34" charset="0"/>
                <a:ea typeface="Tahoma" panose="020B0604030504040204" pitchFamily="34" charset="0"/>
                <a:cs typeface="Tahoma" panose="020B0604030504040204" pitchFamily="34" charset="0"/>
              </a:rPr>
            </a:br>
            <a:r>
              <a:rPr lang="en-US" altLang="en-US" sz="1600" dirty="0">
                <a:latin typeface="Tahoma" panose="020B0604030504040204" pitchFamily="34" charset="0"/>
                <a:ea typeface="Tahoma" panose="020B0604030504040204" pitchFamily="34" charset="0"/>
                <a:cs typeface="Tahoma" panose="020B0604030504040204" pitchFamily="34" charset="0"/>
              </a:rPr>
              <a:t>- Shuttle between Montrose and Olathe </a:t>
            </a:r>
            <a:br>
              <a:rPr lang="en-US" altLang="en-US" sz="1600" dirty="0">
                <a:latin typeface="Tahoma" panose="020B0604030504040204" pitchFamily="34" charset="0"/>
                <a:ea typeface="Tahoma" panose="020B0604030504040204" pitchFamily="34" charset="0"/>
                <a:cs typeface="Tahoma" panose="020B0604030504040204" pitchFamily="34" charset="0"/>
              </a:rPr>
            </a:br>
            <a:endParaRPr lang="en-US" alt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4" name="Date Placeholder 3"/>
          <p:cNvSpPr>
            <a:spLocks noGrp="1"/>
          </p:cNvSpPr>
          <p:nvPr>
            <p:ph type="dt" sz="half" idx="10"/>
          </p:nvPr>
        </p:nvSpPr>
        <p:spPr>
          <a:xfrm>
            <a:off x="1097280" y="6459785"/>
            <a:ext cx="2472271"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3F8AB49-C87B-476F-8FBE-89AB29311E27}" type="datetimeFigureOut">
              <a:rPr lang="en-US" smtClean="0"/>
              <a:pPr/>
              <a:t>6/21/2023</a:t>
            </a:fld>
            <a:endParaRPr lang="en-US" dirty="0"/>
          </a:p>
        </p:txBody>
      </p:sp>
      <p:pic>
        <p:nvPicPr>
          <p:cNvPr id="10" name="Picture 5" descr="APT-Compass-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7072" y="12599"/>
            <a:ext cx="1782669" cy="1751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907" y="1182123"/>
            <a:ext cx="3142615" cy="208726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9788" y="3577656"/>
            <a:ext cx="3142614" cy="2098221"/>
          </a:xfrm>
          <a:prstGeom prst="rect">
            <a:avLst/>
          </a:prstGeom>
        </p:spPr>
      </p:pic>
    </p:spTree>
    <p:extLst>
      <p:ext uri="{BB962C8B-B14F-4D97-AF65-F5344CB8AC3E}">
        <p14:creationId xmlns:p14="http://schemas.microsoft.com/office/powerpoint/2010/main" val="45015627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E0D28E5-51F0-4C68-9A88-DF9C87C220F4}"/>
              </a:ext>
            </a:extLst>
          </p:cNvPr>
          <p:cNvSpPr>
            <a:spLocks noGrp="1"/>
          </p:cNvSpPr>
          <p:nvPr>
            <p:ph sz="half" idx="2"/>
          </p:nvPr>
        </p:nvSpPr>
        <p:spPr>
          <a:xfrm>
            <a:off x="5728424" y="2223080"/>
            <a:ext cx="4494567" cy="3589242"/>
          </a:xfrm>
        </p:spPr>
        <p:txBody>
          <a:bodyPr>
            <a:noAutofit/>
          </a:bodyPr>
          <a:lstStyle/>
          <a:p>
            <a:pPr marL="0" indent="0" algn="ctr">
              <a:buNone/>
            </a:pPr>
            <a:r>
              <a:rPr lang="en-US" sz="3200" dirty="0"/>
              <a:t>Montrose -Olathe -Delta </a:t>
            </a:r>
            <a:br>
              <a:rPr lang="en-US" sz="3200" dirty="0"/>
            </a:br>
            <a:r>
              <a:rPr lang="en-US" sz="1800" dirty="0"/>
              <a:t>Stops at Technical College of the Rockies! </a:t>
            </a:r>
            <a:br>
              <a:rPr lang="en-US" sz="1800" dirty="0"/>
            </a:br>
            <a:r>
              <a:rPr lang="en-US" sz="1800" dirty="0"/>
              <a:t>Monday – Friday, 7:00am -5:00pm </a:t>
            </a:r>
            <a:br>
              <a:rPr lang="en-US" sz="1800" dirty="0"/>
            </a:br>
            <a:r>
              <a:rPr lang="en-US" sz="1800" dirty="0"/>
              <a:t>HOURLY HEADWAYS </a:t>
            </a:r>
            <a:br>
              <a:rPr lang="en-US" sz="1800" dirty="0"/>
            </a:br>
            <a:r>
              <a:rPr lang="en-US" sz="1800" i="1" dirty="0"/>
              <a:t>Will replace current Olathe Shuttle</a:t>
            </a:r>
            <a:br>
              <a:rPr lang="en-US" sz="1800" i="1" dirty="0"/>
            </a:br>
            <a:r>
              <a:rPr lang="en-US" sz="1800" i="1" dirty="0"/>
              <a:t>LAUNCHES JULY 10</a:t>
            </a:r>
            <a:r>
              <a:rPr lang="en-US" sz="1800" i="1" baseline="30000" dirty="0"/>
              <a:t>th</a:t>
            </a:r>
            <a:r>
              <a:rPr lang="en-US" sz="1800" i="1" dirty="0"/>
              <a:t>!</a:t>
            </a:r>
            <a:br>
              <a:rPr lang="en-US" sz="2400" i="1" dirty="0"/>
            </a:br>
            <a:endParaRPr lang="en-US" sz="2400" i="1" dirty="0"/>
          </a:p>
          <a:p>
            <a:pPr marL="0" indent="0" algn="ctr">
              <a:buNone/>
            </a:pPr>
            <a:r>
              <a:rPr lang="en-US" sz="3200" i="1" dirty="0"/>
              <a:t>Montrose-Ouray (coming soon!)</a:t>
            </a:r>
            <a:br>
              <a:rPr lang="en-US" sz="3200" i="1" dirty="0"/>
            </a:br>
            <a:r>
              <a:rPr lang="en-US" altLang="en-US" sz="1800" dirty="0"/>
              <a:t>- 5 round trips in the summer (7am-10pm) </a:t>
            </a:r>
            <a:br>
              <a:rPr lang="en-US" altLang="en-US" sz="1800" dirty="0"/>
            </a:br>
            <a:r>
              <a:rPr lang="en-US" altLang="en-US" sz="1800" dirty="0"/>
              <a:t>- 3 round trips in the winter (1am-6pm) </a:t>
            </a:r>
          </a:p>
          <a:p>
            <a:pPr marL="0" indent="0" algn="ctr">
              <a:buNone/>
            </a:pPr>
            <a:r>
              <a:rPr lang="en-US" sz="3200" i="1" dirty="0"/>
              <a:t> </a:t>
            </a:r>
          </a:p>
        </p:txBody>
      </p:sp>
      <p:sp>
        <p:nvSpPr>
          <p:cNvPr id="8" name="TextBox 7">
            <a:extLst>
              <a:ext uri="{FF2B5EF4-FFF2-40B4-BE49-F238E27FC236}">
                <a16:creationId xmlns:a16="http://schemas.microsoft.com/office/drawing/2014/main" id="{85D6032D-25B0-4C2C-87BB-E4E6119B204A}"/>
              </a:ext>
            </a:extLst>
          </p:cNvPr>
          <p:cNvSpPr txBox="1"/>
          <p:nvPr/>
        </p:nvSpPr>
        <p:spPr>
          <a:xfrm>
            <a:off x="5728425" y="49711"/>
            <a:ext cx="4430559" cy="2123658"/>
          </a:xfrm>
          <a:prstGeom prst="rect">
            <a:avLst/>
          </a:prstGeom>
          <a:noFill/>
        </p:spPr>
        <p:txBody>
          <a:bodyPr wrap="square" rtlCol="0">
            <a:spAutoFit/>
          </a:bodyPr>
          <a:lstStyle/>
          <a:p>
            <a:pPr algn="ctr"/>
            <a:r>
              <a:rPr lang="en-US" sz="4400" dirty="0">
                <a:solidFill>
                  <a:schemeClr val="accent1">
                    <a:lumMod val="75000"/>
                  </a:schemeClr>
                </a:solidFill>
              </a:rPr>
              <a:t>NEW! </a:t>
            </a:r>
          </a:p>
          <a:p>
            <a:pPr algn="ctr"/>
            <a:r>
              <a:rPr lang="en-US" sz="4400" dirty="0">
                <a:solidFill>
                  <a:schemeClr val="accent1">
                    <a:lumMod val="75000"/>
                  </a:schemeClr>
                </a:solidFill>
              </a:rPr>
              <a:t>COMMUTER BUS ROUTES</a:t>
            </a:r>
          </a:p>
        </p:txBody>
      </p:sp>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0"/>
            <a:ext cx="5746460" cy="5746460"/>
          </a:xfrm>
        </p:spPr>
      </p:pic>
    </p:spTree>
    <p:extLst>
      <p:ext uri="{BB962C8B-B14F-4D97-AF65-F5344CB8AC3E}">
        <p14:creationId xmlns:p14="http://schemas.microsoft.com/office/powerpoint/2010/main" val="3705134926"/>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A919788056DC489D4EB7540AD3E103" ma:contentTypeVersion="15" ma:contentTypeDescription="Create a new document." ma:contentTypeScope="" ma:versionID="5d8f7164f86eafae80071a03137e6655">
  <xsd:schema xmlns:xsd="http://www.w3.org/2001/XMLSchema" xmlns:xs="http://www.w3.org/2001/XMLSchema" xmlns:p="http://schemas.microsoft.com/office/2006/metadata/properties" xmlns:ns3="6170f151-011f-4667-8275-d77c87b5c9e1" xmlns:ns4="186df4a0-ceda-4b09-9bf5-f113c7ab43a2" targetNamespace="http://schemas.microsoft.com/office/2006/metadata/properties" ma:root="true" ma:fieldsID="78a47323b16b1f23476d1a7e39f495c7" ns3:_="" ns4:_="">
    <xsd:import namespace="6170f151-011f-4667-8275-d77c87b5c9e1"/>
    <xsd:import namespace="186df4a0-ceda-4b09-9bf5-f113c7ab43a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0f151-011f-4667-8275-d77c87b5c9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86df4a0-ceda-4b09-9bf5-f113c7ab43a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6170f151-011f-4667-8275-d77c87b5c9e1" xsi:nil="true"/>
  </documentManagement>
</p:properties>
</file>

<file path=customXml/itemProps1.xml><?xml version="1.0" encoding="utf-8"?>
<ds:datastoreItem xmlns:ds="http://schemas.openxmlformats.org/officeDocument/2006/customXml" ds:itemID="{BE1118F4-816F-45A1-9D98-B54C52CC98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70f151-011f-4667-8275-d77c87b5c9e1"/>
    <ds:schemaRef ds:uri="186df4a0-ceda-4b09-9bf5-f113c7ab43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ADE5395-7CF6-4E4B-8F48-F1D740B3979E}">
  <ds:schemaRefs>
    <ds:schemaRef ds:uri="http://schemas.microsoft.com/sharepoint/v3/contenttype/forms"/>
  </ds:schemaRefs>
</ds:datastoreItem>
</file>

<file path=customXml/itemProps3.xml><?xml version="1.0" encoding="utf-8"?>
<ds:datastoreItem xmlns:ds="http://schemas.openxmlformats.org/officeDocument/2006/customXml" ds:itemID="{EA056F62-AB90-424B-BCFB-1253159299CF}">
  <ds:schemaRefs>
    <ds:schemaRef ds:uri="http://purl.org/dc/elements/1.1/"/>
    <ds:schemaRef ds:uri="http://schemas.microsoft.com/office/2006/documentManagement/types"/>
    <ds:schemaRef ds:uri="186df4a0-ceda-4b09-9bf5-f113c7ab43a2"/>
    <ds:schemaRef ds:uri="http://www.w3.org/XML/1998/namespace"/>
    <ds:schemaRef ds:uri="http://purl.org/dc/terms/"/>
    <ds:schemaRef ds:uri="6170f151-011f-4667-8275-d77c87b5c9e1"/>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11700</TotalTime>
  <Words>1083</Words>
  <Application>Microsoft Office PowerPoint</Application>
  <PresentationFormat>Widescreen</PresentationFormat>
  <Paragraphs>91</Paragraphs>
  <Slides>17</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Arial</vt:lpstr>
      <vt:lpstr>Calibri</vt:lpstr>
      <vt:lpstr>Calibri Light</vt:lpstr>
      <vt:lpstr>DDG_ProximaNova</vt:lpstr>
      <vt:lpstr>Montserrat</vt:lpstr>
      <vt:lpstr>Tahoma</vt:lpstr>
      <vt:lpstr>Verdana</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      ALL POINTS TRANSIT Services Update</vt:lpstr>
      <vt:lpstr> Serving over 4,500 square miles of rural and frontier communities on the western slope of Colorado </vt:lpstr>
      <vt:lpstr> Current Transit Operations </vt:lpstr>
      <vt:lpstr>PowerPoint Presentation</vt:lpstr>
      <vt:lpstr>We Accept Referrals</vt:lpstr>
      <vt:lpstr>“Come ride with us, we know the way!” </vt:lpstr>
      <vt:lpstr>Heather Hendrickson</vt:lpstr>
      <vt:lpstr>How does  Garfield County use CRN?</vt:lpstr>
      <vt:lpstr>Transportation assistance and Garfield county DHS</vt:lpstr>
      <vt:lpstr>Al Alvarado Manager of Elias Transportation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Charity Meinhart</dc:creator>
  <cp:lastModifiedBy>Charity Meinhart</cp:lastModifiedBy>
  <cp:revision>66</cp:revision>
  <dcterms:created xsi:type="dcterms:W3CDTF">2019-11-25T15:31:35Z</dcterms:created>
  <dcterms:modified xsi:type="dcterms:W3CDTF">2023-06-21T14:52:59Z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0x010100BBA919788056DC489D4EB7540AD3E103</vt:lpwstr>
  </property>
</Properties>
</file>