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4" r:id="rId4"/>
  </p:sldMasterIdLst>
  <p:notesMasterIdLst>
    <p:notesMasterId r:id="rId33"/>
  </p:notesMasterIdLst>
  <p:handoutMasterIdLst>
    <p:handoutMasterId r:id="rId34"/>
  </p:handoutMasterIdLst>
  <p:sldIdLst>
    <p:sldId id="828" r:id="rId5"/>
    <p:sldId id="798" r:id="rId6"/>
    <p:sldId id="918" r:id="rId7"/>
    <p:sldId id="919" r:id="rId8"/>
    <p:sldId id="827" r:id="rId9"/>
    <p:sldId id="870" r:id="rId10"/>
    <p:sldId id="259" r:id="rId11"/>
    <p:sldId id="501" r:id="rId12"/>
    <p:sldId id="765" r:id="rId13"/>
    <p:sldId id="913" r:id="rId14"/>
    <p:sldId id="821" r:id="rId15"/>
    <p:sldId id="801" r:id="rId16"/>
    <p:sldId id="800" r:id="rId17"/>
    <p:sldId id="820" r:id="rId18"/>
    <p:sldId id="803" r:id="rId19"/>
    <p:sldId id="814" r:id="rId20"/>
    <p:sldId id="819" r:id="rId21"/>
    <p:sldId id="896" r:id="rId22"/>
    <p:sldId id="912" r:id="rId23"/>
    <p:sldId id="312" r:id="rId24"/>
    <p:sldId id="273" r:id="rId25"/>
    <p:sldId id="805" r:id="rId26"/>
    <p:sldId id="829" r:id="rId27"/>
    <p:sldId id="917" r:id="rId28"/>
    <p:sldId id="915" r:id="rId29"/>
    <p:sldId id="916" r:id="rId30"/>
    <p:sldId id="274" r:id="rId31"/>
    <p:sldId id="920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A53"/>
    <a:srgbClr val="3D4A78"/>
    <a:srgbClr val="0F7E7B"/>
    <a:srgbClr val="FFCC66"/>
    <a:srgbClr val="9ACB80"/>
    <a:srgbClr val="95D153"/>
    <a:srgbClr val="A6D86E"/>
    <a:srgbClr val="87CB3D"/>
    <a:srgbClr val="116525"/>
    <a:srgbClr val="EFF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9" autoAdjust="0"/>
    <p:restoredTop sz="94951" autoAdjust="0"/>
  </p:normalViewPr>
  <p:slideViewPr>
    <p:cSldViewPr>
      <p:cViewPr varScale="1">
        <p:scale>
          <a:sx n="72" d="100"/>
          <a:sy n="72" d="100"/>
        </p:scale>
        <p:origin x="61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4634"/>
    </p:cViewPr>
  </p:sorterViewPr>
  <p:notesViewPr>
    <p:cSldViewPr>
      <p:cViewPr varScale="1">
        <p:scale>
          <a:sx n="79" d="100"/>
          <a:sy n="79" d="100"/>
        </p:scale>
        <p:origin x="-194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8155" cy="464979"/>
          </a:xfrm>
          <a:prstGeom prst="rect">
            <a:avLst/>
          </a:prstGeom>
        </p:spPr>
        <p:txBody>
          <a:bodyPr vert="horz" lIns="90764" tIns="45381" rIns="90764" bIns="453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4" y="3"/>
            <a:ext cx="3038155" cy="464979"/>
          </a:xfrm>
          <a:prstGeom prst="rect">
            <a:avLst/>
          </a:prstGeom>
        </p:spPr>
        <p:txBody>
          <a:bodyPr vert="horz" lIns="90764" tIns="45381" rIns="90764" bIns="45381" rtlCol="0"/>
          <a:lstStyle>
            <a:lvl1pPr algn="r">
              <a:defRPr sz="1200"/>
            </a:lvl1pPr>
          </a:lstStyle>
          <a:p>
            <a:fld id="{5224F2C6-7283-41E9-AFA7-DFCF718B615F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51"/>
            <a:ext cx="3038155" cy="464979"/>
          </a:xfrm>
          <a:prstGeom prst="rect">
            <a:avLst/>
          </a:prstGeom>
        </p:spPr>
        <p:txBody>
          <a:bodyPr vert="horz" lIns="90764" tIns="45381" rIns="90764" bIns="453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4" y="8829851"/>
            <a:ext cx="3038155" cy="464979"/>
          </a:xfrm>
          <a:prstGeom prst="rect">
            <a:avLst/>
          </a:prstGeom>
        </p:spPr>
        <p:txBody>
          <a:bodyPr vert="horz" lIns="90764" tIns="45381" rIns="90764" bIns="45381" rtlCol="0" anchor="b"/>
          <a:lstStyle>
            <a:lvl1pPr algn="r">
              <a:defRPr sz="1200"/>
            </a:lvl1pPr>
          </a:lstStyle>
          <a:p>
            <a:fld id="{672BD9CB-47E4-4CFB-9D85-853B95BF1C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57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3037840" cy="464820"/>
          </a:xfrm>
          <a:prstGeom prst="rect">
            <a:avLst/>
          </a:prstGeom>
        </p:spPr>
        <p:txBody>
          <a:bodyPr vert="horz" lIns="92362" tIns="46181" rIns="92362" bIns="461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5" y="1"/>
            <a:ext cx="3037840" cy="464820"/>
          </a:xfrm>
          <a:prstGeom prst="rect">
            <a:avLst/>
          </a:prstGeom>
        </p:spPr>
        <p:txBody>
          <a:bodyPr vert="horz" lIns="92362" tIns="46181" rIns="92362" bIns="46181" rtlCol="0"/>
          <a:lstStyle>
            <a:lvl1pPr algn="r">
              <a:defRPr sz="1200"/>
            </a:lvl1pPr>
          </a:lstStyle>
          <a:p>
            <a:fld id="{34609431-2CDA-4D0B-88BD-95327FADEF1B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2" tIns="46181" rIns="92362" bIns="461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362" tIns="46181" rIns="92362" bIns="461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8829966"/>
            <a:ext cx="3037840" cy="464820"/>
          </a:xfrm>
          <a:prstGeom prst="rect">
            <a:avLst/>
          </a:prstGeom>
        </p:spPr>
        <p:txBody>
          <a:bodyPr vert="horz" lIns="92362" tIns="46181" rIns="92362" bIns="461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5" y="8829966"/>
            <a:ext cx="3037840" cy="464820"/>
          </a:xfrm>
          <a:prstGeom prst="rect">
            <a:avLst/>
          </a:prstGeom>
        </p:spPr>
        <p:txBody>
          <a:bodyPr vert="horz" lIns="92362" tIns="46181" rIns="92362" bIns="46181" rtlCol="0" anchor="b"/>
          <a:lstStyle>
            <a:lvl1pPr algn="r">
              <a:defRPr sz="1200"/>
            </a:lvl1pPr>
          </a:lstStyle>
          <a:p>
            <a:fld id="{3FE65A2C-05CE-426D-ADC4-9621433143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5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65A2C-05CE-426D-ADC4-962143314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509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65A2C-05CE-426D-ADC4-9621433143B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51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65A2C-05CE-426D-ADC4-9621433143B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9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questions</a:t>
            </a:r>
          </a:p>
          <a:p>
            <a:r>
              <a:rPr lang="en-US"/>
              <a:t>Maybe troy pic, pillars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803CA-F945-4F13-8C1D-414334A0B4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2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65A2C-05CE-426D-ADC4-962143314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4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86108-A00F-4179-8597-1B322F8DDB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65A2C-05CE-426D-ADC4-9621433143B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03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65A2C-05CE-426D-ADC4-9621433143B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6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65A2C-05CE-426D-ADC4-9621433143B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7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65A2C-05CE-426D-ADC4-9621433143B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56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65A2C-05CE-426D-ADC4-9621433143B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15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65A2C-05CE-426D-ADC4-9621433143B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5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3584-70AC-423F-A9A4-8B8ACC3BA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55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3584-70AC-423F-A9A4-8B8ACC3BA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30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3584-70AC-423F-A9A4-8B8ACC3BA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16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3584-70AC-423F-A9A4-8B8ACC3BA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6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3584-70AC-423F-A9A4-8B8ACC3BA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90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22713"/>
            <a:ext cx="5181600" cy="4054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22713"/>
            <a:ext cx="5181600" cy="4054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3584-70AC-423F-A9A4-8B8ACC3BA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72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3584-70AC-423F-A9A4-8B8ACC3BA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89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3584-70AC-423F-A9A4-8B8ACC3BA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3584-70AC-423F-A9A4-8B8ACC3BA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51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3584-70AC-423F-A9A4-8B8ACC3BA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17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3584-70AC-423F-A9A4-8B8ACC3BA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8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07771"/>
            <a:ext cx="10515600" cy="3869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3942" y="6356350"/>
            <a:ext cx="4898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3584-70AC-423F-A9A4-8B8ACC3BA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3E5732-1EC6-45AB-9FEF-28D078106D9D}"/>
              </a:ext>
            </a:extLst>
          </p:cNvPr>
          <p:cNvSpPr txBox="1">
            <a:spLocks/>
          </p:cNvSpPr>
          <p:nvPr userDrawn="1"/>
        </p:nvSpPr>
        <p:spPr>
          <a:xfrm>
            <a:off x="838200" y="6382686"/>
            <a:ext cx="5943600" cy="3124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©2023 Quality Health Network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" pitchFamily="2" charset="0"/>
                <a:ea typeface="+mn-ea"/>
                <a:cs typeface="+mn-cs"/>
              </a:rPr>
              <a:t>©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(QHN)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All rights reserved, QHN proprietary and confidential not for further redistribution.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3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5BA5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D4A7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D4A7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D4A7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D4A7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D4A7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jpeg"/><Relationship Id="rId18" Type="http://schemas.openxmlformats.org/officeDocument/2006/relationships/image" Target="../media/image61.png"/><Relationship Id="rId26" Type="http://schemas.openxmlformats.org/officeDocument/2006/relationships/image" Target="../media/image69.jpg"/><Relationship Id="rId3" Type="http://schemas.openxmlformats.org/officeDocument/2006/relationships/image" Target="../media/image46.jpeg"/><Relationship Id="rId21" Type="http://schemas.openxmlformats.org/officeDocument/2006/relationships/image" Target="../media/image64.png"/><Relationship Id="rId34" Type="http://schemas.openxmlformats.org/officeDocument/2006/relationships/image" Target="../media/image77.jpg"/><Relationship Id="rId7" Type="http://schemas.openxmlformats.org/officeDocument/2006/relationships/image" Target="../media/image50.png"/><Relationship Id="rId12" Type="http://schemas.openxmlformats.org/officeDocument/2006/relationships/image" Target="../media/image55.jp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2" Type="http://schemas.openxmlformats.org/officeDocument/2006/relationships/image" Target="../media/image45.jpeg"/><Relationship Id="rId16" Type="http://schemas.openxmlformats.org/officeDocument/2006/relationships/image" Target="../media/image59.jpg"/><Relationship Id="rId20" Type="http://schemas.openxmlformats.org/officeDocument/2006/relationships/image" Target="../media/image63.jpeg"/><Relationship Id="rId29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5" Type="http://schemas.openxmlformats.org/officeDocument/2006/relationships/image" Target="../media/image48.png"/><Relationship Id="rId15" Type="http://schemas.openxmlformats.org/officeDocument/2006/relationships/image" Target="../media/image58.jp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png"/><Relationship Id="rId10" Type="http://schemas.openxmlformats.org/officeDocument/2006/relationships/image" Target="../media/image53.png"/><Relationship Id="rId19" Type="http://schemas.openxmlformats.org/officeDocument/2006/relationships/image" Target="../media/image62.jpeg"/><Relationship Id="rId31" Type="http://schemas.openxmlformats.org/officeDocument/2006/relationships/image" Target="../media/image74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jpe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jpeg"/><Relationship Id="rId8" Type="http://schemas.openxmlformats.org/officeDocument/2006/relationships/image" Target="../media/image5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lorado.hims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lorado.hims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FDC56A2-3247-491C-9CB2-466CD1833BF7}"/>
              </a:ext>
            </a:extLst>
          </p:cNvPr>
          <p:cNvSpPr txBox="1">
            <a:spLocks/>
          </p:cNvSpPr>
          <p:nvPr/>
        </p:nvSpPr>
        <p:spPr bwMode="auto">
          <a:xfrm>
            <a:off x="2971799" y="1752600"/>
            <a:ext cx="8686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E5BA5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sz="3200" i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QHN Hot Topics: </a:t>
            </a:r>
          </a:p>
          <a:p>
            <a:pPr lvl="0">
              <a:lnSpc>
                <a:spcPct val="85000"/>
              </a:lnSpc>
            </a:pPr>
            <a:r>
              <a:rPr lang="en-US" sz="3200" i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Updates and Looking Ahead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2A768-F199-494C-92A3-777E46AA82BA}"/>
              </a:ext>
            </a:extLst>
          </p:cNvPr>
          <p:cNvSpPr txBox="1">
            <a:spLocks/>
          </p:cNvSpPr>
          <p:nvPr/>
        </p:nvSpPr>
        <p:spPr bwMode="auto">
          <a:xfrm>
            <a:off x="2971799" y="3455165"/>
            <a:ext cx="8610600" cy="5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E5BA5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September 20, 2023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E5BA53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36BD166-399F-44AF-941B-67DC7CBDD60B}"/>
              </a:ext>
            </a:extLst>
          </p:cNvPr>
          <p:cNvSpPr txBox="1">
            <a:spLocks/>
          </p:cNvSpPr>
          <p:nvPr/>
        </p:nvSpPr>
        <p:spPr bwMode="auto">
          <a:xfrm>
            <a:off x="4368247" y="4397853"/>
            <a:ext cx="5817705" cy="92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E5BA5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sz="18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 Lassaux, Executive Director and CEO</a:t>
            </a:r>
          </a:p>
          <a:p>
            <a:pPr lvl="0">
              <a:lnSpc>
                <a:spcPct val="85000"/>
              </a:lnSpc>
            </a:pPr>
            <a:endParaRPr lang="en-US" sz="18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lnSpc>
                <a:spcPct val="85000"/>
              </a:lnSpc>
            </a:pPr>
            <a:r>
              <a:rPr lang="en-US" sz="18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mlassaux@qualityhealthnetwork.org </a:t>
            </a:r>
          </a:p>
        </p:txBody>
      </p:sp>
    </p:spTree>
    <p:extLst>
      <p:ext uri="{BB962C8B-B14F-4D97-AF65-F5344CB8AC3E}">
        <p14:creationId xmlns:p14="http://schemas.microsoft.com/office/powerpoint/2010/main" val="3691109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C27E-8D7E-9B3F-957E-3EAF4C5E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76200"/>
            <a:ext cx="10515600" cy="1325563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QHN 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8E0DC-E757-6F0F-D5E6-824F53605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0200"/>
            <a:ext cx="6893032" cy="40688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DD4A80-8187-5AD7-C927-557017402D63}"/>
              </a:ext>
            </a:extLst>
          </p:cNvPr>
          <p:cNvSpPr txBox="1"/>
          <p:nvPr/>
        </p:nvSpPr>
        <p:spPr>
          <a:xfrm>
            <a:off x="2743200" y="3792975"/>
            <a:ext cx="1371600" cy="442674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$6.5M+</a:t>
            </a:r>
          </a:p>
        </p:txBody>
      </p:sp>
    </p:spTree>
    <p:extLst>
      <p:ext uri="{BB962C8B-B14F-4D97-AF65-F5344CB8AC3E}">
        <p14:creationId xmlns:p14="http://schemas.microsoft.com/office/powerpoint/2010/main" val="125274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28599" y="152400"/>
            <a:ext cx="7543800" cy="5787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E5BA5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Medical </a:t>
            </a:r>
            <a:r>
              <a:rPr lang="en-US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92E72B-A2A4-4B3C-AB0C-4359DB91D754}"/>
              </a:ext>
            </a:extLst>
          </p:cNvPr>
          <p:cNvSpPr txBox="1"/>
          <p:nvPr/>
        </p:nvSpPr>
        <p:spPr>
          <a:xfrm>
            <a:off x="4914763" y="3325209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C1928A-C3C8-4152-8CCB-94752FF5745B}"/>
              </a:ext>
            </a:extLst>
          </p:cNvPr>
          <p:cNvSpPr txBox="1"/>
          <p:nvPr/>
        </p:nvSpPr>
        <p:spPr>
          <a:xfrm>
            <a:off x="3594330" y="574024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MEDICAL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6652A7-29EC-4038-B9B1-21585AF26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58" y="2659194"/>
            <a:ext cx="695758" cy="6114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B43062-EC0F-4AFB-93BF-1AE338ACB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70" y="5024894"/>
            <a:ext cx="643212" cy="71534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61C80B1-D395-4868-967F-D7FAE692E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456" y="1875392"/>
            <a:ext cx="1712834" cy="2517440"/>
          </a:xfrm>
          <a:prstGeom prst="rect">
            <a:avLst/>
          </a:prstGeom>
        </p:spPr>
      </p:pic>
      <p:pic>
        <p:nvPicPr>
          <p:cNvPr id="20" name="Picture 19" descr="Chart, sunburst chart&#10;&#10;Description automatically generated">
            <a:extLst>
              <a:ext uri="{FF2B5EF4-FFF2-40B4-BE49-F238E27FC236}">
                <a16:creationId xmlns:a16="http://schemas.microsoft.com/office/drawing/2014/main" id="{CD90400C-CC0B-4FE6-A605-59594B121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66800"/>
            <a:ext cx="2541822" cy="3724348"/>
          </a:xfrm>
          <a:prstGeom prst="rect">
            <a:avLst/>
          </a:prstGeom>
        </p:spPr>
      </p:pic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785EA3BC-C30E-0B02-3AC1-139C1AB4DF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81" y="2251214"/>
            <a:ext cx="1785980" cy="2566204"/>
          </a:xfrm>
          <a:prstGeom prst="rect">
            <a:avLst/>
          </a:prstGeom>
        </p:spPr>
      </p:pic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00ADA7DB-03A2-A1DC-5EB5-B73BB5D155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758" y="1396125"/>
            <a:ext cx="2511344" cy="3773112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75E09D95-EAEE-8DE6-523C-188377D601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39" y="3926026"/>
            <a:ext cx="2950220" cy="1712834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5CC8962E-F5A9-3052-E0D4-473C97E68B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15" y="4761937"/>
            <a:ext cx="4370471" cy="1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2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09600" y="304800"/>
            <a:ext cx="7543800" cy="5787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E5BA5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HIE </a:t>
            </a:r>
            <a:r>
              <a:rPr lang="en-US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 Adds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1524000"/>
            <a:ext cx="7162800" cy="391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7F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75000"/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65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7F7B"/>
              </a:buClr>
            </a:pPr>
            <a:r>
              <a:rPr lang="en-US" dirty="0">
                <a:solidFill>
                  <a:srgbClr val="595959"/>
                </a:solidFill>
                <a:latin typeface="+mj-lt"/>
              </a:rPr>
              <a:t>Comprehensive Clinical History</a:t>
            </a:r>
          </a:p>
          <a:p>
            <a:pPr lvl="1"/>
            <a:r>
              <a:rPr lang="en-US" dirty="0">
                <a:solidFill>
                  <a:srgbClr val="595959"/>
                </a:solidFill>
                <a:latin typeface="+mj-lt"/>
              </a:rPr>
              <a:t>Across care system &amp; EHR boundaries</a:t>
            </a:r>
          </a:p>
          <a:p>
            <a:pPr lvl="0">
              <a:buClr>
                <a:srgbClr val="007F7B"/>
              </a:buClr>
            </a:pPr>
            <a:r>
              <a:rPr lang="en-US" dirty="0">
                <a:solidFill>
                  <a:srgbClr val="595959"/>
                </a:solidFill>
                <a:latin typeface="+mj-lt"/>
              </a:rPr>
              <a:t>Real-time data delivery and notifications</a:t>
            </a:r>
          </a:p>
          <a:p>
            <a:pPr lvl="1"/>
            <a:r>
              <a:rPr lang="en-US" dirty="0">
                <a:solidFill>
                  <a:srgbClr val="595959"/>
                </a:solidFill>
                <a:latin typeface="+mj-lt"/>
              </a:rPr>
              <a:t>“Subscribe” to patients</a:t>
            </a:r>
          </a:p>
          <a:p>
            <a:pPr lvl="0">
              <a:buClr>
                <a:srgbClr val="007F7B"/>
              </a:buClr>
            </a:pPr>
            <a:r>
              <a:rPr lang="en-US" dirty="0">
                <a:solidFill>
                  <a:srgbClr val="595959"/>
                </a:solidFill>
                <a:latin typeface="+mj-lt"/>
              </a:rPr>
              <a:t>Quality Measure Reporting (eCQM) and HEDIS</a:t>
            </a:r>
          </a:p>
          <a:p>
            <a:pPr lvl="0">
              <a:buClr>
                <a:srgbClr val="007F7B"/>
              </a:buClr>
            </a:pPr>
            <a:r>
              <a:rPr lang="en-US" dirty="0">
                <a:solidFill>
                  <a:srgbClr val="595959"/>
                </a:solidFill>
                <a:latin typeface="+mj-lt"/>
              </a:rPr>
              <a:t>Foundation to Value Based Care</a:t>
            </a:r>
          </a:p>
          <a:p>
            <a:pPr lvl="1"/>
            <a:r>
              <a:rPr lang="en-US" dirty="0">
                <a:solidFill>
                  <a:srgbClr val="595959"/>
                </a:solidFill>
                <a:latin typeface="+mj-lt"/>
              </a:rPr>
              <a:t>Care Collaboration and Coordination</a:t>
            </a: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130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F2BCBC-D03C-41D4-AC25-D2C6A13BF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8286372" cy="485351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38100"/>
            <a:ext cx="7543800" cy="5787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E5BA5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Patient-Centered Data Home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30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40974" y="228600"/>
            <a:ext cx="7543800" cy="5787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E5BA5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Behavioral </a:t>
            </a:r>
            <a:r>
              <a:rPr lang="en-US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Exchange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B4905B-F873-4A67-4A94-9E55D9C51B53}"/>
              </a:ext>
            </a:extLst>
          </p:cNvPr>
          <p:cNvSpPr txBox="1"/>
          <p:nvPr/>
        </p:nvSpPr>
        <p:spPr>
          <a:xfrm>
            <a:off x="6103170" y="3386336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EC4F53-4803-53E3-9D6A-2466D30FB680}"/>
              </a:ext>
            </a:extLst>
          </p:cNvPr>
          <p:cNvSpPr txBox="1"/>
          <p:nvPr/>
        </p:nvSpPr>
        <p:spPr>
          <a:xfrm>
            <a:off x="3594330" y="574024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MEDICAL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74D3A-3BB6-15C6-3130-778412A40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65" y="2720321"/>
            <a:ext cx="695758" cy="611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921EA8-538F-A7FC-DA92-E9EDB2AE2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70" y="5024894"/>
            <a:ext cx="643212" cy="71534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7442FBE-43B7-3C49-9944-310662371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94" y="2254799"/>
            <a:ext cx="1712834" cy="2517440"/>
          </a:xfrm>
          <a:prstGeom prst="rect">
            <a:avLst/>
          </a:prstGeom>
        </p:spPr>
      </p:pic>
      <p:pic>
        <p:nvPicPr>
          <p:cNvPr id="7" name="Picture 6" descr="Chart, sunburst chart&#10;&#10;Description automatically generated">
            <a:extLst>
              <a:ext uri="{FF2B5EF4-FFF2-40B4-BE49-F238E27FC236}">
                <a16:creationId xmlns:a16="http://schemas.microsoft.com/office/drawing/2014/main" id="{F1D3CA42-89A6-88F7-0BF7-53A483AE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29" y="1444889"/>
            <a:ext cx="2541822" cy="3724348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29CD0A62-6705-6232-B56F-E445B245C0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21889"/>
            <a:ext cx="1785980" cy="2566204"/>
          </a:xfrm>
          <a:prstGeom prst="rect">
            <a:avLst/>
          </a:prstGeom>
        </p:spPr>
      </p:pic>
      <p:pic>
        <p:nvPicPr>
          <p:cNvPr id="9" name="Picture 8" descr="Chart, sunburst chart&#10;&#10;Description automatically generated">
            <a:extLst>
              <a:ext uri="{FF2B5EF4-FFF2-40B4-BE49-F238E27FC236}">
                <a16:creationId xmlns:a16="http://schemas.microsoft.com/office/drawing/2014/main" id="{10240E51-0D1D-9726-A089-36F4D69688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77" y="1066800"/>
            <a:ext cx="2511344" cy="3773112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62D4EA41-E984-A2F0-68FF-72310687CA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39" y="3926026"/>
            <a:ext cx="2950220" cy="1712834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73524D-A8D2-27AF-AEC6-0EBB9D6E67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15" y="4761937"/>
            <a:ext cx="4370471" cy="1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9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F5440-F1CF-4C8A-8C73-275D022C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71-AF75-416D-A35D-252F03876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3B9B1-43B3-4764-B6B5-C1AE0697873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125200" y="6440488"/>
            <a:ext cx="1066800" cy="196850"/>
          </a:xfrm>
          <a:prstGeom prst="rect">
            <a:avLst/>
          </a:prstGeom>
        </p:spPr>
        <p:txBody>
          <a:bodyPr/>
          <a:lstStyle/>
          <a:p>
            <a:fld id="{84732154-D88F-487F-BF14-638B77414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304800"/>
            <a:ext cx="7543800" cy="5787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E5BA5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Behavioral </a:t>
            </a:r>
            <a:r>
              <a:rPr lang="en-US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1789C3-5F43-48CB-A0EE-70081DD66201}"/>
              </a:ext>
            </a:extLst>
          </p:cNvPr>
          <p:cNvSpPr txBox="1">
            <a:spLocks/>
          </p:cNvSpPr>
          <p:nvPr/>
        </p:nvSpPr>
        <p:spPr bwMode="auto">
          <a:xfrm>
            <a:off x="762000" y="1981200"/>
            <a:ext cx="8382000" cy="391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7F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75000"/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65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7F7B"/>
              </a:buClr>
            </a:pPr>
            <a:r>
              <a:rPr lang="en-US" sz="3200" dirty="0">
                <a:solidFill>
                  <a:srgbClr val="595959"/>
                </a:solidFill>
                <a:latin typeface="+mj-lt"/>
              </a:rPr>
              <a:t>Regional behavioral health centers </a:t>
            </a:r>
          </a:p>
          <a:p>
            <a:pPr lvl="1"/>
            <a:r>
              <a:rPr lang="en-US" sz="3200" dirty="0">
                <a:solidFill>
                  <a:srgbClr val="595959"/>
                </a:solidFill>
                <a:latin typeface="+mj-lt"/>
              </a:rPr>
              <a:t>Share data via QHN</a:t>
            </a:r>
          </a:p>
          <a:p>
            <a:pPr lvl="2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595959"/>
                </a:solidFill>
                <a:latin typeface="+mj-lt"/>
              </a:rPr>
              <a:t>With Consent!</a:t>
            </a:r>
          </a:p>
          <a:p>
            <a:pPr lvl="1"/>
            <a:r>
              <a:rPr lang="en-US" sz="3600" dirty="0">
                <a:solidFill>
                  <a:srgbClr val="595959"/>
                </a:solidFill>
                <a:latin typeface="+mj-lt"/>
              </a:rPr>
              <a:t>Receive data from QHN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2774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7543800" cy="5787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E5BA53"/>
                </a:solidFill>
              </a:rPr>
              <a:t>Behavioral Health Exchange Value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1789C3-5F43-48CB-A0EE-70081DD66201}"/>
              </a:ext>
            </a:extLst>
          </p:cNvPr>
          <p:cNvSpPr txBox="1">
            <a:spLocks/>
          </p:cNvSpPr>
          <p:nvPr/>
        </p:nvSpPr>
        <p:spPr bwMode="auto">
          <a:xfrm>
            <a:off x="762000" y="1447800"/>
            <a:ext cx="8382000" cy="391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7F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75000"/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65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7F7B"/>
              </a:buClr>
            </a:pPr>
            <a:r>
              <a:rPr lang="en-US" sz="3200" dirty="0">
                <a:solidFill>
                  <a:srgbClr val="595959"/>
                </a:solidFill>
                <a:latin typeface="+mj-lt"/>
              </a:rPr>
              <a:t>Reduce Manual Faxing</a:t>
            </a:r>
          </a:p>
          <a:p>
            <a:pPr lvl="1"/>
            <a:r>
              <a:rPr lang="en-US" sz="2800" dirty="0">
                <a:solidFill>
                  <a:srgbClr val="595959"/>
                </a:solidFill>
                <a:latin typeface="+mj-lt"/>
              </a:rPr>
              <a:t>61% reduction in faxes sent</a:t>
            </a:r>
          </a:p>
          <a:p>
            <a:pPr lvl="1"/>
            <a:r>
              <a:rPr lang="en-US" sz="2800" dirty="0">
                <a:solidFill>
                  <a:srgbClr val="595959"/>
                </a:solidFill>
                <a:latin typeface="+mj-lt"/>
              </a:rPr>
              <a:t>74% increase in electric data sent</a:t>
            </a:r>
          </a:p>
          <a:p>
            <a:pPr lvl="0">
              <a:buClr>
                <a:srgbClr val="007F7B"/>
              </a:buClr>
            </a:pPr>
            <a:r>
              <a:rPr lang="en-US" sz="3200" dirty="0">
                <a:solidFill>
                  <a:srgbClr val="595959"/>
                </a:solidFill>
                <a:latin typeface="+mj-lt"/>
              </a:rPr>
              <a:t>Increase Primary Care Assignment</a:t>
            </a:r>
          </a:p>
          <a:p>
            <a:pPr lvl="1"/>
            <a:r>
              <a:rPr lang="en-US" sz="2800" dirty="0">
                <a:solidFill>
                  <a:srgbClr val="595959"/>
                </a:solidFill>
                <a:latin typeface="+mj-lt"/>
              </a:rPr>
              <a:t>Understand who does not have doctor</a:t>
            </a:r>
          </a:p>
          <a:p>
            <a:pPr lvl="0">
              <a:buClr>
                <a:srgbClr val="007F7B"/>
              </a:buClr>
            </a:pPr>
            <a:r>
              <a:rPr lang="en-US" sz="3200" dirty="0">
                <a:solidFill>
                  <a:srgbClr val="595959"/>
                </a:solidFill>
                <a:latin typeface="+mj-lt"/>
              </a:rPr>
              <a:t>Elevate status in Community</a:t>
            </a:r>
          </a:p>
          <a:p>
            <a:pPr lvl="1"/>
            <a:r>
              <a:rPr lang="en-US" sz="2800" dirty="0">
                <a:solidFill>
                  <a:srgbClr val="595959"/>
                </a:solidFill>
                <a:latin typeface="+mj-lt"/>
              </a:rPr>
              <a:t>Easier to get data to and from facility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690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04800" y="76200"/>
            <a:ext cx="7543800" cy="5787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E5BA5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 </a:t>
            </a:r>
            <a:r>
              <a:rPr lang="en-US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E02DF-5B0C-1359-4C6E-D9E03107E1B3}"/>
              </a:ext>
            </a:extLst>
          </p:cNvPr>
          <p:cNvSpPr txBox="1"/>
          <p:nvPr/>
        </p:nvSpPr>
        <p:spPr>
          <a:xfrm>
            <a:off x="5455451" y="3553299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7F955-F8DD-6B77-0424-F5BC0744F609}"/>
              </a:ext>
            </a:extLst>
          </p:cNvPr>
          <p:cNvSpPr txBox="1"/>
          <p:nvPr/>
        </p:nvSpPr>
        <p:spPr>
          <a:xfrm>
            <a:off x="3594330" y="5654080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MEDICAL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FA874-5D5F-8C15-46CA-BE6731169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46" y="2491721"/>
            <a:ext cx="695758" cy="611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0C79CF-5EE8-A40B-3AEA-A641E90B3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70" y="4938732"/>
            <a:ext cx="643212" cy="71534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7ADE27D-0670-CB3B-BBA7-1853BBDBB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94" y="1696874"/>
            <a:ext cx="1712834" cy="2517440"/>
          </a:xfrm>
          <a:prstGeom prst="rect">
            <a:avLst/>
          </a:prstGeom>
        </p:spPr>
      </p:pic>
      <p:pic>
        <p:nvPicPr>
          <p:cNvPr id="7" name="Picture 6" descr="Chart, sunburst chart&#10;&#10;Description automatically generated">
            <a:extLst>
              <a:ext uri="{FF2B5EF4-FFF2-40B4-BE49-F238E27FC236}">
                <a16:creationId xmlns:a16="http://schemas.microsoft.com/office/drawing/2014/main" id="{F7653FA3-F3D9-B80A-12A9-AD933BBE7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29" y="886964"/>
            <a:ext cx="2541822" cy="3724348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92C67AA7-6378-AF5E-6DDF-9A0B3452E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81" y="1693289"/>
            <a:ext cx="1785980" cy="2566204"/>
          </a:xfrm>
          <a:prstGeom prst="rect">
            <a:avLst/>
          </a:prstGeom>
        </p:spPr>
      </p:pic>
      <p:pic>
        <p:nvPicPr>
          <p:cNvPr id="9" name="Picture 8" descr="Chart, sunburst chart&#10;&#10;Description automatically generated">
            <a:extLst>
              <a:ext uri="{FF2B5EF4-FFF2-40B4-BE49-F238E27FC236}">
                <a16:creationId xmlns:a16="http://schemas.microsoft.com/office/drawing/2014/main" id="{05DA4307-A121-A067-B827-44D221EDC6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758" y="838200"/>
            <a:ext cx="2511344" cy="3773112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413958B5-0890-E9A2-4630-650D51323C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39" y="3839864"/>
            <a:ext cx="2950220" cy="1712834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FB15B5D-A1CC-B3F6-09BE-EBA5D3D034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15" y="4675775"/>
            <a:ext cx="4370471" cy="1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60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0B98-8CA6-405D-B279-9FC4B4EA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CRN Overview </a:t>
            </a:r>
            <a:b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200" i="1" dirty="0">
                <a:solidFill>
                  <a:srgbClr val="E7BE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Connecting People, Changing Lives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FFDD02A-F828-477E-8BDC-DE6C61E45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4553" y="2223602"/>
            <a:ext cx="3953293" cy="3316318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31D9B1-CF07-41BD-B837-2FA0E92E98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0" y="2618952"/>
            <a:ext cx="4389920" cy="229555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0F303CA-4D8D-4093-B063-1E3EC23F7D55}"/>
              </a:ext>
            </a:extLst>
          </p:cNvPr>
          <p:cNvGrpSpPr/>
          <p:nvPr/>
        </p:nvGrpSpPr>
        <p:grpSpPr>
          <a:xfrm>
            <a:off x="861134" y="4392318"/>
            <a:ext cx="660528" cy="522192"/>
            <a:chOff x="1838219" y="4546950"/>
            <a:chExt cx="683462" cy="58433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22B4E6-D8AE-4C15-B444-775216C8787C}"/>
                </a:ext>
              </a:extLst>
            </p:cNvPr>
            <p:cNvSpPr/>
            <p:nvPr/>
          </p:nvSpPr>
          <p:spPr>
            <a:xfrm>
              <a:off x="1838219" y="4546950"/>
              <a:ext cx="683462" cy="58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F0AF0A9-444C-484B-B338-86FA26A9F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17096" y="4576264"/>
              <a:ext cx="555022" cy="555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4486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9FC9-3163-2AD2-E195-3CC330AB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04285" cy="1325563"/>
          </a:xfrm>
        </p:spPr>
        <p:txBody>
          <a:bodyPr/>
          <a:lstStyle/>
          <a:p>
            <a:r>
              <a:rPr lang="en-US" dirty="0">
                <a:solidFill>
                  <a:srgbClr val="E7BE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Resource Directory</a:t>
            </a:r>
            <a:endParaRPr lang="en-US" dirty="0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D89F9DE-EFFA-7B1A-49D6-663AA15C1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44" y="1585928"/>
            <a:ext cx="8430149" cy="4351338"/>
          </a:xfrm>
        </p:spPr>
      </p:pic>
      <p:pic>
        <p:nvPicPr>
          <p:cNvPr id="1026" name="Picture 2" descr="agency-image">
            <a:extLst>
              <a:ext uri="{FF2B5EF4-FFF2-40B4-BE49-F238E27FC236}">
                <a16:creationId xmlns:a16="http://schemas.microsoft.com/office/drawing/2014/main" id="{149D1BE4-6063-C711-46D7-52D1CF048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75" y="479929"/>
            <a:ext cx="1980938" cy="7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2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3400" y="152400"/>
            <a:ext cx="2895600" cy="5787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rgbClr val="E5BA5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1371600"/>
            <a:ext cx="6400800" cy="326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7F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75000"/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65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F7B"/>
              </a:buClr>
            </a:pPr>
            <a:r>
              <a:rPr lang="en-US" sz="3200" dirty="0">
                <a:solidFill>
                  <a:srgbClr val="595959"/>
                </a:solidFill>
                <a:latin typeface="+mj-lt"/>
              </a:rPr>
              <a:t>About QHN</a:t>
            </a:r>
          </a:p>
          <a:p>
            <a:pPr>
              <a:buClr>
                <a:srgbClr val="007F7B"/>
              </a:buClr>
            </a:pPr>
            <a:r>
              <a:rPr lang="en-US" sz="3200" dirty="0">
                <a:solidFill>
                  <a:srgbClr val="595959"/>
                </a:solidFill>
                <a:latin typeface="+mj-lt"/>
              </a:rPr>
              <a:t>Where we are now</a:t>
            </a:r>
          </a:p>
          <a:p>
            <a:pPr lvl="2">
              <a:buClr>
                <a:srgbClr val="FFC000"/>
              </a:buClr>
            </a:pPr>
            <a:r>
              <a:rPr lang="en-US" sz="2800" dirty="0">
                <a:solidFill>
                  <a:srgbClr val="595959"/>
                </a:solidFill>
                <a:latin typeface="+mj-lt"/>
              </a:rPr>
              <a:t>Medical</a:t>
            </a:r>
          </a:p>
          <a:p>
            <a:pPr lvl="2">
              <a:buClr>
                <a:srgbClr val="FFC000"/>
              </a:buClr>
            </a:pPr>
            <a:r>
              <a:rPr lang="en-US" sz="2800" dirty="0">
                <a:solidFill>
                  <a:srgbClr val="595959"/>
                </a:solidFill>
                <a:latin typeface="+mj-lt"/>
              </a:rPr>
              <a:t>Behavioral</a:t>
            </a:r>
          </a:p>
          <a:p>
            <a:pPr lvl="2">
              <a:buClr>
                <a:srgbClr val="FFC000"/>
              </a:buClr>
            </a:pPr>
            <a:r>
              <a:rPr lang="en-US" sz="2800" dirty="0">
                <a:solidFill>
                  <a:srgbClr val="595959"/>
                </a:solidFill>
                <a:latin typeface="+mj-lt"/>
              </a:rPr>
              <a:t>Social</a:t>
            </a:r>
          </a:p>
          <a:p>
            <a:pPr lvl="0">
              <a:buClr>
                <a:srgbClr val="007F7B"/>
              </a:buClr>
            </a:pPr>
            <a:r>
              <a:rPr lang="en-US" sz="3200" dirty="0">
                <a:solidFill>
                  <a:srgbClr val="595959"/>
                </a:solidFill>
                <a:latin typeface="+mj-lt"/>
              </a:rPr>
              <a:t>Where we are headed</a:t>
            </a:r>
          </a:p>
          <a:p>
            <a:pPr lvl="0">
              <a:buClr>
                <a:srgbClr val="007F7B"/>
              </a:buClr>
            </a:pPr>
            <a:r>
              <a:rPr lang="en-US" sz="3200" dirty="0">
                <a:solidFill>
                  <a:srgbClr val="595959"/>
                </a:solidFill>
                <a:latin typeface="+mj-lt"/>
              </a:rPr>
              <a:t>Q&amp;A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838200"/>
            <a:ext cx="5257800" cy="499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8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A587B008-C301-4A06-BFF7-5C059F00B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4" y="789879"/>
            <a:ext cx="8636244" cy="5757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E06B60-2AD2-40A5-BE68-88331ACC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62" y="490226"/>
            <a:ext cx="10515600" cy="1325563"/>
          </a:xfrm>
        </p:spPr>
        <p:txBody>
          <a:bodyPr/>
          <a:lstStyle/>
          <a:p>
            <a:r>
              <a:rPr lang="en-US" dirty="0"/>
              <a:t>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FA4E3-4B72-4515-80B9-FAC12BED2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836" y="4124311"/>
            <a:ext cx="43451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702B61"/>
                </a:solidFill>
              </a:rPr>
              <a:t>Mesa County</a:t>
            </a:r>
            <a:br>
              <a:rPr lang="en-US" sz="1800" dirty="0">
                <a:solidFill>
                  <a:srgbClr val="702B61"/>
                </a:solidFill>
              </a:rPr>
            </a:br>
            <a:r>
              <a:rPr lang="en-US" sz="1800" dirty="0">
                <a:solidFill>
                  <a:srgbClr val="702B61"/>
                </a:solidFill>
              </a:rPr>
              <a:t>50 active programs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740FA0-D36B-4AB2-8DFD-EE1402AEFAD3}"/>
              </a:ext>
            </a:extLst>
          </p:cNvPr>
          <p:cNvSpPr txBox="1">
            <a:spLocks/>
          </p:cNvSpPr>
          <p:nvPr/>
        </p:nvSpPr>
        <p:spPr>
          <a:xfrm>
            <a:off x="4942836" y="965665"/>
            <a:ext cx="2429763" cy="729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702B61"/>
                </a:solidFill>
              </a:rPr>
              <a:t>Steamboat Springs</a:t>
            </a:r>
            <a:br>
              <a:rPr lang="en-US" sz="1800" dirty="0">
                <a:solidFill>
                  <a:srgbClr val="702B61"/>
                </a:solidFill>
              </a:rPr>
            </a:br>
            <a:r>
              <a:rPr lang="en-US" sz="1800" dirty="0">
                <a:solidFill>
                  <a:srgbClr val="702B61"/>
                </a:solidFill>
              </a:rPr>
              <a:t>13 active programs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D4B3FC-11B8-4A71-BC40-FBAB8B12B3C6}"/>
              </a:ext>
            </a:extLst>
          </p:cNvPr>
          <p:cNvSpPr txBox="1"/>
          <p:nvPr/>
        </p:nvSpPr>
        <p:spPr>
          <a:xfrm>
            <a:off x="4942836" y="1814650"/>
            <a:ext cx="3842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2B61"/>
                </a:solidFill>
              </a:rPr>
              <a:t>West Mountain (Roaring Fork</a:t>
            </a:r>
            <a:r>
              <a:rPr lang="en-US" dirty="0">
                <a:solidFill>
                  <a:srgbClr val="702B61"/>
                </a:solidFill>
              </a:rPr>
              <a:t>)</a:t>
            </a:r>
            <a:br>
              <a:rPr lang="en-US" dirty="0">
                <a:solidFill>
                  <a:srgbClr val="702B61"/>
                </a:solidFill>
              </a:rPr>
            </a:br>
            <a:r>
              <a:rPr lang="en-US" dirty="0">
                <a:solidFill>
                  <a:srgbClr val="702B61"/>
                </a:solidFill>
              </a:rPr>
              <a:t>55 active programs</a:t>
            </a:r>
          </a:p>
          <a:p>
            <a:endParaRPr lang="en-US" dirty="0">
              <a:solidFill>
                <a:srgbClr val="702B6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2B1412-EB18-4CC1-93AF-FC2FDEBBF1A4}"/>
              </a:ext>
            </a:extLst>
          </p:cNvPr>
          <p:cNvCxnSpPr>
            <a:cxnSpLocks/>
          </p:cNvCxnSpPr>
          <p:nvPr/>
        </p:nvCxnSpPr>
        <p:spPr>
          <a:xfrm flipH="1">
            <a:off x="2286000" y="2305427"/>
            <a:ext cx="2656837" cy="493757"/>
          </a:xfrm>
          <a:prstGeom prst="straightConnector1">
            <a:avLst/>
          </a:prstGeom>
          <a:ln>
            <a:solidFill>
              <a:srgbClr val="702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8FA60D-925D-4966-AF20-689616C9BA9F}"/>
              </a:ext>
            </a:extLst>
          </p:cNvPr>
          <p:cNvCxnSpPr>
            <a:cxnSpLocks/>
          </p:cNvCxnSpPr>
          <p:nvPr/>
        </p:nvCxnSpPr>
        <p:spPr>
          <a:xfrm flipH="1">
            <a:off x="3196128" y="1330338"/>
            <a:ext cx="1746708" cy="199359"/>
          </a:xfrm>
          <a:prstGeom prst="straightConnector1">
            <a:avLst/>
          </a:prstGeom>
          <a:ln>
            <a:solidFill>
              <a:srgbClr val="702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914C33-5774-433E-95AC-B0DD84BB857E}"/>
              </a:ext>
            </a:extLst>
          </p:cNvPr>
          <p:cNvCxnSpPr>
            <a:cxnSpLocks/>
          </p:cNvCxnSpPr>
          <p:nvPr/>
        </p:nvCxnSpPr>
        <p:spPr>
          <a:xfrm flipH="1">
            <a:off x="2213361" y="3429000"/>
            <a:ext cx="2729475" cy="464410"/>
          </a:xfrm>
          <a:prstGeom prst="straightConnector1">
            <a:avLst/>
          </a:prstGeom>
          <a:ln>
            <a:solidFill>
              <a:srgbClr val="702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D68E68-554B-4447-AFC9-3D82FDC627E1}"/>
              </a:ext>
            </a:extLst>
          </p:cNvPr>
          <p:cNvCxnSpPr>
            <a:cxnSpLocks/>
          </p:cNvCxnSpPr>
          <p:nvPr/>
        </p:nvCxnSpPr>
        <p:spPr>
          <a:xfrm flipH="1" flipV="1">
            <a:off x="1213503" y="3939425"/>
            <a:ext cx="3729333" cy="453711"/>
          </a:xfrm>
          <a:prstGeom prst="straightConnector1">
            <a:avLst/>
          </a:prstGeom>
          <a:ln>
            <a:solidFill>
              <a:srgbClr val="702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A93E79-CF2D-48EB-A1C9-9EFDB5B1492A}"/>
              </a:ext>
            </a:extLst>
          </p:cNvPr>
          <p:cNvSpPr txBox="1">
            <a:spLocks/>
          </p:cNvSpPr>
          <p:nvPr/>
        </p:nvSpPr>
        <p:spPr>
          <a:xfrm>
            <a:off x="4942836" y="3106448"/>
            <a:ext cx="4345172" cy="99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702B61"/>
                </a:solidFill>
              </a:rPr>
              <a:t>Delta County</a:t>
            </a:r>
            <a:br>
              <a:rPr lang="en-US" sz="1800" dirty="0">
                <a:solidFill>
                  <a:srgbClr val="702B61"/>
                </a:solidFill>
              </a:rPr>
            </a:br>
            <a:r>
              <a:rPr lang="en-US" sz="1800" dirty="0">
                <a:solidFill>
                  <a:srgbClr val="702B61"/>
                </a:solidFill>
              </a:rPr>
              <a:t>24 active programs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0EB1B5-3102-4E81-8F67-71CB64F3EB83}"/>
              </a:ext>
            </a:extLst>
          </p:cNvPr>
          <p:cNvSpPr txBox="1">
            <a:spLocks/>
          </p:cNvSpPr>
          <p:nvPr/>
        </p:nvSpPr>
        <p:spPr>
          <a:xfrm>
            <a:off x="4942836" y="4894535"/>
            <a:ext cx="4345172" cy="99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702B61"/>
                </a:solidFill>
              </a:rPr>
              <a:t>Montrose County</a:t>
            </a:r>
            <a:br>
              <a:rPr lang="en-US" sz="1800" dirty="0">
                <a:solidFill>
                  <a:srgbClr val="702B61"/>
                </a:solidFill>
              </a:rPr>
            </a:br>
            <a:r>
              <a:rPr lang="en-US" sz="1800" dirty="0">
                <a:solidFill>
                  <a:srgbClr val="702B61"/>
                </a:solidFill>
              </a:rPr>
              <a:t>23 active programs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11B7F0-974A-4698-AADB-2BA3B5DC019D}"/>
              </a:ext>
            </a:extLst>
          </p:cNvPr>
          <p:cNvCxnSpPr>
            <a:cxnSpLocks/>
          </p:cNvCxnSpPr>
          <p:nvPr/>
        </p:nvCxnSpPr>
        <p:spPr>
          <a:xfrm flipH="1" flipV="1">
            <a:off x="1552940" y="4644673"/>
            <a:ext cx="3389896" cy="493942"/>
          </a:xfrm>
          <a:prstGeom prst="straightConnector1">
            <a:avLst/>
          </a:prstGeom>
          <a:ln>
            <a:solidFill>
              <a:srgbClr val="702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074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EBF5-C1F6-43CB-8897-7283E66EA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99580"/>
            <a:ext cx="10515600" cy="1325563"/>
          </a:xfrm>
        </p:spPr>
        <p:txBody>
          <a:bodyPr/>
          <a:lstStyle/>
          <a:p>
            <a:r>
              <a:rPr lang="en-US" dirty="0"/>
              <a:t>Community–Wide Design &amp; Collaboration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EC027C-2AFA-46A9-9669-D955BC40A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24" y="5380543"/>
            <a:ext cx="1676400" cy="55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94F0E2-1BBA-49C3-ABBC-374EDBDA1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23" y="4349983"/>
            <a:ext cx="3044393" cy="608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2BCEDB-F17A-40D2-8BAB-4AC5585B2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8" y="1690688"/>
            <a:ext cx="1606041" cy="6244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096CB1-1195-476B-B838-CD7B465BBE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17" y="1638651"/>
            <a:ext cx="1220933" cy="5219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E4FE23-B3E1-42CE-80F9-2BA35D2601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61" y="5338799"/>
            <a:ext cx="1417401" cy="5905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2089DD-D079-4E4B-BD35-1F0A94FDFD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06" y="1487817"/>
            <a:ext cx="1419021" cy="6574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BA9826-2465-4843-AADF-8C544A5B21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97" y="1424852"/>
            <a:ext cx="1012080" cy="10120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22A830-34F9-4BF6-826B-7884828F58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83" y="1573748"/>
            <a:ext cx="1853624" cy="6884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4A6FE0-BF0A-435A-9C2F-B8F13F13C6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367" y="1683348"/>
            <a:ext cx="1256145" cy="5461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557A6B-9A6D-4B48-AB8C-D8464C8527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73" y="3180272"/>
            <a:ext cx="873964" cy="8739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009EAA-076D-416C-A190-6C562662E2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3" y="2404052"/>
            <a:ext cx="1459657" cy="8757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E96F5D-D354-4F45-91C9-A6925BD232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27" y="2371441"/>
            <a:ext cx="1757901" cy="9428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624E58C-D372-4CC1-93E7-D11F9C9E3C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35" y="1918357"/>
            <a:ext cx="952500" cy="952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63B148A-27BB-4348-AB95-B7F8B575BE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63" y="2284405"/>
            <a:ext cx="1533792" cy="11539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B9E588-5042-4891-AE76-1291CC63C7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79" y="2512319"/>
            <a:ext cx="1201063" cy="12010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A1DB44C-FFFB-4862-A9AD-D7350EBD8C8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122" y="2356283"/>
            <a:ext cx="1320569" cy="4820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D16D7D-2A1A-4192-9A75-79D1140A2E6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914" y="2293624"/>
            <a:ext cx="1374076" cy="5175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037902C-54EC-4115-B72E-ABACA63D61C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62" y="4214599"/>
            <a:ext cx="898699" cy="8739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699EC31-BBDC-48BC-A843-8C381076D2A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3" y="3627069"/>
            <a:ext cx="1942218" cy="6887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68700A9-7D82-4156-9C81-2F01D51937C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47" y="3083132"/>
            <a:ext cx="1276177" cy="10330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1676D94-54DD-49ED-A570-982838EB0FF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33" y="3386375"/>
            <a:ext cx="2325000" cy="757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58EC58D-AF72-4290-AAF8-8B1CBC42A8A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12" y="3610710"/>
            <a:ext cx="1496897" cy="4718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954B111-07D2-4704-BA60-8DF1D0FC10B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27" y="3372237"/>
            <a:ext cx="1043868" cy="9465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F4181B6-0019-457E-920E-518C08C31FE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1" y="5959110"/>
            <a:ext cx="1373519" cy="6570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0F17EB-B9F4-4308-8DDC-5856C723914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5" y="4663060"/>
            <a:ext cx="843402" cy="94882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26B5CDB-71AD-46C2-BFF8-564C8015B6E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61" y="4581220"/>
            <a:ext cx="2100052" cy="5714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DCE96B6-6942-415B-9712-032A67A2801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33" y="4318558"/>
            <a:ext cx="1945147" cy="6610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3C2E1AB-6447-483D-AB12-CE178CF712F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44" y="5230408"/>
            <a:ext cx="1608205" cy="86006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8E37E51-04E4-4E2B-BD78-3309507FC7B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49" y="5138037"/>
            <a:ext cx="903963" cy="92078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3909987-D3A8-421F-B25D-AAC91B5750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62" y="5236119"/>
            <a:ext cx="1825846" cy="67793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DF98D1F-2E17-43E5-8F6E-306B4F6D6EB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19" y="5354624"/>
            <a:ext cx="1874316" cy="44983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2A0049B-A577-4293-8D46-6A517E47767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99" y="6133627"/>
            <a:ext cx="1299927" cy="4427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AAAEFFE-412D-4261-9CF4-BCC5E7BF22E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384" y="4584530"/>
            <a:ext cx="1255772" cy="364384"/>
          </a:xfrm>
          <a:prstGeom prst="rect">
            <a:avLst/>
          </a:prstGeom>
        </p:spPr>
      </p:pic>
      <p:pic>
        <p:nvPicPr>
          <p:cNvPr id="49" name="Picture 4" descr="Center for Independence - Western Colorado">
            <a:extLst>
              <a:ext uri="{FF2B5EF4-FFF2-40B4-BE49-F238E27FC236}">
                <a16:creationId xmlns:a16="http://schemas.microsoft.com/office/drawing/2014/main" id="{5D8E2C39-35F5-4260-82C4-584074B5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1" y="3514446"/>
            <a:ext cx="698402" cy="9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98545896-C528-4BDD-8D1E-AEA8A2EFD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09" y="2848502"/>
            <a:ext cx="1155861" cy="60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34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62125" y="244467"/>
            <a:ext cx="7543800" cy="5787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E5BA53"/>
                </a:solidFill>
              </a:rPr>
              <a:t>Community Resource Network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Robert Wood Johnson Foundation Innovation Award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1BED95-E082-46A2-BF01-94DFF8C21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737" y="3031339"/>
            <a:ext cx="3339176" cy="13305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FBDB88-F5C5-46B6-A797-D1106C4339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25" y="2057400"/>
            <a:ext cx="1892794" cy="26860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68929" y="2714926"/>
            <a:ext cx="120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Silver</a:t>
            </a: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Medal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5C5B268-9B01-4C49-85A9-818073EEF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34" y="2399559"/>
            <a:ext cx="3506591" cy="21378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6EE481-32B0-4E4E-87DA-737EEB860D9D}"/>
              </a:ext>
            </a:extLst>
          </p:cNvPr>
          <p:cNvSpPr txBox="1"/>
          <p:nvPr/>
        </p:nvSpPr>
        <p:spPr>
          <a:xfrm>
            <a:off x="1311722" y="4449534"/>
            <a:ext cx="213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772159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531C-9FE7-40A4-B543-E2E02AD3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Home in Record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6FC9F-73BE-4AC2-A67A-8F391D28F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262015"/>
            <a:ext cx="8332211" cy="923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We helped a struggling family get access to housing in one-third of the time it normally takes to place someone. 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D5A93-6A27-4992-9830-9623F9663DD8}"/>
              </a:ext>
            </a:extLst>
          </p:cNvPr>
          <p:cNvSpPr/>
          <p:nvPr/>
        </p:nvSpPr>
        <p:spPr>
          <a:xfrm>
            <a:off x="1219200" y="14057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D4A7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Loren Couch, a case manager at Homeward Bound, recently reported, </a:t>
            </a:r>
            <a:br>
              <a:rPr lang="en-US" b="1" dirty="0">
                <a:solidFill>
                  <a:srgbClr val="3D4A7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57B24-390D-4036-9BD1-1CA718D9DE6B}"/>
              </a:ext>
            </a:extLst>
          </p:cNvPr>
          <p:cNvSpPr/>
          <p:nvPr/>
        </p:nvSpPr>
        <p:spPr>
          <a:xfrm>
            <a:off x="2566555" y="5318426"/>
            <a:ext cx="5481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CRN puts our clients at the front of the line in one-third the time!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E82EE0-C0B5-25CC-8E8C-7E06923A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993" y="3185346"/>
            <a:ext cx="5056072" cy="19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72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64D6-9645-5F7D-3554-9361E639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0515600" cy="1325563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QHN Looking 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843A-E188-A2D9-5DF7-A4F75B798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404"/>
            <a:ext cx="10515600" cy="386919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CRN SDoH expansion</a:t>
            </a:r>
          </a:p>
          <a:p>
            <a:r>
              <a:rPr lang="en-US" sz="3200" dirty="0"/>
              <a:t>Data strategy, analytics, and quality</a:t>
            </a:r>
          </a:p>
          <a:p>
            <a:pPr lvl="1"/>
            <a:r>
              <a:rPr lang="en-US" sz="2800" dirty="0"/>
              <a:t>Quality measurement</a:t>
            </a:r>
          </a:p>
          <a:p>
            <a:pPr lvl="1"/>
            <a:r>
              <a:rPr lang="en-US" sz="2800" dirty="0"/>
              <a:t>Reduce provider burden</a:t>
            </a:r>
          </a:p>
          <a:p>
            <a:r>
              <a:rPr lang="en-US" sz="3200" dirty="0"/>
              <a:t>Behavioral Health data, Meds data</a:t>
            </a:r>
          </a:p>
          <a:p>
            <a:r>
              <a:rPr lang="en-US" sz="3200" dirty="0"/>
              <a:t>National Requirement and Regs</a:t>
            </a:r>
          </a:p>
          <a:p>
            <a:pPr lvl="1"/>
            <a:r>
              <a:rPr lang="en-US" sz="2800" dirty="0"/>
              <a:t>21</a:t>
            </a:r>
            <a:r>
              <a:rPr lang="en-US" sz="2800" baseline="30000" dirty="0"/>
              <a:t>st</a:t>
            </a:r>
            <a:r>
              <a:rPr lang="en-US" sz="2800" dirty="0"/>
              <a:t> Century Cures Act/TEFCA/QHIN/FHIR</a:t>
            </a:r>
          </a:p>
          <a:p>
            <a:pPr lvl="1"/>
            <a:r>
              <a:rPr lang="en-US" sz="2800" dirty="0"/>
              <a:t>QHIN Approach</a:t>
            </a:r>
          </a:p>
          <a:p>
            <a:pPr lvl="1"/>
            <a:r>
              <a:rPr lang="en-US" sz="2800" dirty="0"/>
              <a:t>Patient access to data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7042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64D6-9645-5F7D-3554-9361E639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0515600" cy="1325563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QHN &amp; Contexture 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Affiliation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843A-E188-A2D9-5DF7-A4F75B798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10515600" cy="3869192"/>
          </a:xfrm>
        </p:spPr>
        <p:txBody>
          <a:bodyPr/>
          <a:lstStyle/>
          <a:p>
            <a:r>
              <a:rPr lang="en-US" dirty="0"/>
              <a:t>Letter of Intent LOI to Affiliate</a:t>
            </a:r>
          </a:p>
          <a:p>
            <a:r>
              <a:rPr lang="en-US" dirty="0"/>
              <a:t>Currently performing due diligence</a:t>
            </a:r>
          </a:p>
          <a:p>
            <a:r>
              <a:rPr lang="en-US" dirty="0"/>
              <a:t>Affiliation Benefits</a:t>
            </a:r>
          </a:p>
          <a:p>
            <a:pPr lvl="1"/>
            <a:r>
              <a:rPr lang="en-US" dirty="0"/>
              <a:t>Unified HIE solutions and better scale</a:t>
            </a:r>
          </a:p>
          <a:p>
            <a:pPr lvl="1"/>
            <a:r>
              <a:rPr lang="en-US" dirty="0"/>
              <a:t>Larger data sets for participants</a:t>
            </a:r>
          </a:p>
          <a:p>
            <a:pPr lvl="2"/>
            <a:r>
              <a:rPr lang="en-US" dirty="0"/>
              <a:t>Public Health, Pop Health, Care Coordination, Value Based Care/APM, +++.</a:t>
            </a:r>
          </a:p>
          <a:p>
            <a:pPr lvl="1"/>
            <a:r>
              <a:rPr lang="en-US" dirty="0"/>
              <a:t>Better serve local and regional communities at the state level</a:t>
            </a:r>
          </a:p>
          <a:p>
            <a:pPr lvl="1"/>
            <a:r>
              <a:rPr lang="en-US" dirty="0"/>
              <a:t>More in depth expertise in more areas</a:t>
            </a:r>
          </a:p>
        </p:txBody>
      </p:sp>
    </p:spTree>
    <p:extLst>
      <p:ext uri="{BB962C8B-B14F-4D97-AF65-F5344CB8AC3E}">
        <p14:creationId xmlns:p14="http://schemas.microsoft.com/office/powerpoint/2010/main" val="4092849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64D6-9645-5F7D-3554-9361E639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0515600" cy="1325563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QHN &amp; Contexture 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Affiliation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843A-E188-A2D9-5DF7-A4F75B798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10515600" cy="3869192"/>
          </a:xfrm>
        </p:spPr>
        <p:txBody>
          <a:bodyPr>
            <a:normAutofit/>
          </a:bodyPr>
          <a:lstStyle/>
          <a:p>
            <a:r>
              <a:rPr lang="en-US" sz="3200" dirty="0"/>
              <a:t>Why Now?</a:t>
            </a:r>
          </a:p>
          <a:p>
            <a:pPr lvl="1"/>
            <a:r>
              <a:rPr lang="en-US" sz="2800" dirty="0"/>
              <a:t>Great partners over time</a:t>
            </a:r>
          </a:p>
          <a:p>
            <a:pPr lvl="1"/>
            <a:r>
              <a:rPr lang="en-US" sz="2800" dirty="0"/>
              <a:t>New leadership structures at both orgs create opportunity</a:t>
            </a:r>
          </a:p>
          <a:p>
            <a:pPr lvl="1"/>
            <a:r>
              <a:rPr lang="en-US" sz="2800" dirty="0"/>
              <a:t>Colorado and Arizona are leaders in the HIT and HIE Space</a:t>
            </a:r>
          </a:p>
          <a:p>
            <a:pPr lvl="1"/>
            <a:r>
              <a:rPr lang="en-US" sz="2800" dirty="0"/>
              <a:t>The industry is evolving rapidly</a:t>
            </a:r>
          </a:p>
        </p:txBody>
      </p:sp>
    </p:spTree>
    <p:extLst>
      <p:ext uri="{BB962C8B-B14F-4D97-AF65-F5344CB8AC3E}">
        <p14:creationId xmlns:p14="http://schemas.microsoft.com/office/powerpoint/2010/main" val="1091317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4642" y="3075267"/>
            <a:ext cx="74064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6E2B60"/>
                </a:solidFill>
                <a:latin typeface="Perpetua" panose="02020502060401020303" pitchFamily="18" charset="0"/>
              </a:rPr>
              <a:t>THANK </a:t>
            </a:r>
            <a:r>
              <a:rPr lang="en-US" sz="6600" b="1" dirty="0">
                <a:solidFill>
                  <a:srgbClr val="087C77"/>
                </a:solidFill>
                <a:latin typeface="Perpetua" panose="02020502060401020303" pitchFamily="18" charset="0"/>
              </a:rPr>
              <a:t>YOU</a:t>
            </a:r>
            <a:r>
              <a:rPr lang="en-US" sz="6600" b="1" dirty="0">
                <a:solidFill>
                  <a:srgbClr val="6E2B60"/>
                </a:solidFill>
                <a:latin typeface="Perpetua" panose="02020502060401020303" pitchFamily="18" charset="0"/>
              </a:rPr>
              <a:t>!</a:t>
            </a:r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DAA75A8-B06A-4D0D-8C28-7E076C8F0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02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ED6E14-AE56-4B8D-9D5C-DABCB2C8C903}"/>
              </a:ext>
            </a:extLst>
          </p:cNvPr>
          <p:cNvSpPr txBox="1"/>
          <p:nvPr/>
        </p:nvSpPr>
        <p:spPr>
          <a:xfrm>
            <a:off x="2362200" y="4692389"/>
            <a:ext cx="1031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+mj-lt"/>
              </a:rPr>
              <a:t>Connecting People.  Changing Lives.</a:t>
            </a:r>
          </a:p>
        </p:txBody>
      </p:sp>
      <p:pic>
        <p:nvPicPr>
          <p:cNvPr id="2050" name="Picture 2" descr="Community Resource Network Logo">
            <a:extLst>
              <a:ext uri="{FF2B5EF4-FFF2-40B4-BE49-F238E27FC236}">
                <a16:creationId xmlns:a16="http://schemas.microsoft.com/office/drawing/2014/main" id="{269B4A7E-B1B4-4600-869C-52F3D0C8F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233" y="159335"/>
            <a:ext cx="17049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4423FC-ED0E-4155-ACFE-9C81C62BA7C0}"/>
              </a:ext>
            </a:extLst>
          </p:cNvPr>
          <p:cNvSpPr txBox="1"/>
          <p:nvPr/>
        </p:nvSpPr>
        <p:spPr>
          <a:xfrm>
            <a:off x="3994642" y="3568572"/>
            <a:ext cx="7406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Perpetua" panose="02020502060401020303" pitchFamily="18" charset="0"/>
              </a:rPr>
              <a:t>THANK YOU! Questions?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1564D0-523D-47B1-A210-554111E83DE9}"/>
              </a:ext>
            </a:extLst>
          </p:cNvPr>
          <p:cNvCxnSpPr/>
          <p:nvPr/>
        </p:nvCxnSpPr>
        <p:spPr>
          <a:xfrm>
            <a:off x="4802280" y="4552595"/>
            <a:ext cx="5659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78AF661-0362-4A1D-983F-DE6E7F2D033B}"/>
              </a:ext>
            </a:extLst>
          </p:cNvPr>
          <p:cNvSpPr txBox="1"/>
          <p:nvPr/>
        </p:nvSpPr>
        <p:spPr>
          <a:xfrm>
            <a:off x="2366143" y="5490121"/>
            <a:ext cx="1031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E7BE5A"/>
                </a:solidFill>
                <a:latin typeface="+mj-lt"/>
              </a:rPr>
              <a:t>Qualityhealthnetwork.org</a:t>
            </a:r>
          </a:p>
          <a:p>
            <a:pPr algn="ctr"/>
            <a:r>
              <a:rPr lang="en-US" sz="3600" b="1" i="1" dirty="0">
                <a:solidFill>
                  <a:srgbClr val="E7BE5A"/>
                </a:solidFill>
                <a:latin typeface="+mj-lt"/>
              </a:rPr>
              <a:t>CommunityResourceNet.org</a:t>
            </a:r>
          </a:p>
          <a:p>
            <a:pPr algn="ctr"/>
            <a:endParaRPr lang="en-US" sz="3600" b="1" i="1" dirty="0">
              <a:solidFill>
                <a:srgbClr val="E7BE5A"/>
              </a:solidFill>
              <a:latin typeface="+mj-lt"/>
            </a:endParaRPr>
          </a:p>
        </p:txBody>
      </p:sp>
      <p:pic>
        <p:nvPicPr>
          <p:cNvPr id="5" name="Picture 4" descr="A logo with a person in a rectangle&#10;&#10;Description automatically generated">
            <a:extLst>
              <a:ext uri="{FF2B5EF4-FFF2-40B4-BE49-F238E27FC236}">
                <a16:creationId xmlns:a16="http://schemas.microsoft.com/office/drawing/2014/main" id="{45D3B710-A314-745F-606B-7CE8092EB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1" y="3651578"/>
            <a:ext cx="2554229" cy="31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37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0050-9C2F-F293-1CEB-57AD047F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CHIMSS Event 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Western Colorado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84F7-0AAB-37BB-0C4D-132EA67CC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94404"/>
            <a:ext cx="10515600" cy="3869192"/>
          </a:xfrm>
        </p:spPr>
        <p:txBody>
          <a:bodyPr/>
          <a:lstStyle/>
          <a:p>
            <a:r>
              <a:rPr lang="en-US" dirty="0"/>
              <a:t>Tomorrow Sept 21</a:t>
            </a:r>
          </a:p>
          <a:p>
            <a:r>
              <a:rPr lang="en-US" dirty="0"/>
              <a:t>2pm - 7pm</a:t>
            </a:r>
          </a:p>
          <a:p>
            <a:r>
              <a:rPr lang="en-US" dirty="0"/>
              <a:t>GJ Convention Center</a:t>
            </a:r>
          </a:p>
          <a:p>
            <a:r>
              <a:rPr lang="en-US" dirty="0">
                <a:hlinkClick r:id="rId2"/>
              </a:rPr>
              <a:t>https://colorado.himss.org/</a:t>
            </a:r>
            <a:endParaRPr lang="en-US" dirty="0"/>
          </a:p>
          <a:p>
            <a:r>
              <a:rPr lang="en-US" dirty="0"/>
              <a:t>Click on Events &amp;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74468-E513-9C3C-B4A0-D9D510992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828800"/>
            <a:ext cx="5175516" cy="45976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8F794B-AD68-AE91-4032-5C816D629020}"/>
              </a:ext>
            </a:extLst>
          </p:cNvPr>
          <p:cNvSpPr/>
          <p:nvPr/>
        </p:nvSpPr>
        <p:spPr>
          <a:xfrm>
            <a:off x="9296400" y="2057400"/>
            <a:ext cx="12192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6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8B5C7D-7116-6D55-FCD2-817325815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53000" cy="64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C1619D-436A-DD8C-42C9-C5CDE8839883}"/>
              </a:ext>
            </a:extLst>
          </p:cNvPr>
          <p:cNvSpPr txBox="1"/>
          <p:nvPr/>
        </p:nvSpPr>
        <p:spPr>
          <a:xfrm>
            <a:off x="5410200" y="13716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Montserrat" panose="00000500000000000000" pitchFamily="50" charset="0"/>
            </a:endParaRPr>
          </a:p>
          <a:p>
            <a:r>
              <a:rPr lang="en-US" sz="1600" b="1" dirty="0">
                <a:solidFill>
                  <a:srgbClr val="0F7E7B"/>
                </a:solidFill>
                <a:latin typeface="Montserrat" panose="00000500000000000000" pitchFamily="50" charset="0"/>
              </a:rPr>
              <a:t>qualityhealthnetwork.org/qhn-summits/</a:t>
            </a:r>
          </a:p>
          <a:p>
            <a:endParaRPr lang="en-US" sz="1600" dirty="0">
              <a:latin typeface="Montserrat" panose="000005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5FA99F-6845-D62A-0564-EA0F3B97B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00400"/>
            <a:ext cx="4025347" cy="33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7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0050-9C2F-F293-1CEB-57AD047F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CHIMSS Event 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Western Colorado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84F7-0AAB-37BB-0C4D-132EA67CC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94404"/>
            <a:ext cx="10515600" cy="3869192"/>
          </a:xfrm>
        </p:spPr>
        <p:txBody>
          <a:bodyPr/>
          <a:lstStyle/>
          <a:p>
            <a:r>
              <a:rPr lang="en-US" dirty="0"/>
              <a:t>Tomorrow Sept 21</a:t>
            </a:r>
          </a:p>
          <a:p>
            <a:r>
              <a:rPr lang="en-US" dirty="0"/>
              <a:t>2pm - 7pm</a:t>
            </a:r>
          </a:p>
          <a:p>
            <a:r>
              <a:rPr lang="en-US" dirty="0"/>
              <a:t>GJ Convention Center</a:t>
            </a:r>
          </a:p>
          <a:p>
            <a:r>
              <a:rPr lang="en-US" dirty="0">
                <a:hlinkClick r:id="rId2"/>
              </a:rPr>
              <a:t>https://colorado.himss.org/</a:t>
            </a:r>
            <a:endParaRPr lang="en-US" dirty="0"/>
          </a:p>
          <a:p>
            <a:r>
              <a:rPr lang="en-US" dirty="0"/>
              <a:t>Click on Events &amp;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74468-E513-9C3C-B4A0-D9D510992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828800"/>
            <a:ext cx="5175516" cy="45976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8F794B-AD68-AE91-4032-5C816D629020}"/>
              </a:ext>
            </a:extLst>
          </p:cNvPr>
          <p:cNvSpPr/>
          <p:nvPr/>
        </p:nvSpPr>
        <p:spPr>
          <a:xfrm>
            <a:off x="9296400" y="2057400"/>
            <a:ext cx="12192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3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68D71-AF75-416D-A35D-252F0387634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447800"/>
            <a:ext cx="9372600" cy="402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7F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75000"/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65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7F7B"/>
              </a:buClr>
            </a:pPr>
            <a:r>
              <a:rPr lang="en-US" sz="4400" dirty="0">
                <a:solidFill>
                  <a:srgbClr val="595959"/>
                </a:solidFill>
                <a:latin typeface="+mj-lt"/>
              </a:rPr>
              <a:t>Quality Health Network</a:t>
            </a:r>
            <a:r>
              <a:rPr lang="en-US" sz="3600" dirty="0">
                <a:solidFill>
                  <a:srgbClr val="595959"/>
                </a:solidFill>
                <a:latin typeface="+mj-lt"/>
              </a:rPr>
              <a:t> </a:t>
            </a:r>
          </a:p>
          <a:p>
            <a:pPr lvl="1"/>
            <a:r>
              <a:rPr lang="en-US" sz="3600" dirty="0">
                <a:solidFill>
                  <a:srgbClr val="595959"/>
                </a:solidFill>
                <a:latin typeface="+mj-lt"/>
              </a:rPr>
              <a:t>Founded in 2004</a:t>
            </a:r>
          </a:p>
          <a:p>
            <a:pPr lvl="1"/>
            <a:r>
              <a:rPr lang="en-US" sz="3600" dirty="0">
                <a:solidFill>
                  <a:srgbClr val="595959"/>
                </a:solidFill>
                <a:latin typeface="+mj-lt"/>
              </a:rPr>
              <a:t>Quality improvement organization</a:t>
            </a:r>
          </a:p>
          <a:p>
            <a:pPr lvl="1"/>
            <a:r>
              <a:rPr lang="en-US" sz="3600" dirty="0">
                <a:solidFill>
                  <a:srgbClr val="595959"/>
                </a:solidFill>
                <a:latin typeface="+mj-lt"/>
              </a:rPr>
              <a:t>Secure HIE services in Western Colorado</a:t>
            </a:r>
          </a:p>
          <a:p>
            <a:pPr lvl="1"/>
            <a:r>
              <a:rPr lang="en-US" sz="3600" b="1" dirty="0">
                <a:solidFill>
                  <a:srgbClr val="E5BA53"/>
                </a:solidFill>
                <a:latin typeface="+mj-lt"/>
              </a:rPr>
              <a:t>90%+ </a:t>
            </a:r>
            <a:r>
              <a:rPr lang="en-US" sz="3600" dirty="0">
                <a:solidFill>
                  <a:srgbClr val="595959"/>
                </a:solidFill>
                <a:latin typeface="+mj-lt"/>
              </a:rPr>
              <a:t>of providers participate</a:t>
            </a:r>
          </a:p>
          <a:p>
            <a:pPr lvl="1"/>
            <a:r>
              <a:rPr lang="en-US" sz="3600" b="1" dirty="0">
                <a:solidFill>
                  <a:srgbClr val="E5BA53"/>
                </a:solidFill>
                <a:latin typeface="+mj-lt"/>
              </a:rPr>
              <a:t>100% </a:t>
            </a:r>
            <a:r>
              <a:rPr lang="en-US" sz="3600" dirty="0">
                <a:solidFill>
                  <a:srgbClr val="595959"/>
                </a:solidFill>
                <a:latin typeface="+mj-lt"/>
              </a:rPr>
              <a:t>of Hospitals participate</a:t>
            </a:r>
          </a:p>
          <a:p>
            <a:pPr marL="0" indent="0">
              <a:buClr>
                <a:srgbClr val="007F7B"/>
              </a:buClr>
              <a:buNone/>
              <a:defRPr/>
            </a:pPr>
            <a:endParaRPr lang="en-US" sz="3600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228600"/>
            <a:ext cx="7543800" cy="5787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rgbClr val="E5BA5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ABOUT </a:t>
            </a:r>
            <a:r>
              <a:rPr lang="en-US" sz="4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QHN</a:t>
            </a:r>
            <a:b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2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8365-55FA-47EB-8F08-98A8B9F0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06487"/>
            <a:ext cx="9867014" cy="995954"/>
          </a:xfrm>
        </p:spPr>
        <p:txBody>
          <a:bodyPr/>
          <a:lstStyle/>
          <a:p>
            <a:r>
              <a:rPr lang="en-US" dirty="0">
                <a:solidFill>
                  <a:srgbClr val="E7BE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QHN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9D077-8E43-4EC7-B6EE-973BBE98F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601788"/>
            <a:ext cx="9812471" cy="46517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</a:rPr>
              <a:t>Facilitate the availability of information to:</a:t>
            </a:r>
            <a:endParaRPr lang="en-US" sz="3600" dirty="0">
              <a:solidFill>
                <a:srgbClr val="002060"/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highlight>
                  <a:srgbClr val="E5BA53"/>
                </a:highlight>
              </a:rPr>
              <a:t>Optimize the health of our communities</a:t>
            </a:r>
            <a:endParaRPr lang="en-US" sz="3200" dirty="0">
              <a:highlight>
                <a:srgbClr val="E5BA53"/>
              </a:highlight>
              <a:cs typeface="Calibri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2060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</a:rPr>
              <a:t>Improve economic efficiencies of </a:t>
            </a:r>
            <a:r>
              <a:rPr lang="en-US" sz="3200" b="1" u="sng" dirty="0">
                <a:solidFill>
                  <a:srgbClr val="002060"/>
                </a:solidFill>
                <a:highlight>
                  <a:srgbClr val="E7BE5A"/>
                </a:highlight>
              </a:rPr>
              <a:t>whole-person</a:t>
            </a:r>
            <a:r>
              <a:rPr lang="en-US" sz="3200" dirty="0">
                <a:solidFill>
                  <a:srgbClr val="002060"/>
                </a:solidFill>
              </a:rPr>
              <a:t> care</a:t>
            </a:r>
            <a:endParaRPr lang="en-US" sz="3200" dirty="0">
              <a:solidFill>
                <a:srgbClr val="002060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2060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</a:rPr>
              <a:t>Bring value to our stakeholders</a:t>
            </a:r>
            <a:endParaRPr lang="en-US" sz="3200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831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A0FE90-37CF-DD76-074F-840805104ABC}"/>
              </a:ext>
            </a:extLst>
          </p:cNvPr>
          <p:cNvGrpSpPr/>
          <p:nvPr/>
        </p:nvGrpSpPr>
        <p:grpSpPr>
          <a:xfrm>
            <a:off x="2743200" y="76200"/>
            <a:ext cx="7027626" cy="6524445"/>
            <a:chOff x="4416007" y="-96982"/>
            <a:chExt cx="7065817" cy="7065817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ED9385AF-A098-74B8-4BF6-F2D322D25D1F}"/>
                </a:ext>
              </a:extLst>
            </p:cNvPr>
            <p:cNvSpPr/>
            <p:nvPr/>
          </p:nvSpPr>
          <p:spPr>
            <a:xfrm rot="8100000">
              <a:off x="6843569" y="4067354"/>
              <a:ext cx="595745" cy="37371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1BD8AC-A019-3228-94C2-F33557C506BA}"/>
                </a:ext>
              </a:extLst>
            </p:cNvPr>
            <p:cNvSpPr/>
            <p:nvPr/>
          </p:nvSpPr>
          <p:spPr>
            <a:xfrm>
              <a:off x="4416007" y="-96982"/>
              <a:ext cx="7065817" cy="7065817"/>
            </a:xfrm>
            <a:prstGeom prst="ellipse">
              <a:avLst/>
            </a:prstGeom>
            <a:solidFill>
              <a:srgbClr val="3E4A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D5D0D93-2BAD-DB6E-5322-F579B2F84A06}"/>
                </a:ext>
              </a:extLst>
            </p:cNvPr>
            <p:cNvGrpSpPr/>
            <p:nvPr/>
          </p:nvGrpSpPr>
          <p:grpSpPr>
            <a:xfrm>
              <a:off x="6822031" y="2318058"/>
              <a:ext cx="2268275" cy="2214089"/>
              <a:chOff x="4496931" y="2733873"/>
              <a:chExt cx="2660976" cy="2597409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495C4B2-1B69-6018-D010-B60483C53C40}"/>
                  </a:ext>
                </a:extLst>
              </p:cNvPr>
              <p:cNvSpPr/>
              <p:nvPr/>
            </p:nvSpPr>
            <p:spPr>
              <a:xfrm>
                <a:off x="4496931" y="2733873"/>
                <a:ext cx="2660976" cy="25974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5FC76E94-5874-9D0C-EB5D-26884E5BF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0559" y="3094884"/>
                <a:ext cx="1568060" cy="1942299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CF6D93A-94C4-25C0-C5CA-80D4DA4C5745}"/>
                </a:ext>
              </a:extLst>
            </p:cNvPr>
            <p:cNvGrpSpPr/>
            <p:nvPr/>
          </p:nvGrpSpPr>
          <p:grpSpPr>
            <a:xfrm>
              <a:off x="5507317" y="1094685"/>
              <a:ext cx="1431269" cy="1422191"/>
              <a:chOff x="8184343" y="1871404"/>
              <a:chExt cx="1431269" cy="1422191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9E793DF-9B3C-B8F1-242A-F2AB72D53B79}"/>
                  </a:ext>
                </a:extLst>
              </p:cNvPr>
              <p:cNvGrpSpPr/>
              <p:nvPr/>
            </p:nvGrpSpPr>
            <p:grpSpPr>
              <a:xfrm>
                <a:off x="8184343" y="2052644"/>
                <a:ext cx="1427018" cy="1092805"/>
                <a:chOff x="6165432" y="2017328"/>
                <a:chExt cx="1427018" cy="1092805"/>
              </a:xfrm>
            </p:grpSpPr>
            <p:pic>
              <p:nvPicPr>
                <p:cNvPr id="93" name="Graphic 92">
                  <a:extLst>
                    <a:ext uri="{FF2B5EF4-FFF2-40B4-BE49-F238E27FC236}">
                      <a16:creationId xmlns:a16="http://schemas.microsoft.com/office/drawing/2014/main" id="{A97162F8-BC7B-23D6-F17A-A7D38785A9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93203" y="2017328"/>
                  <a:ext cx="371475" cy="409575"/>
                </a:xfrm>
                <a:prstGeom prst="rect">
                  <a:avLst/>
                </a:prstGeom>
              </p:spPr>
            </p:pic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12F0EDC3-EA88-36B5-D9B8-3170BB07B190}"/>
                    </a:ext>
                  </a:extLst>
                </p:cNvPr>
                <p:cNvSpPr txBox="1"/>
                <p:nvPr/>
              </p:nvSpPr>
              <p:spPr>
                <a:xfrm>
                  <a:off x="6165432" y="2463876"/>
                  <a:ext cx="1427018" cy="6462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Behavioral</a:t>
                  </a:r>
                </a:p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Health</a:t>
                  </a:r>
                  <a:endParaRPr lang="en-US" dirty="0"/>
                </a:p>
              </p:txBody>
            </p:sp>
          </p:grp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0C3DF43-0B0A-CE0A-695C-8F9591C6C501}"/>
                  </a:ext>
                </a:extLst>
              </p:cNvPr>
              <p:cNvSpPr/>
              <p:nvPr/>
            </p:nvSpPr>
            <p:spPr>
              <a:xfrm>
                <a:off x="8193421" y="1871404"/>
                <a:ext cx="1422191" cy="142219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F488502-DDB5-6FEF-9FDF-61F6BE14140F}"/>
                </a:ext>
              </a:extLst>
            </p:cNvPr>
            <p:cNvGrpSpPr/>
            <p:nvPr/>
          </p:nvGrpSpPr>
          <p:grpSpPr>
            <a:xfrm>
              <a:off x="7591722" y="1126605"/>
              <a:ext cx="2706097" cy="5010426"/>
              <a:chOff x="4126426" y="1348281"/>
              <a:chExt cx="2706097" cy="5010426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88E19055-247E-51BC-6090-395587B1EE73}"/>
                  </a:ext>
                </a:extLst>
              </p:cNvPr>
              <p:cNvGrpSpPr/>
              <p:nvPr/>
            </p:nvGrpSpPr>
            <p:grpSpPr>
              <a:xfrm>
                <a:off x="4126426" y="5381156"/>
                <a:ext cx="764410" cy="977551"/>
                <a:chOff x="2183643" y="6129310"/>
                <a:chExt cx="764410" cy="977551"/>
              </a:xfrm>
            </p:grpSpPr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8DFD662F-C6B8-C636-D83B-CBC64FD4A607}"/>
                    </a:ext>
                  </a:extLst>
                </p:cNvPr>
                <p:cNvSpPr txBox="1"/>
                <p:nvPr/>
              </p:nvSpPr>
              <p:spPr>
                <a:xfrm>
                  <a:off x="2183643" y="6733145"/>
                  <a:ext cx="764410" cy="3737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HIEs</a:t>
                  </a:r>
                </a:p>
              </p:txBody>
            </p:sp>
            <p:pic>
              <p:nvPicPr>
                <p:cNvPr id="90" name="Graphic 89">
                  <a:extLst>
                    <a:ext uri="{FF2B5EF4-FFF2-40B4-BE49-F238E27FC236}">
                      <a16:creationId xmlns:a16="http://schemas.microsoft.com/office/drawing/2014/main" id="{9FC533CE-6078-DC9C-8442-1118C76BC7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67304" y="6129310"/>
                  <a:ext cx="561570" cy="561570"/>
                </a:xfrm>
                <a:prstGeom prst="rect">
                  <a:avLst/>
                </a:prstGeom>
              </p:spPr>
            </p:pic>
          </p:grp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66A34BB-AE88-372D-F3CF-8EDB9BF54750}"/>
                  </a:ext>
                </a:extLst>
              </p:cNvPr>
              <p:cNvSpPr/>
              <p:nvPr/>
            </p:nvSpPr>
            <p:spPr>
              <a:xfrm>
                <a:off x="5410332" y="1348281"/>
                <a:ext cx="1422191" cy="142219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6F56C33-73CA-76B9-24D3-571775B00CB1}"/>
                </a:ext>
              </a:extLst>
            </p:cNvPr>
            <p:cNvGrpSpPr/>
            <p:nvPr/>
          </p:nvGrpSpPr>
          <p:grpSpPr>
            <a:xfrm>
              <a:off x="5053026" y="2732168"/>
              <a:ext cx="1422191" cy="1422191"/>
              <a:chOff x="5094591" y="2953844"/>
              <a:chExt cx="1422191" cy="1422191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3402D44D-99D8-E569-FA23-57E9377461AF}"/>
                  </a:ext>
                </a:extLst>
              </p:cNvPr>
              <p:cNvGrpSpPr/>
              <p:nvPr/>
            </p:nvGrpSpPr>
            <p:grpSpPr>
              <a:xfrm>
                <a:off x="5429468" y="3280276"/>
                <a:ext cx="764410" cy="830915"/>
                <a:chOff x="3571677" y="3654514"/>
                <a:chExt cx="764410" cy="830915"/>
              </a:xfrm>
            </p:grpSpPr>
            <p:pic>
              <p:nvPicPr>
                <p:cNvPr id="85" name="Graphic 84">
                  <a:extLst>
                    <a:ext uri="{FF2B5EF4-FFF2-40B4-BE49-F238E27FC236}">
                      <a16:creationId xmlns:a16="http://schemas.microsoft.com/office/drawing/2014/main" id="{9F9CC5DE-401F-C514-2B2D-35FD3161A2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63530" y="3654514"/>
                  <a:ext cx="409575" cy="457200"/>
                </a:xfrm>
                <a:prstGeom prst="rect">
                  <a:avLst/>
                </a:prstGeom>
              </p:spPr>
            </p:pic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3CA97400-CEEA-1CC6-BAE1-CD055F491C3C}"/>
                    </a:ext>
                  </a:extLst>
                </p:cNvPr>
                <p:cNvSpPr txBox="1"/>
                <p:nvPr/>
              </p:nvSpPr>
              <p:spPr>
                <a:xfrm>
                  <a:off x="3571677" y="4111714"/>
                  <a:ext cx="764410" cy="373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Labs</a:t>
                  </a:r>
                </a:p>
              </p:txBody>
            </p:sp>
          </p:grp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3720BBC5-D390-E007-430F-9A8433EA6EF1}"/>
                  </a:ext>
                </a:extLst>
              </p:cNvPr>
              <p:cNvSpPr/>
              <p:nvPr/>
            </p:nvSpPr>
            <p:spPr>
              <a:xfrm>
                <a:off x="5094591" y="2953844"/>
                <a:ext cx="1422191" cy="142219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CB80760-C782-2B04-1C57-F0C1FA884526}"/>
                </a:ext>
              </a:extLst>
            </p:cNvPr>
            <p:cNvGrpSpPr/>
            <p:nvPr/>
          </p:nvGrpSpPr>
          <p:grpSpPr>
            <a:xfrm>
              <a:off x="7201440" y="467737"/>
              <a:ext cx="1477195" cy="1422191"/>
              <a:chOff x="7201440" y="785484"/>
              <a:chExt cx="1477195" cy="1422191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08B2D03-CB43-EBC4-B2E9-E3C4463CA747}"/>
                  </a:ext>
                </a:extLst>
              </p:cNvPr>
              <p:cNvGrpSpPr/>
              <p:nvPr/>
            </p:nvGrpSpPr>
            <p:grpSpPr>
              <a:xfrm>
                <a:off x="7201440" y="975973"/>
                <a:ext cx="1459942" cy="829807"/>
                <a:chOff x="4494692" y="1638670"/>
                <a:chExt cx="1459942" cy="829807"/>
              </a:xfrm>
            </p:grpSpPr>
            <p:pic>
              <p:nvPicPr>
                <p:cNvPr id="81" name="Graphic 80">
                  <a:extLst>
                    <a:ext uri="{FF2B5EF4-FFF2-40B4-BE49-F238E27FC236}">
                      <a16:creationId xmlns:a16="http://schemas.microsoft.com/office/drawing/2014/main" id="{357AF179-1817-2B5D-4B54-3A9C011067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46480" y="1638670"/>
                  <a:ext cx="428625" cy="476250"/>
                </a:xfrm>
                <a:prstGeom prst="rect">
                  <a:avLst/>
                </a:prstGeom>
              </p:spPr>
            </p:pic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977DFFC-50AA-C9F7-8F1B-60940EBE8EB4}"/>
                    </a:ext>
                  </a:extLst>
                </p:cNvPr>
                <p:cNvSpPr txBox="1"/>
                <p:nvPr/>
              </p:nvSpPr>
              <p:spPr>
                <a:xfrm>
                  <a:off x="4494692" y="2099145"/>
                  <a:ext cx="145994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Physicians</a:t>
                  </a:r>
                </a:p>
              </p:txBody>
            </p:sp>
          </p:grp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D5C0361-B8A9-5D23-D431-EAF3749FC5AB}"/>
                  </a:ext>
                </a:extLst>
              </p:cNvPr>
              <p:cNvSpPr/>
              <p:nvPr/>
            </p:nvSpPr>
            <p:spPr>
              <a:xfrm>
                <a:off x="7256444" y="785484"/>
                <a:ext cx="1422191" cy="142219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1193E7F-7A88-B248-7E3A-2E357D0A3E32}"/>
                </a:ext>
              </a:extLst>
            </p:cNvPr>
            <p:cNvGrpSpPr/>
            <p:nvPr/>
          </p:nvGrpSpPr>
          <p:grpSpPr>
            <a:xfrm>
              <a:off x="9445241" y="2715183"/>
              <a:ext cx="1422191" cy="1422191"/>
              <a:chOff x="9182001" y="2715183"/>
              <a:chExt cx="1422191" cy="1422191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9E74FD98-0624-D49A-F388-163043710566}"/>
                  </a:ext>
                </a:extLst>
              </p:cNvPr>
              <p:cNvGrpSpPr/>
              <p:nvPr/>
            </p:nvGrpSpPr>
            <p:grpSpPr>
              <a:xfrm>
                <a:off x="9278044" y="3124571"/>
                <a:ext cx="1313681" cy="762591"/>
                <a:chOff x="6767209" y="3567919"/>
                <a:chExt cx="1313681" cy="762591"/>
              </a:xfrm>
            </p:grpSpPr>
            <p:pic>
              <p:nvPicPr>
                <p:cNvPr id="77" name="Graphic 76">
                  <a:extLst>
                    <a:ext uri="{FF2B5EF4-FFF2-40B4-BE49-F238E27FC236}">
                      <a16:creationId xmlns:a16="http://schemas.microsoft.com/office/drawing/2014/main" id="{7A2838D0-325F-202F-EFB1-EA98DC3F1A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620" y="3567919"/>
                  <a:ext cx="552450" cy="381000"/>
                </a:xfrm>
                <a:prstGeom prst="rect">
                  <a:avLst/>
                </a:prstGeom>
              </p:spPr>
            </p:pic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8657BDA5-77DF-1D5C-8E31-062469BE5B2C}"/>
                    </a:ext>
                  </a:extLst>
                </p:cNvPr>
                <p:cNvSpPr txBox="1"/>
                <p:nvPr/>
              </p:nvSpPr>
              <p:spPr>
                <a:xfrm>
                  <a:off x="6767209" y="3949510"/>
                  <a:ext cx="1313681" cy="3810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Hospitals</a:t>
                  </a:r>
                  <a:endParaRPr lang="en-US" dirty="0"/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ECC1205-78B5-222E-887D-8EA5C2B71D8B}"/>
                  </a:ext>
                </a:extLst>
              </p:cNvPr>
              <p:cNvSpPr/>
              <p:nvPr/>
            </p:nvSpPr>
            <p:spPr>
              <a:xfrm>
                <a:off x="9182001" y="2715183"/>
                <a:ext cx="1422191" cy="142219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EFCC8F4-F418-F458-AE87-301D6B341AAF}"/>
                </a:ext>
              </a:extLst>
            </p:cNvPr>
            <p:cNvGrpSpPr/>
            <p:nvPr/>
          </p:nvGrpSpPr>
          <p:grpSpPr>
            <a:xfrm>
              <a:off x="5570285" y="4341124"/>
              <a:ext cx="1548634" cy="1422191"/>
              <a:chOff x="5570285" y="4341124"/>
              <a:chExt cx="1548634" cy="1422191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B6086FF7-48AD-66C8-AA25-0C518B221F78}"/>
                  </a:ext>
                </a:extLst>
              </p:cNvPr>
              <p:cNvGrpSpPr/>
              <p:nvPr/>
            </p:nvGrpSpPr>
            <p:grpSpPr>
              <a:xfrm>
                <a:off x="5570285" y="4536356"/>
                <a:ext cx="1548634" cy="833718"/>
                <a:chOff x="3473943" y="4698277"/>
                <a:chExt cx="1548634" cy="833718"/>
              </a:xfrm>
            </p:grpSpPr>
            <p:pic>
              <p:nvPicPr>
                <p:cNvPr id="73" name="Graphic 72">
                  <a:extLst>
                    <a:ext uri="{FF2B5EF4-FFF2-40B4-BE49-F238E27FC236}">
                      <a16:creationId xmlns:a16="http://schemas.microsoft.com/office/drawing/2014/main" id="{11693F24-C637-E4EA-24CA-0FA44C31F3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56180" y="4698277"/>
                  <a:ext cx="540362" cy="540362"/>
                </a:xfrm>
                <a:prstGeom prst="rect">
                  <a:avLst/>
                </a:prstGeom>
              </p:spPr>
            </p:pic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D3E50FC-FC9D-9C9C-3824-FC951C3F4623}"/>
                    </a:ext>
                  </a:extLst>
                </p:cNvPr>
                <p:cNvSpPr txBox="1"/>
                <p:nvPr/>
              </p:nvSpPr>
              <p:spPr>
                <a:xfrm>
                  <a:off x="3473943" y="5132016"/>
                  <a:ext cx="1548634" cy="3999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Corrections</a:t>
                  </a:r>
                  <a:endParaRPr lang="en-US" dirty="0"/>
                </a:p>
              </p:txBody>
            </p:sp>
          </p:grp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9792C81-542D-A5D2-48B1-4AD1027DFD02}"/>
                  </a:ext>
                </a:extLst>
              </p:cNvPr>
              <p:cNvSpPr/>
              <p:nvPr/>
            </p:nvSpPr>
            <p:spPr>
              <a:xfrm>
                <a:off x="5605057" y="4341124"/>
                <a:ext cx="1422191" cy="142219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8F78E6A-C441-DA99-E519-B6D996C2897E}"/>
                </a:ext>
              </a:extLst>
            </p:cNvPr>
            <p:cNvGrpSpPr/>
            <p:nvPr/>
          </p:nvGrpSpPr>
          <p:grpSpPr>
            <a:xfrm>
              <a:off x="7242509" y="1279997"/>
              <a:ext cx="3210920" cy="5100387"/>
              <a:chOff x="7242509" y="1279997"/>
              <a:chExt cx="3210920" cy="5100387"/>
            </a:xfrm>
          </p:grpSpPr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43C08C37-7040-54DA-CBE7-5F3C328FD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273682" y="1279997"/>
                <a:ext cx="628650" cy="447675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CCCEE34-08A6-1844-C0EA-A87FE64DE1A5}"/>
                  </a:ext>
                </a:extLst>
              </p:cNvPr>
              <p:cNvSpPr txBox="1"/>
              <p:nvPr/>
            </p:nvSpPr>
            <p:spPr>
              <a:xfrm>
                <a:off x="8720017" y="1680485"/>
                <a:ext cx="17334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Community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Orgs</a:t>
                </a:r>
                <a:endParaRPr lang="en-US" dirty="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3016CF3-35C9-DD1E-08E5-371E580DAF2E}"/>
                  </a:ext>
                </a:extLst>
              </p:cNvPr>
              <p:cNvSpPr/>
              <p:nvPr/>
            </p:nvSpPr>
            <p:spPr>
              <a:xfrm>
                <a:off x="7242509" y="4958193"/>
                <a:ext cx="1422191" cy="142219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F2F1A28-8484-F453-68F3-6FF8258778ED}"/>
                </a:ext>
              </a:extLst>
            </p:cNvPr>
            <p:cNvGrpSpPr/>
            <p:nvPr/>
          </p:nvGrpSpPr>
          <p:grpSpPr>
            <a:xfrm>
              <a:off x="8949886" y="4334261"/>
              <a:ext cx="1422191" cy="1422191"/>
              <a:chOff x="8949886" y="4334261"/>
              <a:chExt cx="1422191" cy="142219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6AC9FD90-B1CF-35F0-1A92-171C729771AF}"/>
                  </a:ext>
                </a:extLst>
              </p:cNvPr>
              <p:cNvGrpSpPr/>
              <p:nvPr/>
            </p:nvGrpSpPr>
            <p:grpSpPr>
              <a:xfrm>
                <a:off x="9004140" y="4634246"/>
                <a:ext cx="1313681" cy="835945"/>
                <a:chOff x="8814123" y="4295777"/>
                <a:chExt cx="1313681" cy="835945"/>
              </a:xfrm>
            </p:grpSpPr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8A9D4ADA-B07B-6B06-2AC5-25FCB04924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01021" y="4295777"/>
                  <a:ext cx="381000" cy="381000"/>
                </a:xfrm>
                <a:prstGeom prst="rect">
                  <a:avLst/>
                </a:prstGeom>
              </p:spPr>
            </p:pic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A985384-6EE9-7069-253C-774EB6149018}"/>
                    </a:ext>
                  </a:extLst>
                </p:cNvPr>
                <p:cNvSpPr txBox="1"/>
                <p:nvPr/>
              </p:nvSpPr>
              <p:spPr>
                <a:xfrm>
                  <a:off x="8814123" y="4750722"/>
                  <a:ext cx="1313681" cy="3810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LTSS</a:t>
                  </a:r>
                  <a:endParaRPr lang="en-US" dirty="0"/>
                </a:p>
              </p:txBody>
            </p:sp>
          </p:grp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6E53313-5E5A-D82F-BB3C-A2EE602B2AC4}"/>
                  </a:ext>
                </a:extLst>
              </p:cNvPr>
              <p:cNvSpPr/>
              <p:nvPr/>
            </p:nvSpPr>
            <p:spPr>
              <a:xfrm>
                <a:off x="8949886" y="4334261"/>
                <a:ext cx="1422191" cy="142219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" name="Title 1"/>
          <p:cNvSpPr txBox="1">
            <a:spLocks/>
          </p:cNvSpPr>
          <p:nvPr/>
        </p:nvSpPr>
        <p:spPr>
          <a:xfrm>
            <a:off x="311632" y="21076"/>
            <a:ext cx="7668638" cy="5787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r>
              <a:rPr lang="en-US" sz="4400" b="1" dirty="0">
                <a:solidFill>
                  <a:srgbClr val="E5BA5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W</a:t>
            </a:r>
            <a:r>
              <a:rPr lang="en-US" sz="4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HIE</a:t>
            </a:r>
            <a:r>
              <a:rPr lang="en-US" sz="4400" b="1" dirty="0">
                <a:solidFill>
                  <a:srgbClr val="E5BA5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en-US" sz="4400" dirty="0">
              <a:solidFill>
                <a:srgbClr val="E5BA5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BDB541-3F1D-EFC4-9F59-CC075154A8F0}"/>
              </a:ext>
            </a:extLst>
          </p:cNvPr>
          <p:cNvCxnSpPr>
            <a:cxnSpLocks/>
            <a:stCxn id="80" idx="4"/>
            <a:endCxn id="95" idx="0"/>
          </p:cNvCxnSpPr>
          <p:nvPr/>
        </p:nvCxnSpPr>
        <p:spPr>
          <a:xfrm flipH="1">
            <a:off x="6264227" y="1910876"/>
            <a:ext cx="11310" cy="39532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2EE0BD-7AC4-6342-9330-80E07F1F3B80}"/>
              </a:ext>
            </a:extLst>
          </p:cNvPr>
          <p:cNvCxnSpPr>
            <a:cxnSpLocks/>
            <a:stCxn id="88" idx="3"/>
          </p:cNvCxnSpPr>
          <p:nvPr/>
        </p:nvCxnSpPr>
        <p:spPr>
          <a:xfrm flipH="1">
            <a:off x="6965629" y="2326946"/>
            <a:ext cx="420236" cy="345955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B9FDA3-8250-02FB-8008-DBD8B3D39AE8}"/>
              </a:ext>
            </a:extLst>
          </p:cNvPr>
          <p:cNvCxnSpPr>
            <a:cxnSpLocks/>
            <a:stCxn id="76" idx="2"/>
          </p:cNvCxnSpPr>
          <p:nvPr/>
        </p:nvCxnSpPr>
        <p:spPr>
          <a:xfrm flipH="1">
            <a:off x="7252573" y="3329514"/>
            <a:ext cx="492678" cy="8908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C302F2-3F99-7340-13E7-1E49E43D6851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6970260" y="3955570"/>
            <a:ext cx="489462" cy="404675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2BFC75-7BB3-5B63-2092-DAFC54FB53BC}"/>
              </a:ext>
            </a:extLst>
          </p:cNvPr>
          <p:cNvCxnSpPr>
            <a:cxnSpLocks/>
            <a:stCxn id="70" idx="0"/>
          </p:cNvCxnSpPr>
          <p:nvPr/>
        </p:nvCxnSpPr>
        <p:spPr>
          <a:xfrm flipV="1">
            <a:off x="6261677" y="4167928"/>
            <a:ext cx="2549" cy="57612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D49EE1-2523-47AC-1074-0CB24198EA1A}"/>
              </a:ext>
            </a:extLst>
          </p:cNvPr>
          <p:cNvCxnSpPr>
            <a:cxnSpLocks/>
            <a:stCxn id="72" idx="7"/>
            <a:endCxn id="95" idx="3"/>
          </p:cNvCxnSpPr>
          <p:nvPr/>
        </p:nvCxnSpPr>
        <p:spPr>
          <a:xfrm flipV="1">
            <a:off x="5133178" y="4051249"/>
            <a:ext cx="333427" cy="315333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4DE283-4841-6F57-BC2F-907CCD6E22B4}"/>
              </a:ext>
            </a:extLst>
          </p:cNvPr>
          <p:cNvCxnSpPr>
            <a:cxnSpLocks/>
            <a:stCxn id="84" idx="6"/>
          </p:cNvCxnSpPr>
          <p:nvPr/>
        </p:nvCxnSpPr>
        <p:spPr>
          <a:xfrm>
            <a:off x="4791280" y="3345198"/>
            <a:ext cx="591036" cy="16948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CBC9DE-1AC0-B07B-5C42-535B619CEC6F}"/>
              </a:ext>
            </a:extLst>
          </p:cNvPr>
          <p:cNvCxnSpPr>
            <a:cxnSpLocks/>
            <a:endCxn id="92" idx="5"/>
          </p:cNvCxnSpPr>
          <p:nvPr/>
        </p:nvCxnSpPr>
        <p:spPr>
          <a:xfrm flipH="1" flipV="1">
            <a:off x="5044995" y="2297471"/>
            <a:ext cx="546077" cy="450849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47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645" y="152400"/>
            <a:ext cx="10515600" cy="132556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QHN Basic Data Types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C823C3-5206-4D0F-915F-F64F38612B5C}"/>
              </a:ext>
            </a:extLst>
          </p:cNvPr>
          <p:cNvSpPr txBox="1">
            <a:spLocks/>
          </p:cNvSpPr>
          <p:nvPr/>
        </p:nvSpPr>
        <p:spPr>
          <a:xfrm>
            <a:off x="2547359" y="104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5BA5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3D4A76"/>
                </a:solidFill>
              </a:rPr>
              <a:t>The QHN Network Today</a:t>
            </a:r>
            <a:endParaRPr lang="en-US" sz="2000" dirty="0">
              <a:solidFill>
                <a:srgbClr val="3D4A7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346838-2A97-E623-6CEF-B71A7FBF4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8" y="1066800"/>
            <a:ext cx="984092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9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E61C34-3008-D6B3-99D5-38A0AB0BB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3055"/>
            <a:ext cx="9163474" cy="62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72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A919788056DC489D4EB7540AD3E103" ma:contentTypeVersion="13" ma:contentTypeDescription="Create a new document." ma:contentTypeScope="" ma:versionID="583136f8efcd0a29c501882a3d6d01d1">
  <xsd:schema xmlns:xsd="http://www.w3.org/2001/XMLSchema" xmlns:xs="http://www.w3.org/2001/XMLSchema" xmlns:p="http://schemas.microsoft.com/office/2006/metadata/properties" xmlns:ns3="6170f151-011f-4667-8275-d77c87b5c9e1" xmlns:ns4="186df4a0-ceda-4b09-9bf5-f113c7ab43a2" targetNamespace="http://schemas.microsoft.com/office/2006/metadata/properties" ma:root="true" ma:fieldsID="5a2bcda572e739dde3dfaa053a407e7f" ns3:_="" ns4:_="">
    <xsd:import namespace="6170f151-011f-4667-8275-d77c87b5c9e1"/>
    <xsd:import namespace="186df4a0-ceda-4b09-9bf5-f113c7ab43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0f151-011f-4667-8275-d77c87b5c9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df4a0-ceda-4b09-9bf5-f113c7ab43a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BD637A-A1C7-4C68-A479-D99F083D38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7BC341-8BB6-40D5-9415-4587FCAAAF3C}">
  <ds:schemaRefs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6170f151-011f-4667-8275-d77c87b5c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86df4a0-ceda-4b09-9bf5-f113c7ab43a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56512A-253D-45A5-AA20-EAA1C0965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0f151-011f-4667-8275-d77c87b5c9e1"/>
    <ds:schemaRef ds:uri="186df4a0-ceda-4b09-9bf5-f113c7ab43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593</Words>
  <Application>Microsoft Office PowerPoint</Application>
  <PresentationFormat>Widescreen</PresentationFormat>
  <Paragraphs>154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Montserrat</vt:lpstr>
      <vt:lpstr>Perpetua</vt:lpstr>
      <vt:lpstr>Roboto</vt:lpstr>
      <vt:lpstr>Verdana</vt:lpstr>
      <vt:lpstr>Wingdings</vt:lpstr>
      <vt:lpstr>1_Office Theme</vt:lpstr>
      <vt:lpstr>PowerPoint Presentation</vt:lpstr>
      <vt:lpstr>PowerPoint Presentation</vt:lpstr>
      <vt:lpstr>PowerPoint Presentation</vt:lpstr>
      <vt:lpstr>CHIMSS Event Western Colorado</vt:lpstr>
      <vt:lpstr>PowerPoint Presentation</vt:lpstr>
      <vt:lpstr>QHN Mission</vt:lpstr>
      <vt:lpstr>PowerPoint Presentation</vt:lpstr>
      <vt:lpstr>QHN Basic Data Types</vt:lpstr>
      <vt:lpstr>PowerPoint Presentation</vt:lpstr>
      <vt:lpstr>QHN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CRN Overview  Connecting People, Changing Lives</vt:lpstr>
      <vt:lpstr>Resource Directory</vt:lpstr>
      <vt:lpstr>Participation</vt:lpstr>
      <vt:lpstr>Community–Wide Design &amp; Collaboration</vt:lpstr>
      <vt:lpstr>PowerPoint Presentation</vt:lpstr>
      <vt:lpstr>A New Home in Record Time</vt:lpstr>
      <vt:lpstr>QHN Looking Ahead</vt:lpstr>
      <vt:lpstr>QHN &amp; Contexture Affiliation</vt:lpstr>
      <vt:lpstr>QHN &amp; Contexture Affiliation</vt:lpstr>
      <vt:lpstr>PowerPoint Presentation</vt:lpstr>
      <vt:lpstr>CHIMSS Event Western Colorado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2019-09-23T23:27:50Z</dcterms:created>
  <dcterms:modified xsi:type="dcterms:W3CDTF">2023-09-21T14:55:00Z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0x010100BBA919788056DC489D4EB7540AD3E103</vt:lpwstr>
  </property>
</Properties>
</file>