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5.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media/image37.jpg" ContentType="image/jpg"/>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3" r:id="rId3"/>
    <p:sldMasterId id="2147483707" r:id="rId4"/>
    <p:sldMasterId id="2147483719" r:id="rId5"/>
    <p:sldMasterId id="2147483736" r:id="rId6"/>
  </p:sldMasterIdLst>
  <p:notesMasterIdLst>
    <p:notesMasterId r:id="rId46"/>
  </p:notesMasterIdLst>
  <p:sldIdLst>
    <p:sldId id="491" r:id="rId7"/>
    <p:sldId id="416" r:id="rId8"/>
    <p:sldId id="494" r:id="rId9"/>
    <p:sldId id="495" r:id="rId10"/>
    <p:sldId id="496" r:id="rId11"/>
    <p:sldId id="498" r:id="rId12"/>
    <p:sldId id="499" r:id="rId13"/>
    <p:sldId id="500" r:id="rId14"/>
    <p:sldId id="415" r:id="rId15"/>
    <p:sldId id="425" r:id="rId16"/>
    <p:sldId id="258" r:id="rId17"/>
    <p:sldId id="411" r:id="rId18"/>
    <p:sldId id="414" r:id="rId19"/>
    <p:sldId id="376" r:id="rId20"/>
    <p:sldId id="377" r:id="rId21"/>
    <p:sldId id="493" r:id="rId22"/>
    <p:sldId id="418" r:id="rId23"/>
    <p:sldId id="424" r:id="rId24"/>
    <p:sldId id="360" r:id="rId25"/>
    <p:sldId id="419" r:id="rId26"/>
    <p:sldId id="395" r:id="rId27"/>
    <p:sldId id="268" r:id="rId28"/>
    <p:sldId id="283" r:id="rId29"/>
    <p:sldId id="279" r:id="rId30"/>
    <p:sldId id="277" r:id="rId31"/>
    <p:sldId id="284" r:id="rId32"/>
    <p:sldId id="272" r:id="rId33"/>
    <p:sldId id="410" r:id="rId34"/>
    <p:sldId id="412" r:id="rId35"/>
    <p:sldId id="291" r:id="rId36"/>
    <p:sldId id="402" r:id="rId37"/>
    <p:sldId id="403" r:id="rId38"/>
    <p:sldId id="404" r:id="rId39"/>
    <p:sldId id="421" r:id="rId40"/>
    <p:sldId id="422" r:id="rId41"/>
    <p:sldId id="423" r:id="rId42"/>
    <p:sldId id="256" r:id="rId43"/>
    <p:sldId id="280" r:id="rId44"/>
    <p:sldId id="49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45" autoAdjust="0"/>
    <p:restoredTop sz="71328" autoAdjust="0"/>
  </p:normalViewPr>
  <p:slideViewPr>
    <p:cSldViewPr snapToGrid="0">
      <p:cViewPr varScale="1">
        <p:scale>
          <a:sx n="68" d="100"/>
          <a:sy n="68" d="100"/>
        </p:scale>
        <p:origin x="1032"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steele1\Downloads\CSV_report%20(29).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hsteele1\Downloads\CSV_report%20(29).csv"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hsteele1\Downloads\CSV_report%20(29).csv"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[SR billing report for QHN presentation.xlsx]Sheet1!PivotTable1</c:name>
    <c:fmtId val="3"/>
  </c:pivotSource>
  <c:chart>
    <c:autoTitleDeleted val="1"/>
    <c:pivotFmts>
      <c:pivotFmt>
        <c:idx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Sheet1!$B$3</c:f>
              <c:strCache>
                <c:ptCount val="1"/>
                <c:pt idx="0">
                  <c:v>Total</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Sheet1!$A$4:$A$16</c:f>
              <c:strCache>
                <c:ptCount val="12"/>
                <c:pt idx="0">
                  <c:v>Cardiology</c:v>
                </c:pt>
                <c:pt idx="1">
                  <c:v>Endocrinology</c:v>
                </c:pt>
                <c:pt idx="2">
                  <c:v>ENT</c:v>
                </c:pt>
                <c:pt idx="3">
                  <c:v>Hematology</c:v>
                </c:pt>
                <c:pt idx="4">
                  <c:v>Infectious Disease</c:v>
                </c:pt>
                <c:pt idx="5">
                  <c:v>Nephrology</c:v>
                </c:pt>
                <c:pt idx="6">
                  <c:v>Neurology</c:v>
                </c:pt>
                <c:pt idx="7">
                  <c:v>Orthopedics</c:v>
                </c:pt>
                <c:pt idx="8">
                  <c:v>Pain Medicine</c:v>
                </c:pt>
                <c:pt idx="9">
                  <c:v>Psychiatry</c:v>
                </c:pt>
                <c:pt idx="10">
                  <c:v>Rheumatology</c:v>
                </c:pt>
                <c:pt idx="11">
                  <c:v>Urology</c:v>
                </c:pt>
              </c:strCache>
            </c:strRef>
          </c:cat>
          <c:val>
            <c:numRef>
              <c:f>Sheet1!$B$4:$B$16</c:f>
              <c:numCache>
                <c:formatCode>General</c:formatCode>
                <c:ptCount val="12"/>
                <c:pt idx="0">
                  <c:v>7</c:v>
                </c:pt>
                <c:pt idx="1">
                  <c:v>16</c:v>
                </c:pt>
                <c:pt idx="2">
                  <c:v>1</c:v>
                </c:pt>
                <c:pt idx="3">
                  <c:v>2</c:v>
                </c:pt>
                <c:pt idx="4">
                  <c:v>7</c:v>
                </c:pt>
                <c:pt idx="5">
                  <c:v>5</c:v>
                </c:pt>
                <c:pt idx="6">
                  <c:v>1</c:v>
                </c:pt>
                <c:pt idx="7">
                  <c:v>3</c:v>
                </c:pt>
                <c:pt idx="8">
                  <c:v>1</c:v>
                </c:pt>
                <c:pt idx="9">
                  <c:v>6</c:v>
                </c:pt>
                <c:pt idx="10">
                  <c:v>7</c:v>
                </c:pt>
                <c:pt idx="11">
                  <c:v>2</c:v>
                </c:pt>
              </c:numCache>
            </c:numRef>
          </c:val>
          <c:extLst>
            <c:ext xmlns:c16="http://schemas.microsoft.com/office/drawing/2014/chart" uri="{C3380CC4-5D6E-409C-BE32-E72D297353CC}">
              <c16:uniqueId val="{00000000-4FFC-4D1C-ACD1-F6ED2D9DE32E}"/>
            </c:ext>
          </c:extLst>
        </c:ser>
        <c:dLbls>
          <c:dLblPos val="outEnd"/>
          <c:showLegendKey val="0"/>
          <c:showVal val="1"/>
          <c:showCatName val="0"/>
          <c:showSerName val="0"/>
          <c:showPercent val="0"/>
          <c:showBubbleSize val="0"/>
        </c:dLbls>
        <c:gapWidth val="100"/>
        <c:overlap val="-24"/>
        <c:axId val="580081048"/>
        <c:axId val="580076728"/>
      </c:barChart>
      <c:catAx>
        <c:axId val="580081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en-US"/>
          </a:p>
        </c:txPr>
        <c:crossAx val="580076728"/>
        <c:crosses val="autoZero"/>
        <c:auto val="1"/>
        <c:lblAlgn val="ctr"/>
        <c:lblOffset val="100"/>
        <c:noMultiLvlLbl val="0"/>
      </c:catAx>
      <c:valAx>
        <c:axId val="580076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580081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[SR billing report for QHN presentation.xlsx]Sheet2!PivotTable2</c:name>
    <c:fmtId val="3"/>
  </c:pivotSource>
  <c:chart>
    <c:autoTitleDeleted val="1"/>
    <c:pivotFmts>
      <c:pivotFmt>
        <c:idx val="0"/>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Sheet2!$B$3</c:f>
              <c:strCache>
                <c:ptCount val="1"/>
                <c:pt idx="0">
                  <c:v>Total</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Sheet2!$A$4:$A$13</c:f>
              <c:strCache>
                <c:ptCount val="9"/>
                <c:pt idx="0">
                  <c:v>Jan</c:v>
                </c:pt>
                <c:pt idx="1">
                  <c:v>Feb</c:v>
                </c:pt>
                <c:pt idx="2">
                  <c:v>Mar</c:v>
                </c:pt>
                <c:pt idx="3">
                  <c:v>Apr</c:v>
                </c:pt>
                <c:pt idx="4">
                  <c:v>May</c:v>
                </c:pt>
                <c:pt idx="5">
                  <c:v>Jun</c:v>
                </c:pt>
                <c:pt idx="6">
                  <c:v>Jul</c:v>
                </c:pt>
                <c:pt idx="7">
                  <c:v>Aug</c:v>
                </c:pt>
                <c:pt idx="8">
                  <c:v>Sep</c:v>
                </c:pt>
              </c:strCache>
            </c:strRef>
          </c:cat>
          <c:val>
            <c:numRef>
              <c:f>Sheet2!$B$4:$B$13</c:f>
              <c:numCache>
                <c:formatCode>General</c:formatCode>
                <c:ptCount val="9"/>
                <c:pt idx="0">
                  <c:v>6</c:v>
                </c:pt>
                <c:pt idx="1">
                  <c:v>6</c:v>
                </c:pt>
                <c:pt idx="2">
                  <c:v>12</c:v>
                </c:pt>
                <c:pt idx="3">
                  <c:v>5</c:v>
                </c:pt>
                <c:pt idx="4">
                  <c:v>7</c:v>
                </c:pt>
                <c:pt idx="5">
                  <c:v>4</c:v>
                </c:pt>
                <c:pt idx="6">
                  <c:v>4</c:v>
                </c:pt>
                <c:pt idx="7">
                  <c:v>9</c:v>
                </c:pt>
                <c:pt idx="8">
                  <c:v>5</c:v>
                </c:pt>
              </c:numCache>
            </c:numRef>
          </c:val>
          <c:extLst>
            <c:ext xmlns:c16="http://schemas.microsoft.com/office/drawing/2014/chart" uri="{C3380CC4-5D6E-409C-BE32-E72D297353CC}">
              <c16:uniqueId val="{00000000-E0D6-4109-9E4C-A48B11E3A3A2}"/>
            </c:ext>
          </c:extLst>
        </c:ser>
        <c:dLbls>
          <c:dLblPos val="outEnd"/>
          <c:showLegendKey val="0"/>
          <c:showVal val="1"/>
          <c:showCatName val="0"/>
          <c:showSerName val="0"/>
          <c:showPercent val="0"/>
          <c:showBubbleSize val="0"/>
        </c:dLbls>
        <c:gapWidth val="219"/>
        <c:overlap val="-27"/>
        <c:axId val="580798048"/>
        <c:axId val="580794808"/>
      </c:barChart>
      <c:catAx>
        <c:axId val="580798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80794808"/>
        <c:crosses val="autoZero"/>
        <c:auto val="1"/>
        <c:lblAlgn val="ctr"/>
        <c:lblOffset val="100"/>
        <c:noMultiLvlLbl val="0"/>
      </c:catAx>
      <c:valAx>
        <c:axId val="580794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0798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[SR billing report for QHN presentation.xlsx]Sheet3!PivotTable3</c:name>
    <c:fmtId val="3"/>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c:spPr>
      </c:pivotFmt>
      <c:pivotFmt>
        <c:idx val="3"/>
        <c:spPr>
          <a:solidFill>
            <a:schemeClr val="accent1"/>
          </a:solidFill>
          <a:ln>
            <a:noFill/>
          </a:ln>
          <a:effectLst/>
        </c:spPr>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c:spPr>
      </c:pivotFmt>
      <c:pivotFmt>
        <c:idx val="6"/>
        <c:spPr>
          <a:solidFill>
            <a:schemeClr val="accent1"/>
          </a:solidFill>
          <a:ln>
            <a:noFill/>
          </a:ln>
          <a:effectLst/>
        </c:spPr>
      </c:pivotFmt>
    </c:pivotFmts>
    <c:plotArea>
      <c:layout/>
      <c:pieChart>
        <c:varyColors val="1"/>
        <c:ser>
          <c:idx val="0"/>
          <c:order val="0"/>
          <c:tx>
            <c:strRef>
              <c:f>Sheet3!$B$3</c:f>
              <c:strCache>
                <c:ptCount val="1"/>
                <c:pt idx="0">
                  <c:v>Total</c:v>
                </c:pt>
              </c:strCache>
            </c:strRef>
          </c:tx>
          <c:dPt>
            <c:idx val="0"/>
            <c:bubble3D val="0"/>
            <c:spPr>
              <a:solidFill>
                <a:schemeClr val="accent1"/>
              </a:solidFill>
              <a:ln>
                <a:noFill/>
              </a:ln>
              <a:effectLst/>
            </c:spPr>
            <c:extLst>
              <c:ext xmlns:c16="http://schemas.microsoft.com/office/drawing/2014/chart" uri="{C3380CC4-5D6E-409C-BE32-E72D297353CC}">
                <c16:uniqueId val="{00000001-0278-45EA-B8D3-3B5D76C6D4DB}"/>
              </c:ext>
            </c:extLst>
          </c:dPt>
          <c:dPt>
            <c:idx val="1"/>
            <c:bubble3D val="0"/>
            <c:spPr>
              <a:solidFill>
                <a:srgbClr val="009999"/>
              </a:solidFill>
              <a:ln>
                <a:noFill/>
              </a:ln>
              <a:effectLst/>
            </c:spPr>
            <c:extLst>
              <c:ext xmlns:c16="http://schemas.microsoft.com/office/drawing/2014/chart" uri="{C3380CC4-5D6E-409C-BE32-E72D297353CC}">
                <c16:uniqueId val="{00000003-0278-45EA-B8D3-3B5D76C6D4DB}"/>
              </c:ext>
            </c:extLst>
          </c:dPt>
          <c:dLbls>
            <c:dLbl>
              <c:idx val="0"/>
              <c:layout>
                <c:manualLayout>
                  <c:x val="-0.10464266653580123"/>
                  <c:y val="0.17539022915971939"/>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278-45EA-B8D3-3B5D76C6D4DB}"/>
                </c:ext>
              </c:extLst>
            </c:dLbl>
            <c:dLbl>
              <c:idx val="1"/>
              <c:layout>
                <c:manualLayout>
                  <c:x val="0.11731205727372473"/>
                  <c:y val="-0.2996514242022059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278-45EA-B8D3-3B5D76C6D4DB}"/>
                </c:ext>
              </c:extLst>
            </c:dLbl>
            <c:spPr>
              <a:noFill/>
              <a:ln>
                <a:noFill/>
              </a:ln>
              <a:effectLst/>
            </c:spPr>
            <c:txPr>
              <a:bodyPr rot="0" spcFirstLastPara="1" vertOverflow="ellipsis" vert="horz" wrap="square" lIns="38100" tIns="19050" rIns="38100" bIns="19050" anchor="ctr" anchorCtr="1">
                <a:spAutoFit/>
              </a:bodyPr>
              <a:lstStyle/>
              <a:p>
                <a:pPr>
                  <a:defRPr sz="4000" b="0"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Sheet3!$A$4:$A$6</c:f>
              <c:strCache>
                <c:ptCount val="2"/>
                <c:pt idx="0">
                  <c:v>Closed - Refer for Visit</c:v>
                </c:pt>
                <c:pt idx="1">
                  <c:v>Patients Needs Addressed</c:v>
                </c:pt>
              </c:strCache>
            </c:strRef>
          </c:cat>
          <c:val>
            <c:numRef>
              <c:f>Sheet3!$B$4:$B$6</c:f>
              <c:numCache>
                <c:formatCode>General</c:formatCode>
                <c:ptCount val="2"/>
                <c:pt idx="0">
                  <c:v>14</c:v>
                </c:pt>
                <c:pt idx="1">
                  <c:v>44</c:v>
                </c:pt>
              </c:numCache>
            </c:numRef>
          </c:val>
          <c:extLst>
            <c:ext xmlns:c16="http://schemas.microsoft.com/office/drawing/2014/chart" uri="{C3380CC4-5D6E-409C-BE32-E72D297353CC}">
              <c16:uniqueId val="{00000004-0278-45EA-B8D3-3B5D76C6D4DB}"/>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4656597810822303"/>
          <c:y val="5.900328393710063E-2"/>
          <c:w val="0.33904033552929608"/>
          <c:h val="0.1759526177967591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4" Type="http://schemas.openxmlformats.org/officeDocument/2006/relationships/image" Target="../media/image2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4"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162C4B-8646-4B3E-8FA5-9B02893B1252}" type="doc">
      <dgm:prSet loTypeId="urn:microsoft.com/office/officeart/2008/layout/HorizontalMultiLevelHierarchy" loCatId="hierarchy" qsTypeId="urn:microsoft.com/office/officeart/2005/8/quickstyle/simple1" qsCatId="simple" csTypeId="urn:microsoft.com/office/officeart/2005/8/colors/colorful4" csCatId="colorful" phldr="1"/>
      <dgm:spPr/>
      <dgm:t>
        <a:bodyPr/>
        <a:lstStyle/>
        <a:p>
          <a:endParaRPr lang="en-US"/>
        </a:p>
      </dgm:t>
    </dgm:pt>
    <dgm:pt modelId="{F7CF72BC-2747-4A43-BB3F-03859CDED733}">
      <dgm:prSet phldrT="[Text]"/>
      <dgm:spPr>
        <a:solidFill>
          <a:srgbClr val="00B0F0"/>
        </a:solidFill>
      </dgm:spPr>
      <dgm:t>
        <a:bodyPr/>
        <a:lstStyle/>
        <a:p>
          <a:r>
            <a:rPr lang="en-US" dirty="0"/>
            <a:t>eConsults</a:t>
          </a:r>
        </a:p>
      </dgm:t>
    </dgm:pt>
    <dgm:pt modelId="{2B571FFA-0C35-4419-9CE1-447BA23D986A}" type="parTrans" cxnId="{55FE930A-659D-48CB-9E7D-BB64519F671B}">
      <dgm:prSet/>
      <dgm:spPr/>
      <dgm:t>
        <a:bodyPr/>
        <a:lstStyle/>
        <a:p>
          <a:endParaRPr lang="en-US"/>
        </a:p>
      </dgm:t>
    </dgm:pt>
    <dgm:pt modelId="{6F205245-7336-43D5-AC28-74406132E18C}" type="sibTrans" cxnId="{55FE930A-659D-48CB-9E7D-BB64519F671B}">
      <dgm:prSet/>
      <dgm:spPr/>
      <dgm:t>
        <a:bodyPr/>
        <a:lstStyle/>
        <a:p>
          <a:endParaRPr lang="en-US"/>
        </a:p>
      </dgm:t>
    </dgm:pt>
    <dgm:pt modelId="{CA171232-6B8C-4B78-A4F3-1F46B0C7EB52}">
      <dgm:prSet phldrT="[Text]"/>
      <dgm:spPr/>
      <dgm:t>
        <a:bodyPr/>
        <a:lstStyle/>
        <a:p>
          <a:r>
            <a:rPr lang="en-US" dirty="0"/>
            <a:t>Limited access to local specialty care</a:t>
          </a:r>
        </a:p>
      </dgm:t>
    </dgm:pt>
    <dgm:pt modelId="{A60FECCD-A72B-4EAC-BEB9-6478C3A3B252}" type="parTrans" cxnId="{1792EDD2-DCB7-424A-9040-2DCB624D2A6D}">
      <dgm:prSet/>
      <dgm:spPr/>
      <dgm:t>
        <a:bodyPr/>
        <a:lstStyle/>
        <a:p>
          <a:endParaRPr lang="en-US"/>
        </a:p>
      </dgm:t>
    </dgm:pt>
    <dgm:pt modelId="{F614527E-B2F1-4C7C-8473-DCC5A699F996}" type="sibTrans" cxnId="{1792EDD2-DCB7-424A-9040-2DCB624D2A6D}">
      <dgm:prSet/>
      <dgm:spPr/>
      <dgm:t>
        <a:bodyPr/>
        <a:lstStyle/>
        <a:p>
          <a:endParaRPr lang="en-US"/>
        </a:p>
      </dgm:t>
    </dgm:pt>
    <dgm:pt modelId="{0C440F54-AD6B-4790-8849-9CAD44F5F76B}">
      <dgm:prSet phldrT="[Text]"/>
      <dgm:spPr/>
      <dgm:t>
        <a:bodyPr/>
        <a:lstStyle/>
        <a:p>
          <a:r>
            <a:rPr lang="en-US" dirty="0"/>
            <a:t>Transportation barriers to specialty care</a:t>
          </a:r>
        </a:p>
      </dgm:t>
    </dgm:pt>
    <dgm:pt modelId="{6D509C75-C3AE-443C-AC3C-D2101E043313}" type="parTrans" cxnId="{1D8C3CFB-1594-411C-87FF-A603797144C6}">
      <dgm:prSet/>
      <dgm:spPr/>
      <dgm:t>
        <a:bodyPr/>
        <a:lstStyle/>
        <a:p>
          <a:endParaRPr lang="en-US"/>
        </a:p>
      </dgm:t>
    </dgm:pt>
    <dgm:pt modelId="{174D1DE6-D0AA-4DFB-A9ED-8C1D6CC13D9B}" type="sibTrans" cxnId="{1D8C3CFB-1594-411C-87FF-A603797144C6}">
      <dgm:prSet/>
      <dgm:spPr/>
      <dgm:t>
        <a:bodyPr/>
        <a:lstStyle/>
        <a:p>
          <a:endParaRPr lang="en-US"/>
        </a:p>
      </dgm:t>
    </dgm:pt>
    <dgm:pt modelId="{363312CA-4B7F-4DDD-9469-91E7E5F99DB3}">
      <dgm:prSet phldrT="[Text]"/>
      <dgm:spPr/>
      <dgm:t>
        <a:bodyPr/>
        <a:lstStyle/>
        <a:p>
          <a:r>
            <a:rPr lang="en-US" dirty="0"/>
            <a:t>Lack of communication to specialists</a:t>
          </a:r>
        </a:p>
      </dgm:t>
    </dgm:pt>
    <dgm:pt modelId="{A92C5713-8687-4352-849D-225701601461}" type="parTrans" cxnId="{B91DDCC3-A03E-486B-ACDB-E2F96A3FDF15}">
      <dgm:prSet/>
      <dgm:spPr/>
      <dgm:t>
        <a:bodyPr/>
        <a:lstStyle/>
        <a:p>
          <a:endParaRPr lang="en-US"/>
        </a:p>
      </dgm:t>
    </dgm:pt>
    <dgm:pt modelId="{6CEA7BC3-D438-4177-B571-5EC435295176}" type="sibTrans" cxnId="{B91DDCC3-A03E-486B-ACDB-E2F96A3FDF15}">
      <dgm:prSet/>
      <dgm:spPr/>
      <dgm:t>
        <a:bodyPr/>
        <a:lstStyle/>
        <a:p>
          <a:endParaRPr lang="en-US"/>
        </a:p>
      </dgm:t>
    </dgm:pt>
    <dgm:pt modelId="{14FAC015-0047-4B1E-843F-84C7EEB3E185}">
      <dgm:prSet phldrT="[Text]"/>
      <dgm:spPr/>
      <dgm:t>
        <a:bodyPr/>
        <a:lstStyle/>
        <a:p>
          <a:r>
            <a:rPr lang="en-US" dirty="0"/>
            <a:t>Uncertain treatment protocols</a:t>
          </a:r>
        </a:p>
      </dgm:t>
    </dgm:pt>
    <dgm:pt modelId="{6E747A33-0A0A-42AA-A4C1-04045AE3662D}" type="parTrans" cxnId="{EF82B6A0-8188-474C-8C15-3F4966626FEF}">
      <dgm:prSet/>
      <dgm:spPr/>
      <dgm:t>
        <a:bodyPr/>
        <a:lstStyle/>
        <a:p>
          <a:endParaRPr lang="en-US"/>
        </a:p>
      </dgm:t>
    </dgm:pt>
    <dgm:pt modelId="{A89BF5AF-627C-4C61-AA72-06BFF47517C1}" type="sibTrans" cxnId="{EF82B6A0-8188-474C-8C15-3F4966626FEF}">
      <dgm:prSet/>
      <dgm:spPr/>
      <dgm:t>
        <a:bodyPr/>
        <a:lstStyle/>
        <a:p>
          <a:endParaRPr lang="en-US"/>
        </a:p>
      </dgm:t>
    </dgm:pt>
    <dgm:pt modelId="{5996803B-00FB-47B7-BACD-BE08E4285917}" type="pres">
      <dgm:prSet presAssocID="{7F162C4B-8646-4B3E-8FA5-9B02893B1252}" presName="Name0" presStyleCnt="0">
        <dgm:presLayoutVars>
          <dgm:chPref val="1"/>
          <dgm:dir/>
          <dgm:animOne val="branch"/>
          <dgm:animLvl val="lvl"/>
          <dgm:resizeHandles val="exact"/>
        </dgm:presLayoutVars>
      </dgm:prSet>
      <dgm:spPr/>
    </dgm:pt>
    <dgm:pt modelId="{DB990544-E5A0-498C-8E38-625AEB9469A2}" type="pres">
      <dgm:prSet presAssocID="{F7CF72BC-2747-4A43-BB3F-03859CDED733}" presName="root1" presStyleCnt="0"/>
      <dgm:spPr/>
    </dgm:pt>
    <dgm:pt modelId="{1E8B7CC7-DAD1-431F-AC71-82683D94A7D5}" type="pres">
      <dgm:prSet presAssocID="{F7CF72BC-2747-4A43-BB3F-03859CDED733}" presName="LevelOneTextNode" presStyleLbl="node0" presStyleIdx="0" presStyleCnt="1">
        <dgm:presLayoutVars>
          <dgm:chPref val="3"/>
        </dgm:presLayoutVars>
      </dgm:prSet>
      <dgm:spPr/>
    </dgm:pt>
    <dgm:pt modelId="{8266EC6A-F358-4495-8419-13D7FFA052A5}" type="pres">
      <dgm:prSet presAssocID="{F7CF72BC-2747-4A43-BB3F-03859CDED733}" presName="level2hierChild" presStyleCnt="0"/>
      <dgm:spPr/>
    </dgm:pt>
    <dgm:pt modelId="{4B58E979-D495-4251-94C2-83C91A21AC4C}" type="pres">
      <dgm:prSet presAssocID="{A60FECCD-A72B-4EAC-BEB9-6478C3A3B252}" presName="conn2-1" presStyleLbl="parChTrans1D2" presStyleIdx="0" presStyleCnt="4"/>
      <dgm:spPr/>
    </dgm:pt>
    <dgm:pt modelId="{AEB75359-60F3-4A40-8115-2F1BB093E2DA}" type="pres">
      <dgm:prSet presAssocID="{A60FECCD-A72B-4EAC-BEB9-6478C3A3B252}" presName="connTx" presStyleLbl="parChTrans1D2" presStyleIdx="0" presStyleCnt="4"/>
      <dgm:spPr/>
    </dgm:pt>
    <dgm:pt modelId="{D7407E31-9614-41CF-96CA-0FAE6E3CB118}" type="pres">
      <dgm:prSet presAssocID="{CA171232-6B8C-4B78-A4F3-1F46B0C7EB52}" presName="root2" presStyleCnt="0"/>
      <dgm:spPr/>
    </dgm:pt>
    <dgm:pt modelId="{176C4CF8-C833-436A-A057-F610CF01A22D}" type="pres">
      <dgm:prSet presAssocID="{CA171232-6B8C-4B78-A4F3-1F46B0C7EB52}" presName="LevelTwoTextNode" presStyleLbl="node2" presStyleIdx="0" presStyleCnt="4">
        <dgm:presLayoutVars>
          <dgm:chPref val="3"/>
        </dgm:presLayoutVars>
      </dgm:prSet>
      <dgm:spPr/>
    </dgm:pt>
    <dgm:pt modelId="{913691B7-E2C5-4985-9FE8-6819A5168A20}" type="pres">
      <dgm:prSet presAssocID="{CA171232-6B8C-4B78-A4F3-1F46B0C7EB52}" presName="level3hierChild" presStyleCnt="0"/>
      <dgm:spPr/>
    </dgm:pt>
    <dgm:pt modelId="{1971B137-E91B-4A0B-80D3-91F0CFB4B00E}" type="pres">
      <dgm:prSet presAssocID="{6D509C75-C3AE-443C-AC3C-D2101E043313}" presName="conn2-1" presStyleLbl="parChTrans1D2" presStyleIdx="1" presStyleCnt="4"/>
      <dgm:spPr/>
    </dgm:pt>
    <dgm:pt modelId="{95EC187B-3B22-4945-9E62-71586C84A4ED}" type="pres">
      <dgm:prSet presAssocID="{6D509C75-C3AE-443C-AC3C-D2101E043313}" presName="connTx" presStyleLbl="parChTrans1D2" presStyleIdx="1" presStyleCnt="4"/>
      <dgm:spPr/>
    </dgm:pt>
    <dgm:pt modelId="{E25F00D8-B91E-41C6-B2E1-E6B40D8C7AA3}" type="pres">
      <dgm:prSet presAssocID="{0C440F54-AD6B-4790-8849-9CAD44F5F76B}" presName="root2" presStyleCnt="0"/>
      <dgm:spPr/>
    </dgm:pt>
    <dgm:pt modelId="{2B893E51-22B9-4589-BEE1-58AB0C28B3B6}" type="pres">
      <dgm:prSet presAssocID="{0C440F54-AD6B-4790-8849-9CAD44F5F76B}" presName="LevelTwoTextNode" presStyleLbl="node2" presStyleIdx="1" presStyleCnt="4">
        <dgm:presLayoutVars>
          <dgm:chPref val="3"/>
        </dgm:presLayoutVars>
      </dgm:prSet>
      <dgm:spPr/>
    </dgm:pt>
    <dgm:pt modelId="{1390309F-87C2-4EE8-B0E9-D50D4B48E585}" type="pres">
      <dgm:prSet presAssocID="{0C440F54-AD6B-4790-8849-9CAD44F5F76B}" presName="level3hierChild" presStyleCnt="0"/>
      <dgm:spPr/>
    </dgm:pt>
    <dgm:pt modelId="{8EF71141-B96B-4AD5-8AAA-77AB5801ACBB}" type="pres">
      <dgm:prSet presAssocID="{A92C5713-8687-4352-849D-225701601461}" presName="conn2-1" presStyleLbl="parChTrans1D2" presStyleIdx="2" presStyleCnt="4"/>
      <dgm:spPr/>
    </dgm:pt>
    <dgm:pt modelId="{54AC955C-36B5-4BAC-9C1E-1BA77C49FCF8}" type="pres">
      <dgm:prSet presAssocID="{A92C5713-8687-4352-849D-225701601461}" presName="connTx" presStyleLbl="parChTrans1D2" presStyleIdx="2" presStyleCnt="4"/>
      <dgm:spPr/>
    </dgm:pt>
    <dgm:pt modelId="{81337B53-029D-445E-B8F5-8C4A3139F806}" type="pres">
      <dgm:prSet presAssocID="{363312CA-4B7F-4DDD-9469-91E7E5F99DB3}" presName="root2" presStyleCnt="0"/>
      <dgm:spPr/>
    </dgm:pt>
    <dgm:pt modelId="{6292AC50-6BEB-4782-89C0-3B9A226A0014}" type="pres">
      <dgm:prSet presAssocID="{363312CA-4B7F-4DDD-9469-91E7E5F99DB3}" presName="LevelTwoTextNode" presStyleLbl="node2" presStyleIdx="2" presStyleCnt="4">
        <dgm:presLayoutVars>
          <dgm:chPref val="3"/>
        </dgm:presLayoutVars>
      </dgm:prSet>
      <dgm:spPr/>
    </dgm:pt>
    <dgm:pt modelId="{37F6400C-6B91-4E50-AE3E-F538D0F3AC3C}" type="pres">
      <dgm:prSet presAssocID="{363312CA-4B7F-4DDD-9469-91E7E5F99DB3}" presName="level3hierChild" presStyleCnt="0"/>
      <dgm:spPr/>
    </dgm:pt>
    <dgm:pt modelId="{5984F7F0-1793-4863-AD70-A817EA478F0D}" type="pres">
      <dgm:prSet presAssocID="{6E747A33-0A0A-42AA-A4C1-04045AE3662D}" presName="conn2-1" presStyleLbl="parChTrans1D2" presStyleIdx="3" presStyleCnt="4"/>
      <dgm:spPr/>
    </dgm:pt>
    <dgm:pt modelId="{EB91DACC-EA85-4BF1-8F2F-DEAF9FA06481}" type="pres">
      <dgm:prSet presAssocID="{6E747A33-0A0A-42AA-A4C1-04045AE3662D}" presName="connTx" presStyleLbl="parChTrans1D2" presStyleIdx="3" presStyleCnt="4"/>
      <dgm:spPr/>
    </dgm:pt>
    <dgm:pt modelId="{C7F11614-CBE3-459C-98EC-2082278391F0}" type="pres">
      <dgm:prSet presAssocID="{14FAC015-0047-4B1E-843F-84C7EEB3E185}" presName="root2" presStyleCnt="0"/>
      <dgm:spPr/>
    </dgm:pt>
    <dgm:pt modelId="{536F9F0F-09E4-47E2-971B-5A47F8C9708A}" type="pres">
      <dgm:prSet presAssocID="{14FAC015-0047-4B1E-843F-84C7EEB3E185}" presName="LevelTwoTextNode" presStyleLbl="node2" presStyleIdx="3" presStyleCnt="4">
        <dgm:presLayoutVars>
          <dgm:chPref val="3"/>
        </dgm:presLayoutVars>
      </dgm:prSet>
      <dgm:spPr/>
    </dgm:pt>
    <dgm:pt modelId="{D54199F1-E76F-4828-B60E-E5F7066BBCB0}" type="pres">
      <dgm:prSet presAssocID="{14FAC015-0047-4B1E-843F-84C7EEB3E185}" presName="level3hierChild" presStyleCnt="0"/>
      <dgm:spPr/>
    </dgm:pt>
  </dgm:ptLst>
  <dgm:cxnLst>
    <dgm:cxn modelId="{55FE930A-659D-48CB-9E7D-BB64519F671B}" srcId="{7F162C4B-8646-4B3E-8FA5-9B02893B1252}" destId="{F7CF72BC-2747-4A43-BB3F-03859CDED733}" srcOrd="0" destOrd="0" parTransId="{2B571FFA-0C35-4419-9CE1-447BA23D986A}" sibTransId="{6F205245-7336-43D5-AC28-74406132E18C}"/>
    <dgm:cxn modelId="{617C0613-57D9-4EA1-BADB-E0FE1F4FAE9E}" type="presOf" srcId="{14FAC015-0047-4B1E-843F-84C7EEB3E185}" destId="{536F9F0F-09E4-47E2-971B-5A47F8C9708A}" srcOrd="0" destOrd="0" presId="urn:microsoft.com/office/officeart/2008/layout/HorizontalMultiLevelHierarchy"/>
    <dgm:cxn modelId="{571E8F30-FE14-465C-903F-F3BF4C19E4BE}" type="presOf" srcId="{CA171232-6B8C-4B78-A4F3-1F46B0C7EB52}" destId="{176C4CF8-C833-436A-A057-F610CF01A22D}" srcOrd="0" destOrd="0" presId="urn:microsoft.com/office/officeart/2008/layout/HorizontalMultiLevelHierarchy"/>
    <dgm:cxn modelId="{100EB45B-8525-438C-827A-27CA9EC8F521}" type="presOf" srcId="{6E747A33-0A0A-42AA-A4C1-04045AE3662D}" destId="{5984F7F0-1793-4863-AD70-A817EA478F0D}" srcOrd="0" destOrd="0" presId="urn:microsoft.com/office/officeart/2008/layout/HorizontalMultiLevelHierarchy"/>
    <dgm:cxn modelId="{5BBCD961-80B0-434E-8780-4DF2A91959A9}" type="presOf" srcId="{7F162C4B-8646-4B3E-8FA5-9B02893B1252}" destId="{5996803B-00FB-47B7-BACD-BE08E4285917}" srcOrd="0" destOrd="0" presId="urn:microsoft.com/office/officeart/2008/layout/HorizontalMultiLevelHierarchy"/>
    <dgm:cxn modelId="{FA0E6E56-C41D-434F-B534-AB6E4F79F825}" type="presOf" srcId="{A60FECCD-A72B-4EAC-BEB9-6478C3A3B252}" destId="{4B58E979-D495-4251-94C2-83C91A21AC4C}" srcOrd="0" destOrd="0" presId="urn:microsoft.com/office/officeart/2008/layout/HorizontalMultiLevelHierarchy"/>
    <dgm:cxn modelId="{D5290794-ACD9-47DE-B293-6A43D93A3239}" type="presOf" srcId="{0C440F54-AD6B-4790-8849-9CAD44F5F76B}" destId="{2B893E51-22B9-4589-BEE1-58AB0C28B3B6}" srcOrd="0" destOrd="0" presId="urn:microsoft.com/office/officeart/2008/layout/HorizontalMultiLevelHierarchy"/>
    <dgm:cxn modelId="{EF82B6A0-8188-474C-8C15-3F4966626FEF}" srcId="{F7CF72BC-2747-4A43-BB3F-03859CDED733}" destId="{14FAC015-0047-4B1E-843F-84C7EEB3E185}" srcOrd="3" destOrd="0" parTransId="{6E747A33-0A0A-42AA-A4C1-04045AE3662D}" sibTransId="{A89BF5AF-627C-4C61-AA72-06BFF47517C1}"/>
    <dgm:cxn modelId="{223D18A8-1A5F-4C61-B8E1-2331B507C0DC}" type="presOf" srcId="{6D509C75-C3AE-443C-AC3C-D2101E043313}" destId="{1971B137-E91B-4A0B-80D3-91F0CFB4B00E}" srcOrd="0" destOrd="0" presId="urn:microsoft.com/office/officeart/2008/layout/HorizontalMultiLevelHierarchy"/>
    <dgm:cxn modelId="{2923E4AD-0AD1-4E95-80EE-208986D7EED1}" type="presOf" srcId="{A92C5713-8687-4352-849D-225701601461}" destId="{8EF71141-B96B-4AD5-8AAA-77AB5801ACBB}" srcOrd="0" destOrd="0" presId="urn:microsoft.com/office/officeart/2008/layout/HorizontalMultiLevelHierarchy"/>
    <dgm:cxn modelId="{B91DDCC3-A03E-486B-ACDB-E2F96A3FDF15}" srcId="{F7CF72BC-2747-4A43-BB3F-03859CDED733}" destId="{363312CA-4B7F-4DDD-9469-91E7E5F99DB3}" srcOrd="2" destOrd="0" parTransId="{A92C5713-8687-4352-849D-225701601461}" sibTransId="{6CEA7BC3-D438-4177-B571-5EC435295176}"/>
    <dgm:cxn modelId="{B25C99CA-3833-4562-AFA6-090A33CCF947}" type="presOf" srcId="{A92C5713-8687-4352-849D-225701601461}" destId="{54AC955C-36B5-4BAC-9C1E-1BA77C49FCF8}" srcOrd="1" destOrd="0" presId="urn:microsoft.com/office/officeart/2008/layout/HorizontalMultiLevelHierarchy"/>
    <dgm:cxn modelId="{1792EDD2-DCB7-424A-9040-2DCB624D2A6D}" srcId="{F7CF72BC-2747-4A43-BB3F-03859CDED733}" destId="{CA171232-6B8C-4B78-A4F3-1F46B0C7EB52}" srcOrd="0" destOrd="0" parTransId="{A60FECCD-A72B-4EAC-BEB9-6478C3A3B252}" sibTransId="{F614527E-B2F1-4C7C-8473-DCC5A699F996}"/>
    <dgm:cxn modelId="{55BF79DE-A309-47F6-9283-A3624C228708}" type="presOf" srcId="{6D509C75-C3AE-443C-AC3C-D2101E043313}" destId="{95EC187B-3B22-4945-9E62-71586C84A4ED}" srcOrd="1" destOrd="0" presId="urn:microsoft.com/office/officeart/2008/layout/HorizontalMultiLevelHierarchy"/>
    <dgm:cxn modelId="{158AF8DE-85CC-4BF7-9A11-8CA48DF47EA2}" type="presOf" srcId="{363312CA-4B7F-4DDD-9469-91E7E5F99DB3}" destId="{6292AC50-6BEB-4782-89C0-3B9A226A0014}" srcOrd="0" destOrd="0" presId="urn:microsoft.com/office/officeart/2008/layout/HorizontalMultiLevelHierarchy"/>
    <dgm:cxn modelId="{E7A166EA-DCD5-44DC-8000-304D8E6A1E5F}" type="presOf" srcId="{F7CF72BC-2747-4A43-BB3F-03859CDED733}" destId="{1E8B7CC7-DAD1-431F-AC71-82683D94A7D5}" srcOrd="0" destOrd="0" presId="urn:microsoft.com/office/officeart/2008/layout/HorizontalMultiLevelHierarchy"/>
    <dgm:cxn modelId="{4E8513EE-1F08-49D9-8AAC-61398D80F64D}" type="presOf" srcId="{6E747A33-0A0A-42AA-A4C1-04045AE3662D}" destId="{EB91DACC-EA85-4BF1-8F2F-DEAF9FA06481}" srcOrd="1" destOrd="0" presId="urn:microsoft.com/office/officeart/2008/layout/HorizontalMultiLevelHierarchy"/>
    <dgm:cxn modelId="{809325FB-F7BD-4EB9-8664-2958134344E6}" type="presOf" srcId="{A60FECCD-A72B-4EAC-BEB9-6478C3A3B252}" destId="{AEB75359-60F3-4A40-8115-2F1BB093E2DA}" srcOrd="1" destOrd="0" presId="urn:microsoft.com/office/officeart/2008/layout/HorizontalMultiLevelHierarchy"/>
    <dgm:cxn modelId="{1D8C3CFB-1594-411C-87FF-A603797144C6}" srcId="{F7CF72BC-2747-4A43-BB3F-03859CDED733}" destId="{0C440F54-AD6B-4790-8849-9CAD44F5F76B}" srcOrd="1" destOrd="0" parTransId="{6D509C75-C3AE-443C-AC3C-D2101E043313}" sibTransId="{174D1DE6-D0AA-4DFB-A9ED-8C1D6CC13D9B}"/>
    <dgm:cxn modelId="{265D40BF-90FC-44C5-AD82-A617E59A591F}" type="presParOf" srcId="{5996803B-00FB-47B7-BACD-BE08E4285917}" destId="{DB990544-E5A0-498C-8E38-625AEB9469A2}" srcOrd="0" destOrd="0" presId="urn:microsoft.com/office/officeart/2008/layout/HorizontalMultiLevelHierarchy"/>
    <dgm:cxn modelId="{85926ACB-7B06-488F-80F6-BD0E9BE591A2}" type="presParOf" srcId="{DB990544-E5A0-498C-8E38-625AEB9469A2}" destId="{1E8B7CC7-DAD1-431F-AC71-82683D94A7D5}" srcOrd="0" destOrd="0" presId="urn:microsoft.com/office/officeart/2008/layout/HorizontalMultiLevelHierarchy"/>
    <dgm:cxn modelId="{D167ACAA-8388-4630-A7AD-68E83E9FD51B}" type="presParOf" srcId="{DB990544-E5A0-498C-8E38-625AEB9469A2}" destId="{8266EC6A-F358-4495-8419-13D7FFA052A5}" srcOrd="1" destOrd="0" presId="urn:microsoft.com/office/officeart/2008/layout/HorizontalMultiLevelHierarchy"/>
    <dgm:cxn modelId="{FC13F318-06AD-4968-AC69-1F46C9321E01}" type="presParOf" srcId="{8266EC6A-F358-4495-8419-13D7FFA052A5}" destId="{4B58E979-D495-4251-94C2-83C91A21AC4C}" srcOrd="0" destOrd="0" presId="urn:microsoft.com/office/officeart/2008/layout/HorizontalMultiLevelHierarchy"/>
    <dgm:cxn modelId="{5218BBEB-F2B9-4CBC-8F06-9F95FB088F53}" type="presParOf" srcId="{4B58E979-D495-4251-94C2-83C91A21AC4C}" destId="{AEB75359-60F3-4A40-8115-2F1BB093E2DA}" srcOrd="0" destOrd="0" presId="urn:microsoft.com/office/officeart/2008/layout/HorizontalMultiLevelHierarchy"/>
    <dgm:cxn modelId="{91085C49-7F10-495D-B940-ABB060BA81AF}" type="presParOf" srcId="{8266EC6A-F358-4495-8419-13D7FFA052A5}" destId="{D7407E31-9614-41CF-96CA-0FAE6E3CB118}" srcOrd="1" destOrd="0" presId="urn:microsoft.com/office/officeart/2008/layout/HorizontalMultiLevelHierarchy"/>
    <dgm:cxn modelId="{60941D99-993B-491F-A8CD-07FDBD08B848}" type="presParOf" srcId="{D7407E31-9614-41CF-96CA-0FAE6E3CB118}" destId="{176C4CF8-C833-436A-A057-F610CF01A22D}" srcOrd="0" destOrd="0" presId="urn:microsoft.com/office/officeart/2008/layout/HorizontalMultiLevelHierarchy"/>
    <dgm:cxn modelId="{33F8CEA6-8F04-4458-90D6-FA046D4A06F5}" type="presParOf" srcId="{D7407E31-9614-41CF-96CA-0FAE6E3CB118}" destId="{913691B7-E2C5-4985-9FE8-6819A5168A20}" srcOrd="1" destOrd="0" presId="urn:microsoft.com/office/officeart/2008/layout/HorizontalMultiLevelHierarchy"/>
    <dgm:cxn modelId="{D93FB218-FBC0-42AE-AAE7-4EE840CEB7FF}" type="presParOf" srcId="{8266EC6A-F358-4495-8419-13D7FFA052A5}" destId="{1971B137-E91B-4A0B-80D3-91F0CFB4B00E}" srcOrd="2" destOrd="0" presId="urn:microsoft.com/office/officeart/2008/layout/HorizontalMultiLevelHierarchy"/>
    <dgm:cxn modelId="{D6303582-C5F3-4CC0-BAC1-DE661EC9E2E6}" type="presParOf" srcId="{1971B137-E91B-4A0B-80D3-91F0CFB4B00E}" destId="{95EC187B-3B22-4945-9E62-71586C84A4ED}" srcOrd="0" destOrd="0" presId="urn:microsoft.com/office/officeart/2008/layout/HorizontalMultiLevelHierarchy"/>
    <dgm:cxn modelId="{CF772301-A85A-4315-B6F1-5F6F8480C42A}" type="presParOf" srcId="{8266EC6A-F358-4495-8419-13D7FFA052A5}" destId="{E25F00D8-B91E-41C6-B2E1-E6B40D8C7AA3}" srcOrd="3" destOrd="0" presId="urn:microsoft.com/office/officeart/2008/layout/HorizontalMultiLevelHierarchy"/>
    <dgm:cxn modelId="{AB6EC470-F96E-4488-9283-A1012AB1F53F}" type="presParOf" srcId="{E25F00D8-B91E-41C6-B2E1-E6B40D8C7AA3}" destId="{2B893E51-22B9-4589-BEE1-58AB0C28B3B6}" srcOrd="0" destOrd="0" presId="urn:microsoft.com/office/officeart/2008/layout/HorizontalMultiLevelHierarchy"/>
    <dgm:cxn modelId="{4A3027BB-8EF0-4FD3-AEDD-64D4346DAAE7}" type="presParOf" srcId="{E25F00D8-B91E-41C6-B2E1-E6B40D8C7AA3}" destId="{1390309F-87C2-4EE8-B0E9-D50D4B48E585}" srcOrd="1" destOrd="0" presId="urn:microsoft.com/office/officeart/2008/layout/HorizontalMultiLevelHierarchy"/>
    <dgm:cxn modelId="{622E84B4-5454-4170-B5E7-55C5770D7D56}" type="presParOf" srcId="{8266EC6A-F358-4495-8419-13D7FFA052A5}" destId="{8EF71141-B96B-4AD5-8AAA-77AB5801ACBB}" srcOrd="4" destOrd="0" presId="urn:microsoft.com/office/officeart/2008/layout/HorizontalMultiLevelHierarchy"/>
    <dgm:cxn modelId="{B218B2C3-D9BA-41B9-98C2-50C7B340596C}" type="presParOf" srcId="{8EF71141-B96B-4AD5-8AAA-77AB5801ACBB}" destId="{54AC955C-36B5-4BAC-9C1E-1BA77C49FCF8}" srcOrd="0" destOrd="0" presId="urn:microsoft.com/office/officeart/2008/layout/HorizontalMultiLevelHierarchy"/>
    <dgm:cxn modelId="{269640CD-C21B-41A8-BB93-550A9F7E4715}" type="presParOf" srcId="{8266EC6A-F358-4495-8419-13D7FFA052A5}" destId="{81337B53-029D-445E-B8F5-8C4A3139F806}" srcOrd="5" destOrd="0" presId="urn:microsoft.com/office/officeart/2008/layout/HorizontalMultiLevelHierarchy"/>
    <dgm:cxn modelId="{338C15D6-C1C9-49E7-A207-697511757157}" type="presParOf" srcId="{81337B53-029D-445E-B8F5-8C4A3139F806}" destId="{6292AC50-6BEB-4782-89C0-3B9A226A0014}" srcOrd="0" destOrd="0" presId="urn:microsoft.com/office/officeart/2008/layout/HorizontalMultiLevelHierarchy"/>
    <dgm:cxn modelId="{7BDD9FBE-D71F-42EE-9878-CAEFD2916F1C}" type="presParOf" srcId="{81337B53-029D-445E-B8F5-8C4A3139F806}" destId="{37F6400C-6B91-4E50-AE3E-F538D0F3AC3C}" srcOrd="1" destOrd="0" presId="urn:microsoft.com/office/officeart/2008/layout/HorizontalMultiLevelHierarchy"/>
    <dgm:cxn modelId="{9759F142-A91B-4E84-9F2E-4B377C2A4C5E}" type="presParOf" srcId="{8266EC6A-F358-4495-8419-13D7FFA052A5}" destId="{5984F7F0-1793-4863-AD70-A817EA478F0D}" srcOrd="6" destOrd="0" presId="urn:microsoft.com/office/officeart/2008/layout/HorizontalMultiLevelHierarchy"/>
    <dgm:cxn modelId="{5FD373D1-6106-4712-BDAB-2E7CAB8B3011}" type="presParOf" srcId="{5984F7F0-1793-4863-AD70-A817EA478F0D}" destId="{EB91DACC-EA85-4BF1-8F2F-DEAF9FA06481}" srcOrd="0" destOrd="0" presId="urn:microsoft.com/office/officeart/2008/layout/HorizontalMultiLevelHierarchy"/>
    <dgm:cxn modelId="{4D5590E5-C4ED-4A1A-90BF-71BF333A9D84}" type="presParOf" srcId="{8266EC6A-F358-4495-8419-13D7FFA052A5}" destId="{C7F11614-CBE3-459C-98EC-2082278391F0}" srcOrd="7" destOrd="0" presId="urn:microsoft.com/office/officeart/2008/layout/HorizontalMultiLevelHierarchy"/>
    <dgm:cxn modelId="{7D70D3F2-5AF4-49A8-B2EC-80BDAA01FAA2}" type="presParOf" srcId="{C7F11614-CBE3-459C-98EC-2082278391F0}" destId="{536F9F0F-09E4-47E2-971B-5A47F8C9708A}" srcOrd="0" destOrd="0" presId="urn:microsoft.com/office/officeart/2008/layout/HorizontalMultiLevelHierarchy"/>
    <dgm:cxn modelId="{F12F3E43-055E-44FF-BF9F-7AE7D4587D18}" type="presParOf" srcId="{C7F11614-CBE3-459C-98EC-2082278391F0}" destId="{D54199F1-E76F-4828-B60E-E5F7066BBCB0}" srcOrd="1" destOrd="0" presId="urn:microsoft.com/office/officeart/2008/layout/HorizontalMultiLevelHierarchy"/>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35FB34-055D-4850-AA11-4765C801BB3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0B768C53-74A6-4432-9584-91039DBD964C}">
      <dgm:prSet phldrT="[Text]"/>
      <dgm:spPr>
        <a:solidFill>
          <a:srgbClr val="002060"/>
        </a:solidFill>
      </dgm:spPr>
      <dgm:t>
        <a:bodyPr/>
        <a:lstStyle/>
        <a:p>
          <a:r>
            <a:rPr lang="en-US" b="1" u="sng" dirty="0">
              <a:solidFill>
                <a:schemeClr val="bg1"/>
              </a:solidFill>
            </a:rPr>
            <a:t>eConsult</a:t>
          </a:r>
          <a:r>
            <a:rPr lang="en-US" b="1" u="none" dirty="0">
              <a:solidFill>
                <a:schemeClr val="bg1"/>
              </a:solidFill>
            </a:rPr>
            <a:t>: </a:t>
          </a:r>
          <a:r>
            <a:rPr lang="en-US" u="none" dirty="0">
              <a:solidFill>
                <a:schemeClr val="bg1"/>
              </a:solidFill>
            </a:rPr>
            <a:t>An</a:t>
          </a:r>
          <a:r>
            <a:rPr lang="en-US" dirty="0">
              <a:solidFill>
                <a:schemeClr val="bg1"/>
              </a:solidFill>
            </a:rPr>
            <a:t> </a:t>
          </a:r>
          <a:r>
            <a:rPr lang="en-US" b="1" u="sng" dirty="0">
              <a:solidFill>
                <a:schemeClr val="bg1"/>
              </a:solidFill>
            </a:rPr>
            <a:t>asynchronous</a:t>
          </a:r>
          <a:r>
            <a:rPr lang="en-US" b="1" u="none" dirty="0">
              <a:solidFill>
                <a:schemeClr val="bg1"/>
              </a:solidFill>
            </a:rPr>
            <a:t> </a:t>
          </a:r>
          <a:r>
            <a:rPr lang="en-US" dirty="0">
              <a:solidFill>
                <a:schemeClr val="bg1"/>
              </a:solidFill>
            </a:rPr>
            <a:t>consult generated by the Primary Care Provider (PCP) with a request to a Specialty Care provider to discuss next steps for a patient’s care. Consultation from the Specialist includes guidance that can be carried out by the PCP or the creation an enhanced referral.  The eConsult is documented and the summary of the conversation becomes part of the patient’s longitudinal record.</a:t>
          </a:r>
        </a:p>
      </dgm:t>
    </dgm:pt>
    <dgm:pt modelId="{9DCA4FEC-E7BB-4842-8DA6-481BCFA0614C}" type="parTrans" cxnId="{F1A1F0D6-0F70-45A3-9A28-3172F18156AD}">
      <dgm:prSet/>
      <dgm:spPr/>
      <dgm:t>
        <a:bodyPr/>
        <a:lstStyle/>
        <a:p>
          <a:endParaRPr lang="en-US"/>
        </a:p>
      </dgm:t>
    </dgm:pt>
    <dgm:pt modelId="{07833C95-C41B-4187-AD46-0875FD53A016}" type="sibTrans" cxnId="{F1A1F0D6-0F70-45A3-9A28-3172F18156AD}">
      <dgm:prSet/>
      <dgm:spPr/>
      <dgm:t>
        <a:bodyPr/>
        <a:lstStyle/>
        <a:p>
          <a:endParaRPr lang="en-US"/>
        </a:p>
      </dgm:t>
    </dgm:pt>
    <dgm:pt modelId="{E487C888-DA6B-43A3-BC22-431EBD9AA9BD}">
      <dgm:prSet phldrT="[Text]"/>
      <dgm:spPr>
        <a:solidFill>
          <a:srgbClr val="33CCFF"/>
        </a:solidFill>
      </dgm:spPr>
      <dgm:t>
        <a:bodyPr/>
        <a:lstStyle/>
        <a:p>
          <a:r>
            <a:rPr lang="en-US" b="1" u="sng" dirty="0">
              <a:solidFill>
                <a:srgbClr val="002060"/>
              </a:solidFill>
            </a:rPr>
            <a:t>Keep Care Local: </a:t>
          </a:r>
          <a:r>
            <a:rPr lang="en-US" b="0" u="none" dirty="0">
              <a:solidFill>
                <a:srgbClr val="002060"/>
              </a:solidFill>
            </a:rPr>
            <a:t>In collaboration with the MCPIPA, the CSCC initiative aims to keep local specialists as the 1</a:t>
          </a:r>
          <a:r>
            <a:rPr lang="en-US" b="0" u="none" baseline="30000" dirty="0">
              <a:solidFill>
                <a:srgbClr val="002060"/>
              </a:solidFill>
            </a:rPr>
            <a:t>st</a:t>
          </a:r>
          <a:r>
            <a:rPr lang="en-US" b="0" u="none" dirty="0">
              <a:solidFill>
                <a:srgbClr val="002060"/>
              </a:solidFill>
            </a:rPr>
            <a:t> choice for receiving and answering eConsults generated Primary Care Providers. Through a partnership with ConferMED, we are actively developing a Colorado Network of Specialty Reviewers available to answer your eConsult questions. </a:t>
          </a:r>
          <a:endParaRPr lang="en-US" b="1" u="sng" dirty="0">
            <a:solidFill>
              <a:srgbClr val="002060"/>
            </a:solidFill>
          </a:endParaRPr>
        </a:p>
      </dgm:t>
    </dgm:pt>
    <dgm:pt modelId="{028F2E51-DF8E-4A62-96F4-FA84254267A0}" type="parTrans" cxnId="{6D0DE50E-90F5-4B6D-AE3F-227091EB0E74}">
      <dgm:prSet/>
      <dgm:spPr/>
      <dgm:t>
        <a:bodyPr/>
        <a:lstStyle/>
        <a:p>
          <a:endParaRPr lang="en-US"/>
        </a:p>
      </dgm:t>
    </dgm:pt>
    <dgm:pt modelId="{7120C8CD-813B-4DC7-9AFA-59CB132CDD57}" type="sibTrans" cxnId="{6D0DE50E-90F5-4B6D-AE3F-227091EB0E74}">
      <dgm:prSet/>
      <dgm:spPr/>
      <dgm:t>
        <a:bodyPr/>
        <a:lstStyle/>
        <a:p>
          <a:endParaRPr lang="en-US"/>
        </a:p>
      </dgm:t>
    </dgm:pt>
    <dgm:pt modelId="{9049609B-6494-4178-B5DC-2CE2D47BD03C}">
      <dgm:prSet phldrT="[Text]"/>
      <dgm:spPr>
        <a:solidFill>
          <a:srgbClr val="002060"/>
        </a:solidFill>
      </dgm:spPr>
      <dgm:t>
        <a:bodyPr/>
        <a:lstStyle/>
        <a:p>
          <a:r>
            <a:rPr lang="en-US" b="1" u="sng" dirty="0"/>
            <a:t>Structured Reimbursement: </a:t>
          </a:r>
        </a:p>
        <a:p>
          <a:r>
            <a:rPr lang="en-US" b="0" u="none" dirty="0"/>
            <a:t>Primary Care Providers can bill RMHP for CPT code 99452 for this service and be reimbursed at 1.04 RVU rate per Medicare Fee Schedule. Specialty Care Providers will be reimbursed at a per eConsult rate managed by ConferMED.</a:t>
          </a:r>
          <a:endParaRPr lang="en-US" b="1" u="sng" dirty="0"/>
        </a:p>
      </dgm:t>
    </dgm:pt>
    <dgm:pt modelId="{3E66A124-C802-48CB-9A06-E491C17C9EB8}" type="parTrans" cxnId="{CDD5113D-2891-4498-AAF6-D1F4482B5A9C}">
      <dgm:prSet/>
      <dgm:spPr/>
      <dgm:t>
        <a:bodyPr/>
        <a:lstStyle/>
        <a:p>
          <a:endParaRPr lang="en-US"/>
        </a:p>
      </dgm:t>
    </dgm:pt>
    <dgm:pt modelId="{09A032F6-0BD8-43A1-8111-16D2250C9F0A}" type="sibTrans" cxnId="{CDD5113D-2891-4498-AAF6-D1F4482B5A9C}">
      <dgm:prSet/>
      <dgm:spPr/>
      <dgm:t>
        <a:bodyPr/>
        <a:lstStyle/>
        <a:p>
          <a:endParaRPr lang="en-US"/>
        </a:p>
      </dgm:t>
    </dgm:pt>
    <dgm:pt modelId="{663894CC-2464-4DAA-98FC-B120B10378DD}">
      <dgm:prSet phldrT="[Text]"/>
      <dgm:spPr>
        <a:solidFill>
          <a:srgbClr val="33CCFF"/>
        </a:solidFill>
      </dgm:spPr>
      <dgm:t>
        <a:bodyPr/>
        <a:lstStyle/>
        <a:p>
          <a:r>
            <a:rPr lang="en-US" b="1" u="sng" dirty="0">
              <a:solidFill>
                <a:srgbClr val="002060"/>
              </a:solidFill>
            </a:rPr>
            <a:t>Specialized training:</a:t>
          </a:r>
          <a:r>
            <a:rPr lang="en-US" b="0" u="none" dirty="0">
              <a:solidFill>
                <a:srgbClr val="002060"/>
              </a:solidFill>
            </a:rPr>
            <a:t> Specialty Care Providers will train in workflow design and best practices for answering eConsults. Primary Care Providers will be trained on the CSCC platform, provided suggested workflows to integrate eConsults into daily practice and will have ongoing support from RMHP and QHN regarding additional questions or needs.</a:t>
          </a:r>
        </a:p>
      </dgm:t>
    </dgm:pt>
    <dgm:pt modelId="{C0162B6B-58AA-4CB7-8E4B-E468A46436CC}" type="parTrans" cxnId="{5A76FC7F-BF2E-4137-8CF7-4D074A3445EA}">
      <dgm:prSet/>
      <dgm:spPr/>
      <dgm:t>
        <a:bodyPr/>
        <a:lstStyle/>
        <a:p>
          <a:endParaRPr lang="en-US"/>
        </a:p>
      </dgm:t>
    </dgm:pt>
    <dgm:pt modelId="{BCF0A485-A5E3-43B0-9803-6A47873A31C7}" type="sibTrans" cxnId="{5A76FC7F-BF2E-4137-8CF7-4D074A3445EA}">
      <dgm:prSet/>
      <dgm:spPr/>
      <dgm:t>
        <a:bodyPr/>
        <a:lstStyle/>
        <a:p>
          <a:endParaRPr lang="en-US"/>
        </a:p>
      </dgm:t>
    </dgm:pt>
    <dgm:pt modelId="{6F268518-6813-43B5-A1A1-1AA6EA38C749}" type="pres">
      <dgm:prSet presAssocID="{7535FB34-055D-4850-AA11-4765C801BB3E}" presName="Name0" presStyleCnt="0">
        <dgm:presLayoutVars>
          <dgm:chMax val="7"/>
          <dgm:chPref val="7"/>
          <dgm:dir/>
        </dgm:presLayoutVars>
      </dgm:prSet>
      <dgm:spPr/>
    </dgm:pt>
    <dgm:pt modelId="{8904EB19-5253-4CCA-9FD3-81459B1D5355}" type="pres">
      <dgm:prSet presAssocID="{7535FB34-055D-4850-AA11-4765C801BB3E}" presName="Name1" presStyleCnt="0"/>
      <dgm:spPr/>
    </dgm:pt>
    <dgm:pt modelId="{FF8BCDA6-DA58-40C5-96DD-AC43416ABA87}" type="pres">
      <dgm:prSet presAssocID="{7535FB34-055D-4850-AA11-4765C801BB3E}" presName="cycle" presStyleCnt="0"/>
      <dgm:spPr/>
    </dgm:pt>
    <dgm:pt modelId="{1C93214C-601B-40DA-863F-6FD80F106E09}" type="pres">
      <dgm:prSet presAssocID="{7535FB34-055D-4850-AA11-4765C801BB3E}" presName="srcNode" presStyleLbl="node1" presStyleIdx="0" presStyleCnt="4"/>
      <dgm:spPr/>
    </dgm:pt>
    <dgm:pt modelId="{A4A693CC-1D17-4D58-B2CF-1D345916AE9D}" type="pres">
      <dgm:prSet presAssocID="{7535FB34-055D-4850-AA11-4765C801BB3E}" presName="conn" presStyleLbl="parChTrans1D2" presStyleIdx="0" presStyleCnt="1"/>
      <dgm:spPr/>
    </dgm:pt>
    <dgm:pt modelId="{D3780EFB-F3EF-4D20-96CC-A8E9C8E47A5F}" type="pres">
      <dgm:prSet presAssocID="{7535FB34-055D-4850-AA11-4765C801BB3E}" presName="extraNode" presStyleLbl="node1" presStyleIdx="0" presStyleCnt="4"/>
      <dgm:spPr/>
    </dgm:pt>
    <dgm:pt modelId="{DDDB385B-1B84-41D2-8AE8-B0F8908F45DF}" type="pres">
      <dgm:prSet presAssocID="{7535FB34-055D-4850-AA11-4765C801BB3E}" presName="dstNode" presStyleLbl="node1" presStyleIdx="0" presStyleCnt="4"/>
      <dgm:spPr/>
    </dgm:pt>
    <dgm:pt modelId="{F4F75BED-FC01-444C-8DCC-CE69A3090ECA}" type="pres">
      <dgm:prSet presAssocID="{0B768C53-74A6-4432-9584-91039DBD964C}" presName="text_1" presStyleLbl="node1" presStyleIdx="0" presStyleCnt="4" custScaleY="120718">
        <dgm:presLayoutVars>
          <dgm:bulletEnabled val="1"/>
        </dgm:presLayoutVars>
      </dgm:prSet>
      <dgm:spPr/>
    </dgm:pt>
    <dgm:pt modelId="{95EBD99A-EF7C-47D8-91F1-8FE9819F47AD}" type="pres">
      <dgm:prSet presAssocID="{0B768C53-74A6-4432-9584-91039DBD964C}" presName="accent_1" presStyleCnt="0"/>
      <dgm:spPr/>
    </dgm:pt>
    <dgm:pt modelId="{60A70E9B-E816-4D84-BA84-18D9500B9B61}" type="pres">
      <dgm:prSet presAssocID="{0B768C53-74A6-4432-9584-91039DBD964C}" presName="accentRepeatNode" presStyleLbl="solidFgAcc1" presStyleIdx="0" presStyleCnt="4"/>
      <dgm:spPr>
        <a:blipFill rotWithShape="0">
          <a:blip xmlns:r="http://schemas.openxmlformats.org/officeDocument/2006/relationships" r:embed="rId1"/>
          <a:stretch>
            <a:fillRect/>
          </a:stretch>
        </a:blipFill>
      </dgm:spPr>
    </dgm:pt>
    <dgm:pt modelId="{467DF436-52C4-4E3B-B1DF-0516342FEE15}" type="pres">
      <dgm:prSet presAssocID="{E487C888-DA6B-43A3-BC22-431EBD9AA9BD}" presName="text_2" presStyleLbl="node1" presStyleIdx="1" presStyleCnt="4" custScaleY="116987">
        <dgm:presLayoutVars>
          <dgm:bulletEnabled val="1"/>
        </dgm:presLayoutVars>
      </dgm:prSet>
      <dgm:spPr/>
    </dgm:pt>
    <dgm:pt modelId="{A864A5B6-DCED-4333-8AA5-80804AB09B19}" type="pres">
      <dgm:prSet presAssocID="{E487C888-DA6B-43A3-BC22-431EBD9AA9BD}" presName="accent_2" presStyleCnt="0"/>
      <dgm:spPr/>
    </dgm:pt>
    <dgm:pt modelId="{C3FE77FC-6656-4E78-AF7A-AD4C57CC4D03}" type="pres">
      <dgm:prSet presAssocID="{E487C888-DA6B-43A3-BC22-431EBD9AA9BD}" presName="accentRepeatNode" presStyleLbl="solidFgAcc1" presStyleIdx="1" presStyleCnt="4"/>
      <dgm:spPr>
        <a:blipFill rotWithShape="0">
          <a:blip xmlns:r="http://schemas.openxmlformats.org/officeDocument/2006/relationships" r:embed="rId2"/>
          <a:stretch>
            <a:fillRect/>
          </a:stretch>
        </a:blipFill>
      </dgm:spPr>
    </dgm:pt>
    <dgm:pt modelId="{E6F6F063-01C3-4915-A1A8-C5E34F522A53}" type="pres">
      <dgm:prSet presAssocID="{9049609B-6494-4178-B5DC-2CE2D47BD03C}" presName="text_3" presStyleLbl="node1" presStyleIdx="2" presStyleCnt="4" custScaleY="114884">
        <dgm:presLayoutVars>
          <dgm:bulletEnabled val="1"/>
        </dgm:presLayoutVars>
      </dgm:prSet>
      <dgm:spPr/>
    </dgm:pt>
    <dgm:pt modelId="{8D0A79C2-7EB6-487F-A649-8A3BFB5A92DC}" type="pres">
      <dgm:prSet presAssocID="{9049609B-6494-4178-B5DC-2CE2D47BD03C}" presName="accent_3" presStyleCnt="0"/>
      <dgm:spPr/>
    </dgm:pt>
    <dgm:pt modelId="{DAD38575-485F-48D7-9B00-D8C0FC53A2C5}" type="pres">
      <dgm:prSet presAssocID="{9049609B-6494-4178-B5DC-2CE2D47BD03C}" presName="accentRepeatNode" presStyleLbl="solidFgAcc1" presStyleIdx="2" presStyleCnt="4"/>
      <dgm:spPr>
        <a:blipFill rotWithShape="0">
          <a:blip xmlns:r="http://schemas.openxmlformats.org/officeDocument/2006/relationships" r:embed="rId3"/>
          <a:stretch>
            <a:fillRect/>
          </a:stretch>
        </a:blipFill>
      </dgm:spPr>
    </dgm:pt>
    <dgm:pt modelId="{EEAD71A6-2A95-4BD3-9B1B-1D8063A8EAEB}" type="pres">
      <dgm:prSet presAssocID="{663894CC-2464-4DAA-98FC-B120B10378DD}" presName="text_4" presStyleLbl="node1" presStyleIdx="3" presStyleCnt="4" custScaleY="109649">
        <dgm:presLayoutVars>
          <dgm:bulletEnabled val="1"/>
        </dgm:presLayoutVars>
      </dgm:prSet>
      <dgm:spPr/>
    </dgm:pt>
    <dgm:pt modelId="{7A99CD1E-193B-4F14-8CF7-23B02DAAD4DA}" type="pres">
      <dgm:prSet presAssocID="{663894CC-2464-4DAA-98FC-B120B10378DD}" presName="accent_4" presStyleCnt="0"/>
      <dgm:spPr/>
    </dgm:pt>
    <dgm:pt modelId="{7E53F09A-0C1F-4A76-BF35-2E14D8C27988}" type="pres">
      <dgm:prSet presAssocID="{663894CC-2464-4DAA-98FC-B120B10378DD}" presName="accentRepeatNode" presStyleLbl="solidFgAcc1" presStyleIdx="3" presStyleCnt="4"/>
      <dgm:spPr>
        <a:blipFill rotWithShape="0">
          <a:blip xmlns:r="http://schemas.openxmlformats.org/officeDocument/2006/relationships" r:embed="rId4"/>
          <a:stretch>
            <a:fillRect/>
          </a:stretch>
        </a:blipFill>
      </dgm:spPr>
    </dgm:pt>
  </dgm:ptLst>
  <dgm:cxnLst>
    <dgm:cxn modelId="{6D0DE50E-90F5-4B6D-AE3F-227091EB0E74}" srcId="{7535FB34-055D-4850-AA11-4765C801BB3E}" destId="{E487C888-DA6B-43A3-BC22-431EBD9AA9BD}" srcOrd="1" destOrd="0" parTransId="{028F2E51-DF8E-4A62-96F4-FA84254267A0}" sibTransId="{7120C8CD-813B-4DC7-9AFA-59CB132CDD57}"/>
    <dgm:cxn modelId="{72556B1B-515A-416D-B506-2FB18A682560}" type="presOf" srcId="{E487C888-DA6B-43A3-BC22-431EBD9AA9BD}" destId="{467DF436-52C4-4E3B-B1DF-0516342FEE15}" srcOrd="0" destOrd="0" presId="urn:microsoft.com/office/officeart/2008/layout/VerticalCurvedList"/>
    <dgm:cxn modelId="{CA229E25-3C40-4B16-9004-F5D4A905FCEB}" type="presOf" srcId="{9049609B-6494-4178-B5DC-2CE2D47BD03C}" destId="{E6F6F063-01C3-4915-A1A8-C5E34F522A53}" srcOrd="0" destOrd="0" presId="urn:microsoft.com/office/officeart/2008/layout/VerticalCurvedList"/>
    <dgm:cxn modelId="{CDD5113D-2891-4498-AAF6-D1F4482B5A9C}" srcId="{7535FB34-055D-4850-AA11-4765C801BB3E}" destId="{9049609B-6494-4178-B5DC-2CE2D47BD03C}" srcOrd="2" destOrd="0" parTransId="{3E66A124-C802-48CB-9A06-E491C17C9EB8}" sibTransId="{09A032F6-0BD8-43A1-8111-16D2250C9F0A}"/>
    <dgm:cxn modelId="{161F4A56-AC12-45BC-9F7C-79FA1796DAEC}" type="presOf" srcId="{7535FB34-055D-4850-AA11-4765C801BB3E}" destId="{6F268518-6813-43B5-A1A1-1AA6EA38C749}" srcOrd="0" destOrd="0" presId="urn:microsoft.com/office/officeart/2008/layout/VerticalCurvedList"/>
    <dgm:cxn modelId="{5A76FC7F-BF2E-4137-8CF7-4D074A3445EA}" srcId="{7535FB34-055D-4850-AA11-4765C801BB3E}" destId="{663894CC-2464-4DAA-98FC-B120B10378DD}" srcOrd="3" destOrd="0" parTransId="{C0162B6B-58AA-4CB7-8E4B-E468A46436CC}" sibTransId="{BCF0A485-A5E3-43B0-9803-6A47873A31C7}"/>
    <dgm:cxn modelId="{F46CA795-D0A0-42E1-9B0F-5D4342F31144}" type="presOf" srcId="{663894CC-2464-4DAA-98FC-B120B10378DD}" destId="{EEAD71A6-2A95-4BD3-9B1B-1D8063A8EAEB}" srcOrd="0" destOrd="0" presId="urn:microsoft.com/office/officeart/2008/layout/VerticalCurvedList"/>
    <dgm:cxn modelId="{1CC850B3-2DFD-45F5-8FC0-1A49D7A91C0F}" type="presOf" srcId="{0B768C53-74A6-4432-9584-91039DBD964C}" destId="{F4F75BED-FC01-444C-8DCC-CE69A3090ECA}" srcOrd="0" destOrd="0" presId="urn:microsoft.com/office/officeart/2008/layout/VerticalCurvedList"/>
    <dgm:cxn modelId="{F1A1F0D6-0F70-45A3-9A28-3172F18156AD}" srcId="{7535FB34-055D-4850-AA11-4765C801BB3E}" destId="{0B768C53-74A6-4432-9584-91039DBD964C}" srcOrd="0" destOrd="0" parTransId="{9DCA4FEC-E7BB-4842-8DA6-481BCFA0614C}" sibTransId="{07833C95-C41B-4187-AD46-0875FD53A016}"/>
    <dgm:cxn modelId="{670374F6-63EA-44F9-877A-828E6968D51F}" type="presOf" srcId="{07833C95-C41B-4187-AD46-0875FD53A016}" destId="{A4A693CC-1D17-4D58-B2CF-1D345916AE9D}" srcOrd="0" destOrd="0" presId="urn:microsoft.com/office/officeart/2008/layout/VerticalCurvedList"/>
    <dgm:cxn modelId="{3CD7B00A-AD3E-4187-B841-661BEEC6777A}" type="presParOf" srcId="{6F268518-6813-43B5-A1A1-1AA6EA38C749}" destId="{8904EB19-5253-4CCA-9FD3-81459B1D5355}" srcOrd="0" destOrd="0" presId="urn:microsoft.com/office/officeart/2008/layout/VerticalCurvedList"/>
    <dgm:cxn modelId="{3D5BD391-7A48-48DD-8BFD-2038E108724B}" type="presParOf" srcId="{8904EB19-5253-4CCA-9FD3-81459B1D5355}" destId="{FF8BCDA6-DA58-40C5-96DD-AC43416ABA87}" srcOrd="0" destOrd="0" presId="urn:microsoft.com/office/officeart/2008/layout/VerticalCurvedList"/>
    <dgm:cxn modelId="{464EDC9A-1C90-464C-AA02-0AF850706A04}" type="presParOf" srcId="{FF8BCDA6-DA58-40C5-96DD-AC43416ABA87}" destId="{1C93214C-601B-40DA-863F-6FD80F106E09}" srcOrd="0" destOrd="0" presId="urn:microsoft.com/office/officeart/2008/layout/VerticalCurvedList"/>
    <dgm:cxn modelId="{BC41AACE-8B58-4EF3-92CC-565568C9D739}" type="presParOf" srcId="{FF8BCDA6-DA58-40C5-96DD-AC43416ABA87}" destId="{A4A693CC-1D17-4D58-B2CF-1D345916AE9D}" srcOrd="1" destOrd="0" presId="urn:microsoft.com/office/officeart/2008/layout/VerticalCurvedList"/>
    <dgm:cxn modelId="{53226597-7C51-434C-8751-1571730ED6E2}" type="presParOf" srcId="{FF8BCDA6-DA58-40C5-96DD-AC43416ABA87}" destId="{D3780EFB-F3EF-4D20-96CC-A8E9C8E47A5F}" srcOrd="2" destOrd="0" presId="urn:microsoft.com/office/officeart/2008/layout/VerticalCurvedList"/>
    <dgm:cxn modelId="{FBF7C367-8536-46C5-9B62-C132F27BC992}" type="presParOf" srcId="{FF8BCDA6-DA58-40C5-96DD-AC43416ABA87}" destId="{DDDB385B-1B84-41D2-8AE8-B0F8908F45DF}" srcOrd="3" destOrd="0" presId="urn:microsoft.com/office/officeart/2008/layout/VerticalCurvedList"/>
    <dgm:cxn modelId="{644E98F9-5D91-4789-B959-4113BFA66582}" type="presParOf" srcId="{8904EB19-5253-4CCA-9FD3-81459B1D5355}" destId="{F4F75BED-FC01-444C-8DCC-CE69A3090ECA}" srcOrd="1" destOrd="0" presId="urn:microsoft.com/office/officeart/2008/layout/VerticalCurvedList"/>
    <dgm:cxn modelId="{06A43F6C-D8E7-40B5-93E5-2DB22B05F4A2}" type="presParOf" srcId="{8904EB19-5253-4CCA-9FD3-81459B1D5355}" destId="{95EBD99A-EF7C-47D8-91F1-8FE9819F47AD}" srcOrd="2" destOrd="0" presId="urn:microsoft.com/office/officeart/2008/layout/VerticalCurvedList"/>
    <dgm:cxn modelId="{357096F6-15A4-4AFE-B40C-AAC968A0CAB2}" type="presParOf" srcId="{95EBD99A-EF7C-47D8-91F1-8FE9819F47AD}" destId="{60A70E9B-E816-4D84-BA84-18D9500B9B61}" srcOrd="0" destOrd="0" presId="urn:microsoft.com/office/officeart/2008/layout/VerticalCurvedList"/>
    <dgm:cxn modelId="{07D2AEED-9F57-455F-9522-BA923B922E5F}" type="presParOf" srcId="{8904EB19-5253-4CCA-9FD3-81459B1D5355}" destId="{467DF436-52C4-4E3B-B1DF-0516342FEE15}" srcOrd="3" destOrd="0" presId="urn:microsoft.com/office/officeart/2008/layout/VerticalCurvedList"/>
    <dgm:cxn modelId="{17A7DEA6-798E-4BEF-BBED-D9DBD1AC7789}" type="presParOf" srcId="{8904EB19-5253-4CCA-9FD3-81459B1D5355}" destId="{A864A5B6-DCED-4333-8AA5-80804AB09B19}" srcOrd="4" destOrd="0" presId="urn:microsoft.com/office/officeart/2008/layout/VerticalCurvedList"/>
    <dgm:cxn modelId="{AF7D460E-AF18-4886-AF2F-4A1ACDF48412}" type="presParOf" srcId="{A864A5B6-DCED-4333-8AA5-80804AB09B19}" destId="{C3FE77FC-6656-4E78-AF7A-AD4C57CC4D03}" srcOrd="0" destOrd="0" presId="urn:microsoft.com/office/officeart/2008/layout/VerticalCurvedList"/>
    <dgm:cxn modelId="{256F3CBB-5002-49C1-A01A-48AF501FA2A0}" type="presParOf" srcId="{8904EB19-5253-4CCA-9FD3-81459B1D5355}" destId="{E6F6F063-01C3-4915-A1A8-C5E34F522A53}" srcOrd="5" destOrd="0" presId="urn:microsoft.com/office/officeart/2008/layout/VerticalCurvedList"/>
    <dgm:cxn modelId="{213F2487-DE4A-458A-B8D3-F72BA1FE256A}" type="presParOf" srcId="{8904EB19-5253-4CCA-9FD3-81459B1D5355}" destId="{8D0A79C2-7EB6-487F-A649-8A3BFB5A92DC}" srcOrd="6" destOrd="0" presId="urn:microsoft.com/office/officeart/2008/layout/VerticalCurvedList"/>
    <dgm:cxn modelId="{0F90674F-38D4-476F-89E5-3F58FF672913}" type="presParOf" srcId="{8D0A79C2-7EB6-487F-A649-8A3BFB5A92DC}" destId="{DAD38575-485F-48D7-9B00-D8C0FC53A2C5}" srcOrd="0" destOrd="0" presId="urn:microsoft.com/office/officeart/2008/layout/VerticalCurvedList"/>
    <dgm:cxn modelId="{351395F4-1FDD-4065-B006-A2D061B84ABD}" type="presParOf" srcId="{8904EB19-5253-4CCA-9FD3-81459B1D5355}" destId="{EEAD71A6-2A95-4BD3-9B1B-1D8063A8EAEB}" srcOrd="7" destOrd="0" presId="urn:microsoft.com/office/officeart/2008/layout/VerticalCurvedList"/>
    <dgm:cxn modelId="{F3CB38C3-4A3F-42A5-A881-27D38535AD2A}" type="presParOf" srcId="{8904EB19-5253-4CCA-9FD3-81459B1D5355}" destId="{7A99CD1E-193B-4F14-8CF7-23B02DAAD4DA}" srcOrd="8" destOrd="0" presId="urn:microsoft.com/office/officeart/2008/layout/VerticalCurvedList"/>
    <dgm:cxn modelId="{B5865EAF-09BB-4492-9D4C-04F6E0F9227C}" type="presParOf" srcId="{7A99CD1E-193B-4F14-8CF7-23B02DAAD4DA}" destId="{7E53F09A-0C1F-4A76-BF35-2E14D8C2798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4F7F0-1793-4863-AD70-A817EA478F0D}">
      <dsp:nvSpPr>
        <dsp:cNvPr id="0" name=""/>
        <dsp:cNvSpPr/>
      </dsp:nvSpPr>
      <dsp:spPr>
        <a:xfrm>
          <a:off x="1236967" y="2504950"/>
          <a:ext cx="624433" cy="1784776"/>
        </a:xfrm>
        <a:custGeom>
          <a:avLst/>
          <a:gdLst/>
          <a:ahLst/>
          <a:cxnLst/>
          <a:rect l="0" t="0" r="0" b="0"/>
          <a:pathLst>
            <a:path>
              <a:moveTo>
                <a:pt x="0" y="0"/>
              </a:moveTo>
              <a:lnTo>
                <a:pt x="312216" y="0"/>
              </a:lnTo>
              <a:lnTo>
                <a:pt x="312216" y="1784776"/>
              </a:lnTo>
              <a:lnTo>
                <a:pt x="624433" y="178477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501913" y="3350066"/>
        <a:ext cx="94542" cy="94542"/>
      </dsp:txXfrm>
    </dsp:sp>
    <dsp:sp modelId="{8EF71141-B96B-4AD5-8AAA-77AB5801ACBB}">
      <dsp:nvSpPr>
        <dsp:cNvPr id="0" name=""/>
        <dsp:cNvSpPr/>
      </dsp:nvSpPr>
      <dsp:spPr>
        <a:xfrm>
          <a:off x="1236967" y="2504950"/>
          <a:ext cx="624433" cy="594925"/>
        </a:xfrm>
        <a:custGeom>
          <a:avLst/>
          <a:gdLst/>
          <a:ahLst/>
          <a:cxnLst/>
          <a:rect l="0" t="0" r="0" b="0"/>
          <a:pathLst>
            <a:path>
              <a:moveTo>
                <a:pt x="0" y="0"/>
              </a:moveTo>
              <a:lnTo>
                <a:pt x="312216" y="0"/>
              </a:lnTo>
              <a:lnTo>
                <a:pt x="312216" y="594925"/>
              </a:lnTo>
              <a:lnTo>
                <a:pt x="624433" y="59492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27622" y="2780851"/>
        <a:ext cx="43123" cy="43123"/>
      </dsp:txXfrm>
    </dsp:sp>
    <dsp:sp modelId="{1971B137-E91B-4A0B-80D3-91F0CFB4B00E}">
      <dsp:nvSpPr>
        <dsp:cNvPr id="0" name=""/>
        <dsp:cNvSpPr/>
      </dsp:nvSpPr>
      <dsp:spPr>
        <a:xfrm>
          <a:off x="1236967" y="1910024"/>
          <a:ext cx="624433" cy="594925"/>
        </a:xfrm>
        <a:custGeom>
          <a:avLst/>
          <a:gdLst/>
          <a:ahLst/>
          <a:cxnLst/>
          <a:rect l="0" t="0" r="0" b="0"/>
          <a:pathLst>
            <a:path>
              <a:moveTo>
                <a:pt x="0" y="594925"/>
              </a:moveTo>
              <a:lnTo>
                <a:pt x="312216" y="594925"/>
              </a:lnTo>
              <a:lnTo>
                <a:pt x="312216" y="0"/>
              </a:lnTo>
              <a:lnTo>
                <a:pt x="624433"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27622" y="2185925"/>
        <a:ext cx="43123" cy="43123"/>
      </dsp:txXfrm>
    </dsp:sp>
    <dsp:sp modelId="{4B58E979-D495-4251-94C2-83C91A21AC4C}">
      <dsp:nvSpPr>
        <dsp:cNvPr id="0" name=""/>
        <dsp:cNvSpPr/>
      </dsp:nvSpPr>
      <dsp:spPr>
        <a:xfrm>
          <a:off x="1236967" y="720173"/>
          <a:ext cx="624433" cy="1784776"/>
        </a:xfrm>
        <a:custGeom>
          <a:avLst/>
          <a:gdLst/>
          <a:ahLst/>
          <a:cxnLst/>
          <a:rect l="0" t="0" r="0" b="0"/>
          <a:pathLst>
            <a:path>
              <a:moveTo>
                <a:pt x="0" y="1784776"/>
              </a:moveTo>
              <a:lnTo>
                <a:pt x="312216" y="1784776"/>
              </a:lnTo>
              <a:lnTo>
                <a:pt x="312216" y="0"/>
              </a:lnTo>
              <a:lnTo>
                <a:pt x="624433"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501913" y="1565290"/>
        <a:ext cx="94542" cy="94542"/>
      </dsp:txXfrm>
    </dsp:sp>
    <dsp:sp modelId="{1E8B7CC7-DAD1-431F-AC71-82683D94A7D5}">
      <dsp:nvSpPr>
        <dsp:cNvPr id="0" name=""/>
        <dsp:cNvSpPr/>
      </dsp:nvSpPr>
      <dsp:spPr>
        <a:xfrm rot="16200000">
          <a:off x="-1743922" y="2029009"/>
          <a:ext cx="5009900" cy="951881"/>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2755900">
            <a:lnSpc>
              <a:spcPct val="90000"/>
            </a:lnSpc>
            <a:spcBef>
              <a:spcPct val="0"/>
            </a:spcBef>
            <a:spcAft>
              <a:spcPct val="35000"/>
            </a:spcAft>
            <a:buNone/>
          </a:pPr>
          <a:r>
            <a:rPr lang="en-US" sz="6200" kern="1200" dirty="0"/>
            <a:t>eConsults</a:t>
          </a:r>
        </a:p>
      </dsp:txBody>
      <dsp:txXfrm>
        <a:off x="-1743922" y="2029009"/>
        <a:ext cx="5009900" cy="951881"/>
      </dsp:txXfrm>
    </dsp:sp>
    <dsp:sp modelId="{176C4CF8-C833-436A-A057-F610CF01A22D}">
      <dsp:nvSpPr>
        <dsp:cNvPr id="0" name=""/>
        <dsp:cNvSpPr/>
      </dsp:nvSpPr>
      <dsp:spPr>
        <a:xfrm>
          <a:off x="1861401" y="244232"/>
          <a:ext cx="3122169" cy="95188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Limited access to local specialty care</a:t>
          </a:r>
        </a:p>
      </dsp:txBody>
      <dsp:txXfrm>
        <a:off x="1861401" y="244232"/>
        <a:ext cx="3122169" cy="951881"/>
      </dsp:txXfrm>
    </dsp:sp>
    <dsp:sp modelId="{2B893E51-22B9-4589-BEE1-58AB0C28B3B6}">
      <dsp:nvSpPr>
        <dsp:cNvPr id="0" name=""/>
        <dsp:cNvSpPr/>
      </dsp:nvSpPr>
      <dsp:spPr>
        <a:xfrm>
          <a:off x="1861401" y="1434083"/>
          <a:ext cx="3122169" cy="95188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Transportation barriers to specialty care</a:t>
          </a:r>
        </a:p>
      </dsp:txBody>
      <dsp:txXfrm>
        <a:off x="1861401" y="1434083"/>
        <a:ext cx="3122169" cy="951881"/>
      </dsp:txXfrm>
    </dsp:sp>
    <dsp:sp modelId="{6292AC50-6BEB-4782-89C0-3B9A226A0014}">
      <dsp:nvSpPr>
        <dsp:cNvPr id="0" name=""/>
        <dsp:cNvSpPr/>
      </dsp:nvSpPr>
      <dsp:spPr>
        <a:xfrm>
          <a:off x="1861401" y="2623935"/>
          <a:ext cx="3122169" cy="95188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Lack of communication to specialists</a:t>
          </a:r>
        </a:p>
      </dsp:txBody>
      <dsp:txXfrm>
        <a:off x="1861401" y="2623935"/>
        <a:ext cx="3122169" cy="951881"/>
      </dsp:txXfrm>
    </dsp:sp>
    <dsp:sp modelId="{536F9F0F-09E4-47E2-971B-5A47F8C9708A}">
      <dsp:nvSpPr>
        <dsp:cNvPr id="0" name=""/>
        <dsp:cNvSpPr/>
      </dsp:nvSpPr>
      <dsp:spPr>
        <a:xfrm>
          <a:off x="1861401" y="3813786"/>
          <a:ext cx="3122169" cy="95188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Uncertain treatment protocols</a:t>
          </a:r>
        </a:p>
      </dsp:txBody>
      <dsp:txXfrm>
        <a:off x="1861401" y="3813786"/>
        <a:ext cx="3122169" cy="9518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A693CC-1D17-4D58-B2CF-1D345916AE9D}">
      <dsp:nvSpPr>
        <dsp:cNvPr id="0" name=""/>
        <dsp:cNvSpPr/>
      </dsp:nvSpPr>
      <dsp:spPr>
        <a:xfrm>
          <a:off x="-5517672" y="-844779"/>
          <a:ext cx="6569673" cy="6569673"/>
        </a:xfrm>
        <a:prstGeom prst="blockArc">
          <a:avLst>
            <a:gd name="adj1" fmla="val 18900000"/>
            <a:gd name="adj2" fmla="val 2700000"/>
            <a:gd name="adj3" fmla="val 32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F75BED-FC01-444C-8DCC-CE69A3090ECA}">
      <dsp:nvSpPr>
        <dsp:cNvPr id="0" name=""/>
        <dsp:cNvSpPr/>
      </dsp:nvSpPr>
      <dsp:spPr>
        <a:xfrm>
          <a:off x="550722" y="297412"/>
          <a:ext cx="10685062" cy="906298"/>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5913"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u="sng" kern="1200" dirty="0">
              <a:solidFill>
                <a:schemeClr val="bg1"/>
              </a:solidFill>
            </a:rPr>
            <a:t>eConsult</a:t>
          </a:r>
          <a:r>
            <a:rPr lang="en-US" sz="1400" b="1" u="none" kern="1200" dirty="0">
              <a:solidFill>
                <a:schemeClr val="bg1"/>
              </a:solidFill>
            </a:rPr>
            <a:t>: </a:t>
          </a:r>
          <a:r>
            <a:rPr lang="en-US" sz="1400" u="none" kern="1200" dirty="0">
              <a:solidFill>
                <a:schemeClr val="bg1"/>
              </a:solidFill>
            </a:rPr>
            <a:t>An</a:t>
          </a:r>
          <a:r>
            <a:rPr lang="en-US" sz="1400" kern="1200" dirty="0">
              <a:solidFill>
                <a:schemeClr val="bg1"/>
              </a:solidFill>
            </a:rPr>
            <a:t> </a:t>
          </a:r>
          <a:r>
            <a:rPr lang="en-US" sz="1400" b="1" u="sng" kern="1200" dirty="0">
              <a:solidFill>
                <a:schemeClr val="bg1"/>
              </a:solidFill>
            </a:rPr>
            <a:t>asynchronous</a:t>
          </a:r>
          <a:r>
            <a:rPr lang="en-US" sz="1400" b="1" u="none" kern="1200" dirty="0">
              <a:solidFill>
                <a:schemeClr val="bg1"/>
              </a:solidFill>
            </a:rPr>
            <a:t> </a:t>
          </a:r>
          <a:r>
            <a:rPr lang="en-US" sz="1400" kern="1200" dirty="0">
              <a:solidFill>
                <a:schemeClr val="bg1"/>
              </a:solidFill>
            </a:rPr>
            <a:t>consult generated by the Primary Care Provider (PCP) with a request to a Specialty Care provider to discuss next steps for a patient’s care. Consultation from the Specialist includes guidance that can be carried out by the PCP or the creation an enhanced referral.  The eConsult is documented and the summary of the conversation becomes part of the patient’s longitudinal record.</a:t>
          </a:r>
        </a:p>
      </dsp:txBody>
      <dsp:txXfrm>
        <a:off x="550722" y="297412"/>
        <a:ext cx="10685062" cy="906298"/>
      </dsp:txXfrm>
    </dsp:sp>
    <dsp:sp modelId="{60A70E9B-E816-4D84-BA84-18D9500B9B61}">
      <dsp:nvSpPr>
        <dsp:cNvPr id="0" name=""/>
        <dsp:cNvSpPr/>
      </dsp:nvSpPr>
      <dsp:spPr>
        <a:xfrm>
          <a:off x="81499" y="281338"/>
          <a:ext cx="938445" cy="938445"/>
        </a:xfrm>
        <a:prstGeom prst="ellipse">
          <a:avLst/>
        </a:prstGeom>
        <a:blipFill rotWithShape="0">
          <a:blip xmlns:r="http://schemas.openxmlformats.org/officeDocument/2006/relationships" r:embed="rId1"/>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7DF436-52C4-4E3B-B1DF-0516342FEE15}">
      <dsp:nvSpPr>
        <dsp:cNvPr id="0" name=""/>
        <dsp:cNvSpPr/>
      </dsp:nvSpPr>
      <dsp:spPr>
        <a:xfrm>
          <a:off x="981148" y="1437747"/>
          <a:ext cx="10254636" cy="878287"/>
        </a:xfrm>
        <a:prstGeom prst="rect">
          <a:avLst/>
        </a:prstGeom>
        <a:solidFill>
          <a:srgbClr val="33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5913"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u="sng" kern="1200" dirty="0">
              <a:solidFill>
                <a:srgbClr val="002060"/>
              </a:solidFill>
            </a:rPr>
            <a:t>Keep Care Local: </a:t>
          </a:r>
          <a:r>
            <a:rPr lang="en-US" sz="1400" b="0" u="none" kern="1200" dirty="0">
              <a:solidFill>
                <a:srgbClr val="002060"/>
              </a:solidFill>
            </a:rPr>
            <a:t>In collaboration with the MCPIPA, the CSCC initiative aims to keep local specialists as the 1</a:t>
          </a:r>
          <a:r>
            <a:rPr lang="en-US" sz="1400" b="0" u="none" kern="1200" baseline="30000" dirty="0">
              <a:solidFill>
                <a:srgbClr val="002060"/>
              </a:solidFill>
            </a:rPr>
            <a:t>st</a:t>
          </a:r>
          <a:r>
            <a:rPr lang="en-US" sz="1400" b="0" u="none" kern="1200" dirty="0">
              <a:solidFill>
                <a:srgbClr val="002060"/>
              </a:solidFill>
            </a:rPr>
            <a:t> choice for receiving and answering eConsults generated Primary Care Providers. Through a partnership with ConferMED, we are actively developing a Colorado Network of Specialty Reviewers available to answer your eConsult questions. </a:t>
          </a:r>
          <a:endParaRPr lang="en-US" sz="1400" b="1" u="sng" kern="1200" dirty="0">
            <a:solidFill>
              <a:srgbClr val="002060"/>
            </a:solidFill>
          </a:endParaRPr>
        </a:p>
      </dsp:txBody>
      <dsp:txXfrm>
        <a:off x="981148" y="1437747"/>
        <a:ext cx="10254636" cy="878287"/>
      </dsp:txXfrm>
    </dsp:sp>
    <dsp:sp modelId="{C3FE77FC-6656-4E78-AF7A-AD4C57CC4D03}">
      <dsp:nvSpPr>
        <dsp:cNvPr id="0" name=""/>
        <dsp:cNvSpPr/>
      </dsp:nvSpPr>
      <dsp:spPr>
        <a:xfrm>
          <a:off x="511925" y="1407668"/>
          <a:ext cx="938445" cy="938445"/>
        </a:xfrm>
        <a:prstGeom prst="ellipse">
          <a:avLst/>
        </a:prstGeom>
        <a:blipFill rotWithShape="0">
          <a:blip xmlns:r="http://schemas.openxmlformats.org/officeDocument/2006/relationships" r:embed="rId2"/>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F6F063-01C3-4915-A1A8-C5E34F522A53}">
      <dsp:nvSpPr>
        <dsp:cNvPr id="0" name=""/>
        <dsp:cNvSpPr/>
      </dsp:nvSpPr>
      <dsp:spPr>
        <a:xfrm>
          <a:off x="981148" y="2571972"/>
          <a:ext cx="10254636" cy="862499"/>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5913"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u="sng" kern="1200" dirty="0"/>
            <a:t>Structured Reimbursement: </a:t>
          </a:r>
        </a:p>
        <a:p>
          <a:pPr marL="0" lvl="0" indent="0" algn="l" defTabSz="622300">
            <a:lnSpc>
              <a:spcPct val="90000"/>
            </a:lnSpc>
            <a:spcBef>
              <a:spcPct val="0"/>
            </a:spcBef>
            <a:spcAft>
              <a:spcPct val="35000"/>
            </a:spcAft>
            <a:buNone/>
          </a:pPr>
          <a:r>
            <a:rPr lang="en-US" sz="1400" b="0" u="none" kern="1200" dirty="0"/>
            <a:t>Primary Care Providers can bill RMHP for CPT code 99452 for this service and be reimbursed at 1.04 RVU rate per Medicare Fee Schedule. Specialty Care Providers will be reimbursed at a per eConsult rate managed by ConferMED.</a:t>
          </a:r>
          <a:endParaRPr lang="en-US" sz="1400" b="1" u="sng" kern="1200" dirty="0"/>
        </a:p>
      </dsp:txBody>
      <dsp:txXfrm>
        <a:off x="981148" y="2571972"/>
        <a:ext cx="10254636" cy="862499"/>
      </dsp:txXfrm>
    </dsp:sp>
    <dsp:sp modelId="{DAD38575-485F-48D7-9B00-D8C0FC53A2C5}">
      <dsp:nvSpPr>
        <dsp:cNvPr id="0" name=""/>
        <dsp:cNvSpPr/>
      </dsp:nvSpPr>
      <dsp:spPr>
        <a:xfrm>
          <a:off x="511925" y="2533999"/>
          <a:ext cx="938445" cy="938445"/>
        </a:xfrm>
        <a:prstGeom prst="ellipse">
          <a:avLst/>
        </a:prstGeom>
        <a:blipFill rotWithShape="0">
          <a:blip xmlns:r="http://schemas.openxmlformats.org/officeDocument/2006/relationships" r:embed="rId3"/>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AD71A6-2A95-4BD3-9B1B-1D8063A8EAEB}">
      <dsp:nvSpPr>
        <dsp:cNvPr id="0" name=""/>
        <dsp:cNvSpPr/>
      </dsp:nvSpPr>
      <dsp:spPr>
        <a:xfrm>
          <a:off x="550722" y="3717953"/>
          <a:ext cx="10685062" cy="823197"/>
        </a:xfrm>
        <a:prstGeom prst="rect">
          <a:avLst/>
        </a:prstGeom>
        <a:solidFill>
          <a:srgbClr val="33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5913"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u="sng" kern="1200" dirty="0">
              <a:solidFill>
                <a:srgbClr val="002060"/>
              </a:solidFill>
            </a:rPr>
            <a:t>Specialized training:</a:t>
          </a:r>
          <a:r>
            <a:rPr lang="en-US" sz="1400" b="0" u="none" kern="1200" dirty="0">
              <a:solidFill>
                <a:srgbClr val="002060"/>
              </a:solidFill>
            </a:rPr>
            <a:t> Specialty Care Providers will train in workflow design and best practices for answering eConsults. Primary Care Providers will be trained on the CSCC platform, provided suggested workflows to integrate eConsults into daily practice and will have ongoing support from RMHP and QHN regarding additional questions or needs.</a:t>
          </a:r>
        </a:p>
      </dsp:txBody>
      <dsp:txXfrm>
        <a:off x="550722" y="3717953"/>
        <a:ext cx="10685062" cy="823197"/>
      </dsp:txXfrm>
    </dsp:sp>
    <dsp:sp modelId="{7E53F09A-0C1F-4A76-BF35-2E14D8C27988}">
      <dsp:nvSpPr>
        <dsp:cNvPr id="0" name=""/>
        <dsp:cNvSpPr/>
      </dsp:nvSpPr>
      <dsp:spPr>
        <a:xfrm>
          <a:off x="81499" y="3660329"/>
          <a:ext cx="938445" cy="938445"/>
        </a:xfrm>
        <a:prstGeom prst="ellipse">
          <a:avLst/>
        </a:prstGeom>
        <a:blipFill rotWithShape="0">
          <a:blip xmlns:r="http://schemas.openxmlformats.org/officeDocument/2006/relationships" r:embed="rId4"/>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774822-572A-43FD-A41F-2DD104EA798C}" type="datetimeFigureOut">
              <a:rPr lang="en-US" smtClean="0"/>
              <a:t>10/17/2023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7B8E52-BA45-41CD-8A0E-831F9B18BD9D}" type="slidenum">
              <a:rPr lang="en-US" smtClean="0"/>
              <a:t>‹#›</a:t>
            </a:fld>
            <a:endParaRPr lang="en-US"/>
          </a:p>
        </p:txBody>
      </p:sp>
    </p:spTree>
    <p:extLst>
      <p:ext uri="{BB962C8B-B14F-4D97-AF65-F5344CB8AC3E}">
        <p14:creationId xmlns:p14="http://schemas.microsoft.com/office/powerpoint/2010/main" val="4239148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onfermed.co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Sherri will speak to what we are covering today in the Hot Topics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07B8E52-BA45-41CD-8A0E-831F9B18BD9D}" type="slidenum">
              <a:rPr lang="en-US" smtClean="0"/>
              <a:t>2</a:t>
            </a:fld>
            <a:endParaRPr lang="en-US"/>
          </a:p>
        </p:txBody>
      </p:sp>
    </p:spTree>
    <p:extLst>
      <p:ext uri="{BB962C8B-B14F-4D97-AF65-F5344CB8AC3E}">
        <p14:creationId xmlns:p14="http://schemas.microsoft.com/office/powerpoint/2010/main" val="4023932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Heather</a:t>
            </a:r>
          </a:p>
          <a:p>
            <a:endParaRPr lang="en-US" dirty="0"/>
          </a:p>
          <a:p>
            <a:r>
              <a:rPr lang="en-US" dirty="0"/>
              <a:t>With a mission to advance the curbside consult to improve care, Colorado Specialty CareConnect stands on four pillars to advance the curbside consult to improve care.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Communicating a shared definition of an eConsult is of vital importance. For Colorado Specialty CareConnect, an eConsult is defined as </a:t>
            </a:r>
            <a:r>
              <a:rPr lang="en-US" b="1" u="sng" dirty="0">
                <a:solidFill>
                  <a:schemeClr val="bg1"/>
                </a:solidFill>
              </a:rPr>
              <a:t>eConsult</a:t>
            </a:r>
            <a:r>
              <a:rPr lang="en-US" b="1" u="none" dirty="0">
                <a:solidFill>
                  <a:schemeClr val="bg1"/>
                </a:solidFill>
              </a:rPr>
              <a:t>: </a:t>
            </a:r>
            <a:r>
              <a:rPr lang="en-US" u="none" dirty="0">
                <a:solidFill>
                  <a:schemeClr val="bg1"/>
                </a:solidFill>
              </a:rPr>
              <a:t>An</a:t>
            </a:r>
            <a:r>
              <a:rPr lang="en-US" dirty="0">
                <a:solidFill>
                  <a:schemeClr val="bg1"/>
                </a:solidFill>
              </a:rPr>
              <a:t> </a:t>
            </a:r>
            <a:r>
              <a:rPr lang="en-US" b="1" u="sng" dirty="0">
                <a:solidFill>
                  <a:schemeClr val="bg1"/>
                </a:solidFill>
              </a:rPr>
              <a:t>asynchronous</a:t>
            </a:r>
            <a:r>
              <a:rPr lang="en-US" b="1" u="none" dirty="0">
                <a:solidFill>
                  <a:schemeClr val="bg1"/>
                </a:solidFill>
              </a:rPr>
              <a:t> </a:t>
            </a:r>
            <a:r>
              <a:rPr lang="en-US" dirty="0">
                <a:solidFill>
                  <a:schemeClr val="bg1"/>
                </a:solidFill>
              </a:rPr>
              <a:t>consult generated by the Primary Care Provider (PCP) with a request to a Specialty Care provider to discuss next steps for a patient’s care. Consultation from the Specialist includes guidance that can be carried out by the PCP or the creation an enhanced referral.  The eConsult is documented and the summary of the conversation becomes part of the patient’s longitudinal record.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Secondly, the vision is to keep care local when we can. Our collaboration with ConferMED encourages local Western Slope Board Certified Specialists to become specialist reviewers and join the ConferMED Colorado Network of Specialists.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In our communities, curbside consults are the norm when a PCP has a question for a specialist. This communication is a valuable service provided to our members by PCPs and Specialists, yet neither is reimbursed for their time. Colorado Specialty CareConnect provides a structured framework for both parties to request reimbursement from RMHP.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And finally, we value and offer specialized training to both PCPs and Specialists. Once trained, providers are activated to order eConsults using single sign on through QHN directly linked to Colorado Specialty CareConnect. </a:t>
            </a:r>
          </a:p>
          <a:p>
            <a:endParaRPr lang="en-US" dirty="0"/>
          </a:p>
        </p:txBody>
      </p:sp>
      <p:sp>
        <p:nvSpPr>
          <p:cNvPr id="4" name="Slide Number Placeholder 3"/>
          <p:cNvSpPr>
            <a:spLocks noGrp="1"/>
          </p:cNvSpPr>
          <p:nvPr>
            <p:ph type="sldNum" sz="quarter" idx="10"/>
          </p:nvPr>
        </p:nvSpPr>
        <p:spPr/>
        <p:txBody>
          <a:bodyPr/>
          <a:lstStyle/>
          <a:p>
            <a:fld id="{807B8E52-BA45-41CD-8A0E-831F9B18BD9D}" type="slidenum">
              <a:rPr lang="en-US" smtClean="0"/>
              <a:t>11</a:t>
            </a:fld>
            <a:endParaRPr lang="en-US"/>
          </a:p>
        </p:txBody>
      </p:sp>
    </p:spTree>
    <p:extLst>
      <p:ext uri="{BB962C8B-B14F-4D97-AF65-F5344CB8AC3E}">
        <p14:creationId xmlns:p14="http://schemas.microsoft.com/office/powerpoint/2010/main" val="1416007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Heather</a:t>
            </a:r>
          </a:p>
          <a:p>
            <a:endParaRPr lang="en-US" dirty="0"/>
          </a:p>
          <a:p>
            <a:r>
              <a:rPr lang="en-US" dirty="0"/>
              <a:t>eConsults are available for all Medicaid members and all Rocky Mountain Health Plans members. This includes Health First Colorado (RAE) Medicaid, Rocky Mountain Health Plans Prime, Medicare Advantage, DSNP, CHP+ and individual and family plans (these are products that members get using connect for health Colorado exchange or are managed by Monument Health and underwritten by RMHP.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B8E52-BA45-41CD-8A0E-831F9B18BD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5933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Heather – introduce Shamika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am excited to introduce you to the experienced partners who have helped us make Colorado Specialty CareConnect a successful eConsult platform in Western Colorado. Safety Net Connect is a leading provider of innovative healthcare technology solutions including eConsults and with their expertise, we have developed a platform that is integrated with QHN that is designed to enhance coordination of care between Primary Care Providers and Specialty Care Physicians to increase access to specialty care for patients in need.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Today we are joined by Shamika Mane, client success specialist and project manager for Colorado Specialty CareConnect to help us get acquainted with Safety Net Connect. </a:t>
            </a:r>
          </a:p>
        </p:txBody>
      </p:sp>
      <p:sp>
        <p:nvSpPr>
          <p:cNvPr id="4" name="Slide Number Placeholder 3"/>
          <p:cNvSpPr>
            <a:spLocks noGrp="1"/>
          </p:cNvSpPr>
          <p:nvPr>
            <p:ph type="sldNum" sz="quarter" idx="5"/>
          </p:nvPr>
        </p:nvSpPr>
        <p:spPr/>
        <p:txBody>
          <a:bodyPr/>
          <a:lstStyle/>
          <a:p>
            <a:fld id="{807B8E52-BA45-41CD-8A0E-831F9B18BD9D}" type="slidenum">
              <a:rPr lang="en-US" smtClean="0"/>
              <a:t>13</a:t>
            </a:fld>
            <a:endParaRPr lang="en-US"/>
          </a:p>
        </p:txBody>
      </p:sp>
    </p:spTree>
    <p:extLst>
      <p:ext uri="{BB962C8B-B14F-4D97-AF65-F5344CB8AC3E}">
        <p14:creationId xmlns:p14="http://schemas.microsoft.com/office/powerpoint/2010/main" val="4273964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Shamika</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5BB679-DC04-3149-BDDE-E999861AF708}"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9716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Shamika</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5BB679-DC04-3149-BDDE-E999861AF708}"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6886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a:t>Current Medicaid Converge eConsult clients include: </a:t>
            </a:r>
          </a:p>
          <a:p>
            <a:pPr lvl="1"/>
            <a:endParaRPr lang="en-US"/>
          </a:p>
          <a:p>
            <a:pPr marL="845786" lvl="1" indent="-362480">
              <a:buFont typeface="Arial" panose="020B0604020202020204" pitchFamily="34" charset="0"/>
              <a:buChar char="•"/>
            </a:pPr>
            <a:r>
              <a:rPr lang="en-US"/>
              <a:t>Inland Empire Health Plan</a:t>
            </a:r>
          </a:p>
          <a:p>
            <a:pPr marL="845786" lvl="1" indent="-362480">
              <a:buFont typeface="Arial" panose="020B0604020202020204" pitchFamily="34" charset="0"/>
              <a:buChar char="•"/>
            </a:pPr>
            <a:r>
              <a:rPr lang="en-US"/>
              <a:t>L.A. Care Health Plan</a:t>
            </a:r>
          </a:p>
          <a:p>
            <a:pPr marL="845786" lvl="1" indent="-362480">
              <a:buFont typeface="Arial" panose="020B0604020202020204" pitchFamily="34" charset="0"/>
              <a:buChar char="•"/>
            </a:pPr>
            <a:r>
              <a:rPr lang="en-US"/>
              <a:t>Los Angeles Department of Health Services (LADHS)</a:t>
            </a:r>
          </a:p>
          <a:p>
            <a:pPr marL="845786" lvl="1" indent="-362480">
              <a:buFont typeface="Arial" panose="020B0604020202020204" pitchFamily="34" charset="0"/>
              <a:buChar char="•"/>
            </a:pPr>
            <a:r>
              <a:rPr lang="en-US"/>
              <a:t>Partnership Health Plan</a:t>
            </a:r>
          </a:p>
          <a:p>
            <a:pPr marL="845786" lvl="1" indent="-362480">
              <a:buFont typeface="Arial" panose="020B0604020202020204" pitchFamily="34" charset="0"/>
              <a:buChar char="•"/>
            </a:pPr>
            <a:endParaRPr lang="en-US"/>
          </a:p>
          <a:p>
            <a:pPr marL="845786" lvl="1" indent="-362480">
              <a:buFont typeface="Arial" panose="020B0604020202020204" pitchFamily="34" charset="0"/>
              <a:buChar char="•"/>
            </a:pPr>
            <a:r>
              <a:rPr lang="en-US"/>
              <a:t>Illinois</a:t>
            </a:r>
          </a:p>
          <a:p>
            <a:pPr marL="845786" lvl="1" indent="-362480">
              <a:buFont typeface="Arial" panose="020B0604020202020204" pitchFamily="34" charset="0"/>
              <a:buChar char="•"/>
            </a:pPr>
            <a:r>
              <a:rPr lang="en-US"/>
              <a:t>Kaiser</a:t>
            </a:r>
          </a:p>
          <a:p>
            <a:pPr marL="845786" lvl="1" indent="-362480">
              <a:buFont typeface="Arial" panose="020B0604020202020204" pitchFamily="34" charset="0"/>
              <a:buChar char="•"/>
            </a:pPr>
            <a:r>
              <a:rPr lang="en-US"/>
              <a:t>Community Partnership Group</a:t>
            </a:r>
          </a:p>
          <a:p>
            <a:pPr marL="845786" lvl="1" indent="-362480">
              <a:buFont typeface="Arial" panose="020B0604020202020204" pitchFamily="34" charset="0"/>
              <a:buChar char="•"/>
            </a:pPr>
            <a:r>
              <a:rPr lang="en-US"/>
              <a:t>Rocky Mountain </a:t>
            </a:r>
          </a:p>
          <a:p>
            <a:pPr marL="845786" lvl="1" indent="-362480">
              <a:buFont typeface="Arial" panose="020B0604020202020204" pitchFamily="34" charset="0"/>
              <a:buChar char="•"/>
            </a:pPr>
            <a:r>
              <a:rPr lang="en-US"/>
              <a:t>QHN</a:t>
            </a:r>
          </a:p>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5BB679-DC04-3149-BDDE-E999861AF708}"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4361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Heather – thank Shamika and introduce Maryann</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RMHP has contracted with </a:t>
            </a:r>
            <a:r>
              <a:rPr lang="en-US" sz="1200" dirty="0">
                <a:hlinkClick r:id="rId3"/>
              </a:rPr>
              <a:t>ConferMED</a:t>
            </a:r>
            <a:r>
              <a:rPr lang="en-US" sz="1200" dirty="0"/>
              <a:t>, one of the nation’s leading eConsult companies to build the ConferMED Colorado Network of Providers</a:t>
            </a:r>
          </a:p>
          <a:p>
            <a:endParaRPr lang="en-US" sz="1200" dirty="0"/>
          </a:p>
          <a:p>
            <a:pPr marL="0" indent="0">
              <a:buFont typeface="Arial" panose="020B0604020202020204" pitchFamily="34" charset="0"/>
              <a:buNone/>
            </a:pPr>
            <a:r>
              <a:rPr lang="en-US" sz="1200" dirty="0"/>
              <a:t>ConferMED currently has 300 specialists across 70+ disciplines to provide eConsults</a:t>
            </a:r>
          </a:p>
          <a:p>
            <a:endParaRPr lang="en-US" sz="1200" dirty="0"/>
          </a:p>
          <a:p>
            <a:pPr marL="0" indent="0">
              <a:buFont typeface="Arial" panose="020B0604020202020204" pitchFamily="34" charset="0"/>
              <a:buNone/>
            </a:pPr>
            <a:r>
              <a:rPr lang="en-US" sz="1200" dirty="0"/>
              <a:t>All specialists are board certified and will be credentialed in CO to provide eConsults</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Here to tell us a bit more about ConferMED, I am happy to introduce Maryann McGuire, Chief Strategy Officer</a:t>
            </a:r>
          </a:p>
          <a:p>
            <a:endParaRPr lang="en-US" sz="1200" dirty="0"/>
          </a:p>
          <a:p>
            <a:endParaRPr lang="en-US" dirty="0"/>
          </a:p>
        </p:txBody>
      </p:sp>
      <p:sp>
        <p:nvSpPr>
          <p:cNvPr id="4" name="Slide Number Placeholder 3"/>
          <p:cNvSpPr>
            <a:spLocks noGrp="1"/>
          </p:cNvSpPr>
          <p:nvPr>
            <p:ph type="sldNum" sz="quarter" idx="5"/>
          </p:nvPr>
        </p:nvSpPr>
        <p:spPr/>
        <p:txBody>
          <a:bodyPr/>
          <a:lstStyle/>
          <a:p>
            <a:fld id="{807B8E52-BA45-41CD-8A0E-831F9B18BD9D}" type="slidenum">
              <a:rPr lang="en-US" smtClean="0"/>
              <a:t>17</a:t>
            </a:fld>
            <a:endParaRPr lang="en-US"/>
          </a:p>
        </p:txBody>
      </p:sp>
    </p:spTree>
    <p:extLst>
      <p:ext uri="{BB962C8B-B14F-4D97-AF65-F5344CB8AC3E}">
        <p14:creationId xmlns:p14="http://schemas.microsoft.com/office/powerpoint/2010/main" val="2879129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Maryann</a:t>
            </a:r>
          </a:p>
          <a:p>
            <a:endParaRPr lang="en-US" dirty="0"/>
          </a:p>
          <a:p>
            <a:r>
              <a:rPr lang="en-US" dirty="0"/>
              <a:t>Maryann to turn it back to Heather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BB661A-3E87-4641-9D0E-D81B512EFE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657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Heather</a:t>
            </a:r>
          </a:p>
          <a:p>
            <a:endParaRPr lang="en-US" dirty="0"/>
          </a:p>
          <a:p>
            <a:r>
              <a:rPr lang="en-US" dirty="0"/>
              <a:t>Primary Care Providers can order eConsults for 14 specialties for Primary Care Providers to consult with. 37% of the specialist reviewers are local to Western Colorado.  We continue to grow this network to add additional specialist reviewers who can answer questions for adult and pediatric patients.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0177F8-3717-E441-ABD5-E9CC1E0ED1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8852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to introduce Dr. Greenlee</a:t>
            </a:r>
          </a:p>
          <a:p>
            <a:endParaRPr lang="en-US" dirty="0"/>
          </a:p>
          <a:p>
            <a:r>
              <a:rPr lang="en-US" dirty="0"/>
              <a:t>One of the Endocrinology specialist reviewers, Dr. Greenlee, has been a proponent of eConsults to support improve access to care, reduce delay and fragmentation of care and enhance collaboration in care for our community. Dr. Greenlee joins us today to share a few thoughts about eConsults and her role as a specialist reviewer in ConferMED’s Colorado Network of Specialists.</a:t>
            </a:r>
          </a:p>
          <a:p>
            <a:endParaRPr lang="en-US" dirty="0"/>
          </a:p>
          <a:p>
            <a:r>
              <a:rPr lang="en-US" dirty="0"/>
              <a:t>Dr. Greenlee, I will turn it over to you. </a:t>
            </a:r>
          </a:p>
          <a:p>
            <a:endParaRPr lang="en-US" dirty="0"/>
          </a:p>
          <a:p>
            <a:r>
              <a:rPr lang="en-US" dirty="0"/>
              <a:t>Some notes from Dr. Greenlee</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Some of the things on my list for the first slot follow (but really want to hear what other specialists say and what you think needs to be emphasized):</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I always look at specialty care as an extension of primary care and however we can support to meet the needs of the patient.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Help reduce fragmentation of care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Educational value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Improve access/reduce delay for both the patient getting the eConsult help and for more complex patients (Help solve the more minor issues to open up clinic spots for patients with more complex issues (though I know many specialty care docs want to see the ‘easy’ cases to reduce their work burden))</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Improve access to patients with Medicaid (many docs limit the % of patients with Medicaid that they see per month – I did not do that but many do – not sure should mention…..??)</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Improve access for patients with barriers such as transportation, family issues (child care, etc.)</a:t>
            </a:r>
            <a:endParaRPr lang="en-US" sz="1800" dirty="0">
              <a:effectLst/>
              <a:latin typeface="Calibri" panose="020F0502020204030204" pitchFamily="34" charset="0"/>
              <a:ea typeface="Calibri" panose="020F0502020204030204" pitchFamily="34" charset="0"/>
            </a:endParaRPr>
          </a:p>
          <a:p>
            <a:endParaRPr lang="en-US" dirty="0"/>
          </a:p>
          <a:p>
            <a:r>
              <a:rPr lang="en-US" dirty="0"/>
              <a:t>Dr Greenlee – turn it back over to Heather</a:t>
            </a:r>
          </a:p>
        </p:txBody>
      </p:sp>
      <p:sp>
        <p:nvSpPr>
          <p:cNvPr id="4" name="Slide Number Placeholder 3"/>
          <p:cNvSpPr>
            <a:spLocks noGrp="1"/>
          </p:cNvSpPr>
          <p:nvPr>
            <p:ph type="sldNum" sz="quarter" idx="5"/>
          </p:nvPr>
        </p:nvSpPr>
        <p:spPr/>
        <p:txBody>
          <a:bodyPr/>
          <a:lstStyle/>
          <a:p>
            <a:fld id="{807B8E52-BA45-41CD-8A0E-831F9B18BD9D}" type="slidenum">
              <a:rPr lang="en-US" smtClean="0"/>
              <a:t>20</a:t>
            </a:fld>
            <a:endParaRPr lang="en-US"/>
          </a:p>
        </p:txBody>
      </p:sp>
    </p:spTree>
    <p:extLst>
      <p:ext uri="{BB962C8B-B14F-4D97-AF65-F5344CB8AC3E}">
        <p14:creationId xmlns:p14="http://schemas.microsoft.com/office/powerpoint/2010/main" val="2040021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Sherri will introduce the panel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07B8E52-BA45-41CD-8A0E-831F9B18BD9D}" type="slidenum">
              <a:rPr lang="en-US" smtClean="0"/>
              <a:t>3</a:t>
            </a:fld>
            <a:endParaRPr lang="en-US"/>
          </a:p>
        </p:txBody>
      </p:sp>
    </p:spTree>
    <p:extLst>
      <p:ext uri="{BB962C8B-B14F-4D97-AF65-F5344CB8AC3E}">
        <p14:creationId xmlns:p14="http://schemas.microsoft.com/office/powerpoint/2010/main" val="974848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Heather</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Through September, eConsults have been ordered for 12 specialties with 30% of those consults being requested for Endocrinology. This is not surprising as we have very limited access to Endocrinology in Western Colorado. The breadth and depth of eConsults ordered by PCPs reinforces the need for a solution like Colorado Specialty CareConnect. </a:t>
            </a:r>
            <a:br>
              <a:rPr lang="en-US" dirty="0"/>
            </a:br>
            <a:endParaRPr lang="en-US" dirty="0"/>
          </a:p>
        </p:txBody>
      </p:sp>
      <p:sp>
        <p:nvSpPr>
          <p:cNvPr id="4" name="Slide Number Placeholder 3"/>
          <p:cNvSpPr>
            <a:spLocks noGrp="1"/>
          </p:cNvSpPr>
          <p:nvPr>
            <p:ph type="sldNum" sz="quarter" idx="5"/>
          </p:nvPr>
        </p:nvSpPr>
        <p:spPr/>
        <p:txBody>
          <a:bodyPr/>
          <a:lstStyle/>
          <a:p>
            <a:fld id="{DF0177F8-3717-E441-ABD5-E9CC1E0ED10B}" type="slidenum">
              <a:rPr lang="en-US" smtClean="0"/>
              <a:t>21</a:t>
            </a:fld>
            <a:endParaRPr lang="en-US" dirty="0"/>
          </a:p>
        </p:txBody>
      </p:sp>
    </p:spTree>
    <p:extLst>
      <p:ext uri="{BB962C8B-B14F-4D97-AF65-F5344CB8AC3E}">
        <p14:creationId xmlns:p14="http://schemas.microsoft.com/office/powerpoint/2010/main" val="16004410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Heather</a:t>
            </a:r>
          </a:p>
          <a:p>
            <a:endParaRPr lang="en-US" dirty="0"/>
          </a:p>
          <a:p>
            <a:r>
              <a:rPr lang="en-US" dirty="0"/>
              <a:t>So what does Colorado Specialty CareConnect look like and how easy is it for me to use? </a:t>
            </a:r>
          </a:p>
          <a:p>
            <a:r>
              <a:rPr lang="en-US" dirty="0"/>
              <a:t>For practices connected to QHN, you will be able to access the platform through Single Sign on from QHN. For primary care providers this offers a way to order eConsults with minimal disruptions to your current workflow. Once trained, your profile is active and you are able to order eConsults by selecting CSCC in the black ribbon at the top of the QHN results tab. </a:t>
            </a:r>
          </a:p>
          <a:p>
            <a:endParaRPr lang="en-US" dirty="0"/>
          </a:p>
        </p:txBody>
      </p:sp>
      <p:sp>
        <p:nvSpPr>
          <p:cNvPr id="4" name="Slide Number Placeholder 3"/>
          <p:cNvSpPr>
            <a:spLocks noGrp="1"/>
          </p:cNvSpPr>
          <p:nvPr>
            <p:ph type="sldNum" sz="quarter" idx="10"/>
          </p:nvPr>
        </p:nvSpPr>
        <p:spPr/>
        <p:txBody>
          <a:bodyPr/>
          <a:lstStyle/>
          <a:p>
            <a:fld id="{807B8E52-BA45-41CD-8A0E-831F9B18BD9D}" type="slidenum">
              <a:rPr lang="en-US" smtClean="0"/>
              <a:t>22</a:t>
            </a:fld>
            <a:endParaRPr lang="en-US"/>
          </a:p>
        </p:txBody>
      </p:sp>
    </p:spTree>
    <p:extLst>
      <p:ext uri="{BB962C8B-B14F-4D97-AF65-F5344CB8AC3E}">
        <p14:creationId xmlns:p14="http://schemas.microsoft.com/office/powerpoint/2010/main" val="3934218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Heather</a:t>
            </a:r>
          </a:p>
          <a:p>
            <a:endParaRPr lang="en-US" dirty="0"/>
          </a:p>
          <a:p>
            <a:r>
              <a:rPr lang="en-US" dirty="0"/>
              <a:t>Moving directly from QHN into Colorado Specialty CareConnect takes you to your home screen. Colorado Specialty Care Connect is a HIPAA compliant platform, ensuring the safety of patients health information. The inbox is where you will receive guidance from the specialist reviewers to your eConsult questions. You can review past eConsults in the my eConsult section and to order a new eConsult, select new eConsults in the green ribbon at the top of the page. </a:t>
            </a:r>
          </a:p>
        </p:txBody>
      </p:sp>
      <p:sp>
        <p:nvSpPr>
          <p:cNvPr id="4" name="Slide Number Placeholder 3"/>
          <p:cNvSpPr>
            <a:spLocks noGrp="1"/>
          </p:cNvSpPr>
          <p:nvPr>
            <p:ph type="sldNum" sz="quarter" idx="10"/>
          </p:nvPr>
        </p:nvSpPr>
        <p:spPr/>
        <p:txBody>
          <a:bodyPr/>
          <a:lstStyle/>
          <a:p>
            <a:fld id="{807B8E52-BA45-41CD-8A0E-831F9B18BD9D}" type="slidenum">
              <a:rPr lang="en-US" smtClean="0"/>
              <a:t>23</a:t>
            </a:fld>
            <a:endParaRPr lang="en-US"/>
          </a:p>
        </p:txBody>
      </p:sp>
    </p:spTree>
    <p:extLst>
      <p:ext uri="{BB962C8B-B14F-4D97-AF65-F5344CB8AC3E}">
        <p14:creationId xmlns:p14="http://schemas.microsoft.com/office/powerpoint/2010/main" val="2102642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Heather</a:t>
            </a:r>
          </a:p>
          <a:p>
            <a:endParaRPr lang="en-US" dirty="0"/>
          </a:p>
          <a:p>
            <a:r>
              <a:rPr lang="en-US" dirty="0"/>
              <a:t>RMHP sends eligibility criteria to the platform several times a week and PCPs only need to search for the patient by last name and date of birth. The PCP can then select the patient and order an eConsult for one of the 14 listed specialties. </a:t>
            </a:r>
          </a:p>
        </p:txBody>
      </p:sp>
      <p:sp>
        <p:nvSpPr>
          <p:cNvPr id="4" name="Slide Number Placeholder 3"/>
          <p:cNvSpPr>
            <a:spLocks noGrp="1"/>
          </p:cNvSpPr>
          <p:nvPr>
            <p:ph type="sldNum" sz="quarter" idx="5"/>
          </p:nvPr>
        </p:nvSpPr>
        <p:spPr/>
        <p:txBody>
          <a:bodyPr/>
          <a:lstStyle/>
          <a:p>
            <a:fld id="{807B8E52-BA45-41CD-8A0E-831F9B18BD9D}" type="slidenum">
              <a:rPr lang="en-US" smtClean="0"/>
              <a:t>24</a:t>
            </a:fld>
            <a:endParaRPr lang="en-US"/>
          </a:p>
        </p:txBody>
      </p:sp>
    </p:spTree>
    <p:extLst>
      <p:ext uri="{BB962C8B-B14F-4D97-AF65-F5344CB8AC3E}">
        <p14:creationId xmlns:p14="http://schemas.microsoft.com/office/powerpoint/2010/main" val="21992254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opens the eConsult request page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PCPs will use the dynamic ICD 10 search to select the diagnosis or suspected diagnosis and then compose their eConsult question. The information in the eConsult question will be similar to the information a PCP provides today during a telephone curbside consult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 addition to the question, the PCP has an option to upload current lab results, past progress or applicable tests to better inform the specialist reviewer of the case.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B8E52-BA45-41CD-8A0E-831F9B18BD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11890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Heather</a:t>
            </a:r>
          </a:p>
          <a:p>
            <a:endParaRPr lang="en-US" dirty="0"/>
          </a:p>
          <a:p>
            <a:r>
              <a:rPr lang="en-US" dirty="0"/>
              <a:t>We have included all of the billing documentation requirements in the body of the eConsult, increasing the confidence from your billers that all requirements have been met to bill a claim to Rocky Mountain Health Plans for interprofessional consults, CPT 99452. Reimbursement for this service will be based on your current contract with RMHP but will be no less than the 2023 Medicare Fee Schedule Rate of $36.28.</a:t>
            </a:r>
          </a:p>
          <a:p>
            <a:endParaRPr lang="en-US" dirty="0"/>
          </a:p>
          <a:p>
            <a:r>
              <a:rPr lang="en-US" dirty="0"/>
              <a:t>Once this is completed, the eConsult is submitted to the specialist for review. </a:t>
            </a:r>
          </a:p>
          <a:p>
            <a:endParaRPr lang="en-US" dirty="0"/>
          </a:p>
          <a:p>
            <a:endParaRPr lang="en-US" dirty="0"/>
          </a:p>
        </p:txBody>
      </p:sp>
      <p:sp>
        <p:nvSpPr>
          <p:cNvPr id="4" name="Slide Number Placeholder 3"/>
          <p:cNvSpPr>
            <a:spLocks noGrp="1"/>
          </p:cNvSpPr>
          <p:nvPr>
            <p:ph type="sldNum" sz="quarter" idx="5"/>
          </p:nvPr>
        </p:nvSpPr>
        <p:spPr/>
        <p:txBody>
          <a:bodyPr/>
          <a:lstStyle/>
          <a:p>
            <a:fld id="{807B8E52-BA45-41CD-8A0E-831F9B18BD9D}" type="slidenum">
              <a:rPr lang="en-US" smtClean="0"/>
              <a:t>26</a:t>
            </a:fld>
            <a:endParaRPr lang="en-US"/>
          </a:p>
        </p:txBody>
      </p:sp>
    </p:spTree>
    <p:extLst>
      <p:ext uri="{BB962C8B-B14F-4D97-AF65-F5344CB8AC3E}">
        <p14:creationId xmlns:p14="http://schemas.microsoft.com/office/powerpoint/2010/main" val="37401515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Heather</a:t>
            </a:r>
          </a:p>
          <a:p>
            <a:endParaRPr lang="en-US" dirty="0"/>
          </a:p>
          <a:p>
            <a:r>
              <a:rPr lang="en-US" dirty="0"/>
              <a:t>The Specialist reviewer will respond to your inquiry within 24-48 hours and once he or she responds, you will be notified that you have a reply to your eConsult in your inbox. After reviewing the guidance the PCP can choose to respond (if further clarification is needed) or close the eConsult. </a:t>
            </a:r>
          </a:p>
          <a:p>
            <a:endParaRPr lang="en-US" dirty="0"/>
          </a:p>
          <a:p>
            <a:r>
              <a:rPr lang="en-US" dirty="0"/>
              <a:t>Once the eConsult is closed the summary of the eConsult will be sent to QHN. The Summary can then be delivered to your EMR through your preferred method of delivery. </a:t>
            </a:r>
          </a:p>
        </p:txBody>
      </p:sp>
      <p:sp>
        <p:nvSpPr>
          <p:cNvPr id="4" name="Slide Number Placeholder 3"/>
          <p:cNvSpPr>
            <a:spLocks noGrp="1"/>
          </p:cNvSpPr>
          <p:nvPr>
            <p:ph type="sldNum" sz="quarter" idx="10"/>
          </p:nvPr>
        </p:nvSpPr>
        <p:spPr/>
        <p:txBody>
          <a:bodyPr/>
          <a:lstStyle/>
          <a:p>
            <a:fld id="{807B8E52-BA45-41CD-8A0E-831F9B18BD9D}" type="slidenum">
              <a:rPr lang="en-US" smtClean="0"/>
              <a:t>27</a:t>
            </a:fld>
            <a:endParaRPr lang="en-US"/>
          </a:p>
        </p:txBody>
      </p:sp>
    </p:spTree>
    <p:extLst>
      <p:ext uri="{BB962C8B-B14F-4D97-AF65-F5344CB8AC3E}">
        <p14:creationId xmlns:p14="http://schemas.microsoft.com/office/powerpoint/2010/main" val="1651347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Heather</a:t>
            </a:r>
          </a:p>
          <a:p>
            <a:endParaRPr lang="en-US" dirty="0"/>
          </a:p>
          <a:p>
            <a:r>
              <a:rPr lang="en-US" dirty="0"/>
              <a:t>The eConsult summary contains the dialogue between the PCP and the Specialist Reviewer, as well as all of the additional billing documentation requirements needed to submit a claim for interprofessional consults using CPT 99452.</a:t>
            </a:r>
          </a:p>
          <a:p>
            <a:endParaRPr lang="en-US" dirty="0"/>
          </a:p>
          <a:p>
            <a:r>
              <a:rPr lang="en-US" dirty="0"/>
              <a:t>Another value of the partnership with QHN, the eConsult summary can be delivered to your EMR through your bidirectional data flow with QHN and will also live in the patients record in QHN under the transcript section.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E2E884-1751-4EFF-A4A7-40FF12111D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73764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Heather</a:t>
            </a:r>
          </a:p>
          <a:p>
            <a:endParaRPr lang="en-US" dirty="0"/>
          </a:p>
          <a:p>
            <a:r>
              <a:rPr lang="en-US" dirty="0"/>
              <a:t>It is really that simple to order, close and bill for an eConsult. To date, 11 Primary Care Practices and 34 unique providers have ordered at least 1 eConsult. Since January 58 eConsults have been closed and This month we surpassed 100 eConsults closed since Colorado Specialty CareConnect launched. This is a great milestone!</a:t>
            </a:r>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F0177F8-3717-E441-ABD5-E9CC1E0ED1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36337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Heather</a:t>
            </a:r>
          </a:p>
          <a:p>
            <a:endParaRPr lang="en-US" dirty="0"/>
          </a:p>
          <a:p>
            <a:r>
              <a:rPr lang="en-US" dirty="0"/>
              <a:t>Of the consults closed in 2023, 76% were closed as patients needs addressed. What this means is that the guidance provided by the specialist reviewer adequately answers the PCPs question and they can use this guidance in the next steps of care for their patient. </a:t>
            </a:r>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F0177F8-3717-E441-ABD5-E9CC1E0ED1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605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Sherri will introduce the panel</a:t>
            </a:r>
          </a:p>
        </p:txBody>
      </p:sp>
      <p:sp>
        <p:nvSpPr>
          <p:cNvPr id="4" name="Slide Number Placeholder 3"/>
          <p:cNvSpPr>
            <a:spLocks noGrp="1"/>
          </p:cNvSpPr>
          <p:nvPr>
            <p:ph type="sldNum" sz="quarter" idx="5"/>
          </p:nvPr>
        </p:nvSpPr>
        <p:spPr/>
        <p:txBody>
          <a:bodyPr/>
          <a:lstStyle/>
          <a:p>
            <a:fld id="{807B8E52-BA45-41CD-8A0E-831F9B18BD9D}" type="slidenum">
              <a:rPr lang="en-US" smtClean="0"/>
              <a:t>4</a:t>
            </a:fld>
            <a:endParaRPr lang="en-US"/>
          </a:p>
        </p:txBody>
      </p:sp>
    </p:spTree>
    <p:extLst>
      <p:ext uri="{BB962C8B-B14F-4D97-AF65-F5344CB8AC3E}">
        <p14:creationId xmlns:p14="http://schemas.microsoft.com/office/powerpoint/2010/main" val="28191354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Heather</a:t>
            </a:r>
          </a:p>
          <a:p>
            <a:endParaRPr lang="en-US" dirty="0"/>
          </a:p>
          <a:p>
            <a:r>
              <a:rPr lang="en-US" dirty="0"/>
              <a:t>In June we sent out a survey to Primary Care Providers to assess the ease and usefulness of Colorado Specialty CareConnect. </a:t>
            </a:r>
          </a:p>
          <a:p>
            <a:r>
              <a:rPr lang="en-US" dirty="0"/>
              <a:t>100% of respondents rated their overall experience of Colorado Specialty Care Connect as EXCELLENT and 89% of providers would recommend this platform to their colleagues</a:t>
            </a:r>
          </a:p>
        </p:txBody>
      </p:sp>
      <p:sp>
        <p:nvSpPr>
          <p:cNvPr id="4" name="Slide Number Placeholder 3"/>
          <p:cNvSpPr>
            <a:spLocks noGrp="1"/>
          </p:cNvSpPr>
          <p:nvPr>
            <p:ph type="sldNum" sz="quarter" idx="5"/>
          </p:nvPr>
        </p:nvSpPr>
        <p:spPr/>
        <p:txBody>
          <a:bodyPr/>
          <a:lstStyle/>
          <a:p>
            <a:fld id="{807B8E52-BA45-41CD-8A0E-831F9B18BD9D}" type="slidenum">
              <a:rPr lang="en-US" smtClean="0"/>
              <a:t>31</a:t>
            </a:fld>
            <a:endParaRPr lang="en-US"/>
          </a:p>
        </p:txBody>
      </p:sp>
    </p:spTree>
    <p:extLst>
      <p:ext uri="{BB962C8B-B14F-4D97-AF65-F5344CB8AC3E}">
        <p14:creationId xmlns:p14="http://schemas.microsoft.com/office/powerpoint/2010/main" val="4037966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Heather</a:t>
            </a:r>
          </a:p>
          <a:p>
            <a:endParaRPr lang="en-US" dirty="0"/>
          </a:p>
          <a:p>
            <a:r>
              <a:rPr lang="en-US" dirty="0"/>
              <a:t>The clinical guidance received by the specialist reviewer was rated as excellent by 100% of respondents and 87.5% of PCPs reported that the eConsult response enhanced their knowledge of the specific condition in question. </a:t>
            </a:r>
          </a:p>
        </p:txBody>
      </p:sp>
      <p:sp>
        <p:nvSpPr>
          <p:cNvPr id="4" name="Slide Number Placeholder 3"/>
          <p:cNvSpPr>
            <a:spLocks noGrp="1"/>
          </p:cNvSpPr>
          <p:nvPr>
            <p:ph type="sldNum" sz="quarter" idx="5"/>
          </p:nvPr>
        </p:nvSpPr>
        <p:spPr/>
        <p:txBody>
          <a:bodyPr/>
          <a:lstStyle/>
          <a:p>
            <a:fld id="{807B8E52-BA45-41CD-8A0E-831F9B18BD9D}" type="slidenum">
              <a:rPr lang="en-US" smtClean="0"/>
              <a:t>32</a:t>
            </a:fld>
            <a:endParaRPr lang="en-US"/>
          </a:p>
        </p:txBody>
      </p:sp>
    </p:spTree>
    <p:extLst>
      <p:ext uri="{BB962C8B-B14F-4D97-AF65-F5344CB8AC3E}">
        <p14:creationId xmlns:p14="http://schemas.microsoft.com/office/powerpoint/2010/main" val="16918057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Heather</a:t>
            </a:r>
          </a:p>
          <a:p>
            <a:endParaRPr lang="en-US" dirty="0"/>
          </a:p>
          <a:p>
            <a:r>
              <a:rPr lang="en-US" dirty="0"/>
              <a:t>The timing of the response from the specialist reviewer was within the parameters set by ConferMED and all of the providers reported they were able to utilize the guidance provided by the specialist reviewer. </a:t>
            </a:r>
          </a:p>
        </p:txBody>
      </p:sp>
      <p:sp>
        <p:nvSpPr>
          <p:cNvPr id="4" name="Slide Number Placeholder 3"/>
          <p:cNvSpPr>
            <a:spLocks noGrp="1"/>
          </p:cNvSpPr>
          <p:nvPr>
            <p:ph type="sldNum" sz="quarter" idx="5"/>
          </p:nvPr>
        </p:nvSpPr>
        <p:spPr/>
        <p:txBody>
          <a:bodyPr/>
          <a:lstStyle/>
          <a:p>
            <a:fld id="{807B8E52-BA45-41CD-8A0E-831F9B18BD9D}" type="slidenum">
              <a:rPr lang="en-US" smtClean="0"/>
              <a:t>33</a:t>
            </a:fld>
            <a:endParaRPr lang="en-US"/>
          </a:p>
        </p:txBody>
      </p:sp>
    </p:spTree>
    <p:extLst>
      <p:ext uri="{BB962C8B-B14F-4D97-AF65-F5344CB8AC3E}">
        <p14:creationId xmlns:p14="http://schemas.microsoft.com/office/powerpoint/2010/main" val="38696607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Heather turn it over to Sherri </a:t>
            </a:r>
            <a:r>
              <a:rPr lang="en-US" dirty="0" err="1"/>
              <a:t>Correy</a:t>
            </a:r>
            <a:r>
              <a:rPr lang="en-US" dirty="0"/>
              <a:t> </a:t>
            </a:r>
          </a:p>
        </p:txBody>
      </p:sp>
      <p:sp>
        <p:nvSpPr>
          <p:cNvPr id="4" name="Slide Number Placeholder 3"/>
          <p:cNvSpPr>
            <a:spLocks noGrp="1"/>
          </p:cNvSpPr>
          <p:nvPr>
            <p:ph type="sldNum" sz="quarter" idx="5"/>
          </p:nvPr>
        </p:nvSpPr>
        <p:spPr/>
        <p:txBody>
          <a:bodyPr/>
          <a:lstStyle/>
          <a:p>
            <a:fld id="{807B8E52-BA45-41CD-8A0E-831F9B18BD9D}" type="slidenum">
              <a:rPr lang="en-US" smtClean="0"/>
              <a:t>34</a:t>
            </a:fld>
            <a:endParaRPr lang="en-US"/>
          </a:p>
        </p:txBody>
      </p:sp>
    </p:spTree>
    <p:extLst>
      <p:ext uri="{BB962C8B-B14F-4D97-AF65-F5344CB8AC3E}">
        <p14:creationId xmlns:p14="http://schemas.microsoft.com/office/powerpoint/2010/main" val="37062191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 Study discussion facilitated by Sherri </a:t>
            </a:r>
          </a:p>
        </p:txBody>
      </p:sp>
      <p:sp>
        <p:nvSpPr>
          <p:cNvPr id="4" name="Slide Number Placeholder 3"/>
          <p:cNvSpPr>
            <a:spLocks noGrp="1"/>
          </p:cNvSpPr>
          <p:nvPr>
            <p:ph type="sldNum" sz="quarter" idx="5"/>
          </p:nvPr>
        </p:nvSpPr>
        <p:spPr/>
        <p:txBody>
          <a:bodyPr/>
          <a:lstStyle/>
          <a:p>
            <a:fld id="{807B8E52-BA45-41CD-8A0E-831F9B18BD9D}" type="slidenum">
              <a:rPr lang="en-US" smtClean="0"/>
              <a:t>35</a:t>
            </a:fld>
            <a:endParaRPr lang="en-US"/>
          </a:p>
        </p:txBody>
      </p:sp>
    </p:spTree>
    <p:extLst>
      <p:ext uri="{BB962C8B-B14F-4D97-AF65-F5344CB8AC3E}">
        <p14:creationId xmlns:p14="http://schemas.microsoft.com/office/powerpoint/2010/main" val="30771463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 study facilitated by Sherri</a:t>
            </a:r>
          </a:p>
        </p:txBody>
      </p:sp>
      <p:sp>
        <p:nvSpPr>
          <p:cNvPr id="4" name="Slide Number Placeholder 3"/>
          <p:cNvSpPr>
            <a:spLocks noGrp="1"/>
          </p:cNvSpPr>
          <p:nvPr>
            <p:ph type="sldNum" sz="quarter" idx="5"/>
          </p:nvPr>
        </p:nvSpPr>
        <p:spPr/>
        <p:txBody>
          <a:bodyPr/>
          <a:lstStyle/>
          <a:p>
            <a:fld id="{807B8E52-BA45-41CD-8A0E-831F9B18BD9D}" type="slidenum">
              <a:rPr lang="en-US" smtClean="0"/>
              <a:t>36</a:t>
            </a:fld>
            <a:endParaRPr lang="en-US"/>
          </a:p>
        </p:txBody>
      </p:sp>
    </p:spTree>
    <p:extLst>
      <p:ext uri="{BB962C8B-B14F-4D97-AF65-F5344CB8AC3E}">
        <p14:creationId xmlns:p14="http://schemas.microsoft.com/office/powerpoint/2010/main" val="21636259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Turn back to Heather</a:t>
            </a:r>
          </a:p>
          <a:p>
            <a:endParaRPr lang="en-US" dirty="0"/>
          </a:p>
          <a:p>
            <a:r>
              <a:rPr lang="en-US" dirty="0"/>
              <a:t>In summary, if you ever had a question about a patient you wished a specialist would answer, look no further than Colorado Specialty CareConnect. It is an easy to access platform that offers a structured framework that advances the curbside consult to improve care. </a:t>
            </a:r>
          </a:p>
          <a:p>
            <a:endParaRPr lang="en-US" dirty="0"/>
          </a:p>
          <a:p>
            <a:r>
              <a:rPr lang="en-US" dirty="0"/>
              <a:t>Your efforts are reimbursable through claims based billing as well as other quality participation incentives offered by Rocky Mountain Health Plans. </a:t>
            </a:r>
          </a:p>
        </p:txBody>
      </p:sp>
      <p:sp>
        <p:nvSpPr>
          <p:cNvPr id="4" name="Slide Number Placeholder 3"/>
          <p:cNvSpPr>
            <a:spLocks noGrp="1"/>
          </p:cNvSpPr>
          <p:nvPr>
            <p:ph type="sldNum" sz="quarter" idx="5"/>
          </p:nvPr>
        </p:nvSpPr>
        <p:spPr/>
        <p:txBody>
          <a:bodyPr/>
          <a:lstStyle/>
          <a:p>
            <a:fld id="{807B8E52-BA45-41CD-8A0E-831F9B18BD9D}" type="slidenum">
              <a:rPr lang="en-US" smtClean="0"/>
              <a:t>37</a:t>
            </a:fld>
            <a:endParaRPr lang="en-US"/>
          </a:p>
        </p:txBody>
      </p:sp>
    </p:spTree>
    <p:extLst>
      <p:ext uri="{BB962C8B-B14F-4D97-AF65-F5344CB8AC3E}">
        <p14:creationId xmlns:p14="http://schemas.microsoft.com/office/powerpoint/2010/main" val="12394152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Heather</a:t>
            </a:r>
          </a:p>
          <a:p>
            <a:endParaRPr lang="en-US" dirty="0"/>
          </a:p>
          <a:p>
            <a:r>
              <a:rPr lang="en-US" dirty="0"/>
              <a:t>If you are interested in learning more or if you are ready to sign up for training, reach out to your community advisor at QHN  or put your contact information in the chat and we will reach out. </a:t>
            </a:r>
          </a:p>
          <a:p>
            <a:endParaRPr lang="en-US" dirty="0"/>
          </a:p>
          <a:p>
            <a:r>
              <a:rPr lang="en-US" dirty="0"/>
              <a:t>Thank you so much for your time today!</a:t>
            </a:r>
          </a:p>
        </p:txBody>
      </p:sp>
      <p:sp>
        <p:nvSpPr>
          <p:cNvPr id="4" name="Slide Number Placeholder 3"/>
          <p:cNvSpPr>
            <a:spLocks noGrp="1"/>
          </p:cNvSpPr>
          <p:nvPr>
            <p:ph type="sldNum" sz="quarter" idx="10"/>
          </p:nvPr>
        </p:nvSpPr>
        <p:spPr/>
        <p:txBody>
          <a:bodyPr/>
          <a:lstStyle/>
          <a:p>
            <a:fld id="{807B8E52-BA45-41CD-8A0E-831F9B18BD9D}" type="slidenum">
              <a:rPr lang="en-US" smtClean="0"/>
              <a:t>38</a:t>
            </a:fld>
            <a:endParaRPr lang="en-US"/>
          </a:p>
        </p:txBody>
      </p:sp>
    </p:spTree>
    <p:extLst>
      <p:ext uri="{BB962C8B-B14F-4D97-AF65-F5344CB8AC3E}">
        <p14:creationId xmlns:p14="http://schemas.microsoft.com/office/powerpoint/2010/main" val="3423938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Sherri will introduce the panel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07B8E52-BA45-41CD-8A0E-831F9B18BD9D}" type="slidenum">
              <a:rPr lang="en-US" smtClean="0"/>
              <a:t>5</a:t>
            </a:fld>
            <a:endParaRPr lang="en-US"/>
          </a:p>
        </p:txBody>
      </p:sp>
    </p:spTree>
    <p:extLst>
      <p:ext uri="{BB962C8B-B14F-4D97-AF65-F5344CB8AC3E}">
        <p14:creationId xmlns:p14="http://schemas.microsoft.com/office/powerpoint/2010/main" val="3435370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Sherri will introduce the panel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07B8E52-BA45-41CD-8A0E-831F9B18BD9D}" type="slidenum">
              <a:rPr lang="en-US" smtClean="0"/>
              <a:t>6</a:t>
            </a:fld>
            <a:endParaRPr lang="en-US"/>
          </a:p>
        </p:txBody>
      </p:sp>
    </p:spTree>
    <p:extLst>
      <p:ext uri="{BB962C8B-B14F-4D97-AF65-F5344CB8AC3E}">
        <p14:creationId xmlns:p14="http://schemas.microsoft.com/office/powerpoint/2010/main" val="566675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Sherri will introduce the panel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07B8E52-BA45-41CD-8A0E-831F9B18BD9D}" type="slidenum">
              <a:rPr lang="en-US" smtClean="0"/>
              <a:t>7</a:t>
            </a:fld>
            <a:endParaRPr lang="en-US"/>
          </a:p>
        </p:txBody>
      </p:sp>
    </p:spTree>
    <p:extLst>
      <p:ext uri="{BB962C8B-B14F-4D97-AF65-F5344CB8AC3E}">
        <p14:creationId xmlns:p14="http://schemas.microsoft.com/office/powerpoint/2010/main" val="1094260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Sherri will introduce the panel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07B8E52-BA45-41CD-8A0E-831F9B18BD9D}" type="slidenum">
              <a:rPr lang="en-US" smtClean="0"/>
              <a:t>8</a:t>
            </a:fld>
            <a:endParaRPr lang="en-US"/>
          </a:p>
        </p:txBody>
      </p:sp>
    </p:spTree>
    <p:extLst>
      <p:ext uri="{BB962C8B-B14F-4D97-AF65-F5344CB8AC3E}">
        <p14:creationId xmlns:p14="http://schemas.microsoft.com/office/powerpoint/2010/main" val="3849953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 Head – introduce CSCC</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Colorado Specialty CareConnect</a:t>
            </a:r>
            <a:r>
              <a:rPr lang="en-US" sz="1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is a pioneering solution that bridges the gap between primary care providers and specialists. This innovative platform leverages asynchronous eConsults for PCPs to seamlessly connect with a network for specialists, fostering collaborative and efficient patient care. Unlike a traditional curbside consult, Colorado Specialty CareConnect provides a structured framework that supports billing for interprofessional consults and a documented summary of the interaction is generated that becomes part of the patient’s record.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cs typeface="Calibri" panose="020F0502020204030204" pitchFamily="34" charset="0"/>
              </a:rPr>
              <a:t>QHN is proud to collaborate with Rocky Mountain Health Plans to promote the vision of Colorado Specialty Care Connect. QHN provides an integrated workflow solution through single sign on to Colorado Specialty CareConnect, stores and delivers eConsult summaries, and serves as the platform’s Technical Support.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cs typeface="Calibri" panose="020F0502020204030204" pitchFamily="34" charset="0"/>
              </a:rPr>
              <a:t>The vision of Colorado Specialty CareConnect is to advance the curbside consult to improve care. </a:t>
            </a:r>
          </a:p>
        </p:txBody>
      </p:sp>
      <p:sp>
        <p:nvSpPr>
          <p:cNvPr id="4" name="Slide Number Placeholder 3"/>
          <p:cNvSpPr>
            <a:spLocks noGrp="1"/>
          </p:cNvSpPr>
          <p:nvPr>
            <p:ph type="sldNum" sz="quarter" idx="5"/>
          </p:nvPr>
        </p:nvSpPr>
        <p:spPr/>
        <p:txBody>
          <a:bodyPr/>
          <a:lstStyle/>
          <a:p>
            <a:fld id="{807B8E52-BA45-41CD-8A0E-831F9B18BD9D}" type="slidenum">
              <a:rPr lang="en-US" smtClean="0"/>
              <a:t>9</a:t>
            </a:fld>
            <a:endParaRPr lang="en-US"/>
          </a:p>
        </p:txBody>
      </p:sp>
    </p:spTree>
    <p:extLst>
      <p:ext uri="{BB962C8B-B14F-4D97-AF65-F5344CB8AC3E}">
        <p14:creationId xmlns:p14="http://schemas.microsoft.com/office/powerpoint/2010/main" val="3485228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Heather</a:t>
            </a:r>
          </a:p>
          <a:p>
            <a:endParaRPr lang="en-US" dirty="0"/>
          </a:p>
          <a:p>
            <a:r>
              <a:rPr lang="en-US" dirty="0"/>
              <a:t>Ensuring patients have timely access to specialty care is a challenge for many patients in Western Colorado. For those who are scheduled to visit specialists, barriers to transportation are often reported by patients. In addition, Primary Care Providers functioning in patient centered medical homes may not have adequate opportunity to communicate with specialists for patients with chronic medical conditions, many of those who have changing or uncertain treatment protocols. For these reasons and more, Academic Medical Centers developed eConsults as a solution. </a:t>
            </a:r>
          </a:p>
          <a:p>
            <a:endParaRPr lang="en-US" dirty="0"/>
          </a:p>
          <a:p>
            <a:r>
              <a:rPr lang="en-US" dirty="0"/>
              <a:t>In 2021, Rocky Mountain Health Plans and Quality Health Networks teamed up with local primary care and specialists to identify the priorities for an eConsult platform that could serve patients and providers on the Western Slope. We partnered with an experienced digital health technology organization, Safety Net Connect, and one of the nation’s leading eConsult telehealth company, ConferMED, to develop, build and implement an eConsult platform network primary care providers can access for Rocky Mountain Health Plan and Health First Colorado (RAE) Medicaid members. </a:t>
            </a:r>
          </a:p>
        </p:txBody>
      </p:sp>
      <p:sp>
        <p:nvSpPr>
          <p:cNvPr id="4" name="Slide Number Placeholder 3"/>
          <p:cNvSpPr>
            <a:spLocks noGrp="1"/>
          </p:cNvSpPr>
          <p:nvPr>
            <p:ph type="sldNum" sz="quarter" idx="5"/>
          </p:nvPr>
        </p:nvSpPr>
        <p:spPr/>
        <p:txBody>
          <a:bodyPr/>
          <a:lstStyle/>
          <a:p>
            <a:fld id="{807B8E52-BA45-41CD-8A0E-831F9B18BD9D}" type="slidenum">
              <a:rPr lang="en-US" smtClean="0"/>
              <a:t>10</a:t>
            </a:fld>
            <a:endParaRPr lang="en-US"/>
          </a:p>
        </p:txBody>
      </p:sp>
    </p:spTree>
    <p:extLst>
      <p:ext uri="{BB962C8B-B14F-4D97-AF65-F5344CB8AC3E}">
        <p14:creationId xmlns:p14="http://schemas.microsoft.com/office/powerpoint/2010/main" val="2800391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427E7A-4976-40B2-908E-D4445707BA16}"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7A9BE-407C-42E5-8CC6-8C95BE20662C}" type="slidenum">
              <a:rPr lang="en-US" smtClean="0"/>
              <a:t>‹#›</a:t>
            </a:fld>
            <a:endParaRPr lang="en-US"/>
          </a:p>
        </p:txBody>
      </p:sp>
    </p:spTree>
    <p:extLst>
      <p:ext uri="{BB962C8B-B14F-4D97-AF65-F5344CB8AC3E}">
        <p14:creationId xmlns:p14="http://schemas.microsoft.com/office/powerpoint/2010/main" val="1997039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427E7A-4976-40B2-908E-D4445707BA16}"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7A9BE-407C-42E5-8CC6-8C95BE20662C}" type="slidenum">
              <a:rPr lang="en-US" smtClean="0"/>
              <a:t>‹#›</a:t>
            </a:fld>
            <a:endParaRPr lang="en-US"/>
          </a:p>
        </p:txBody>
      </p:sp>
    </p:spTree>
    <p:extLst>
      <p:ext uri="{BB962C8B-B14F-4D97-AF65-F5344CB8AC3E}">
        <p14:creationId xmlns:p14="http://schemas.microsoft.com/office/powerpoint/2010/main" val="798733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427E7A-4976-40B2-908E-D4445707BA16}"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7A9BE-407C-42E5-8CC6-8C95BE20662C}" type="slidenum">
              <a:rPr lang="en-US" smtClean="0"/>
              <a:t>‹#›</a:t>
            </a:fld>
            <a:endParaRPr lang="en-US"/>
          </a:p>
        </p:txBody>
      </p:sp>
    </p:spTree>
    <p:extLst>
      <p:ext uri="{BB962C8B-B14F-4D97-AF65-F5344CB8AC3E}">
        <p14:creationId xmlns:p14="http://schemas.microsoft.com/office/powerpoint/2010/main" val="3728817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content and char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dirty="0"/>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6400800" y="1426464"/>
            <a:ext cx="5181600" cy="4291584"/>
          </a:xfrm>
        </p:spPr>
        <p:txBody>
          <a:bodyPr anchor="ctr"/>
          <a:lstStyle>
            <a:lvl1pPr marL="0" indent="0" algn="ctr">
              <a:buNone/>
              <a:defRPr sz="1200">
                <a:solidFill>
                  <a:schemeClr val="accent1"/>
                </a:solidFill>
              </a:defRPr>
            </a:lvl1pPr>
          </a:lstStyle>
          <a:p>
            <a:endParaRPr lang="en-US"/>
          </a:p>
        </p:txBody>
      </p:sp>
      <p:sp>
        <p:nvSpPr>
          <p:cNvPr id="21" name="Content Placeholder 2">
            <a:extLst>
              <a:ext uri="{FF2B5EF4-FFF2-40B4-BE49-F238E27FC236}">
                <a16:creationId xmlns:a16="http://schemas.microsoft.com/office/drawing/2014/main" id="{7584C915-AEBA-9E46-B545-D476DC3D7F89}"/>
              </a:ext>
            </a:extLst>
          </p:cNvPr>
          <p:cNvSpPr>
            <a:spLocks noGrp="1"/>
          </p:cNvSpPr>
          <p:nvPr>
            <p:ph idx="15"/>
          </p:nvPr>
        </p:nvSpPr>
        <p:spPr>
          <a:xfrm>
            <a:off x="499872" y="1462617"/>
            <a:ext cx="5364480" cy="4231204"/>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Footer Placeholder 3">
            <a:extLst>
              <a:ext uri="{FF2B5EF4-FFF2-40B4-BE49-F238E27FC236}">
                <a16:creationId xmlns:a16="http://schemas.microsoft.com/office/drawing/2014/main" id="{593C8B9C-2327-2A43-9C91-A40CC38C2125}"/>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Tree>
    <p:extLst>
      <p:ext uri="{BB962C8B-B14F-4D97-AF65-F5344CB8AC3E}">
        <p14:creationId xmlns:p14="http://schemas.microsoft.com/office/powerpoint/2010/main" val="3807383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C0DD54-8F3E-3141-9EFA-297A3BB9A28B}"/>
              </a:ext>
            </a:extLst>
          </p:cNvPr>
          <p:cNvSpPr/>
          <p:nvPr userDrawn="1"/>
        </p:nvSpPr>
        <p:spPr>
          <a:xfrm>
            <a:off x="525085" y="6027722"/>
            <a:ext cx="11098476" cy="830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1924123" y="901699"/>
            <a:ext cx="8303340" cy="2103967"/>
          </a:xfrm>
        </p:spPr>
        <p:txBody>
          <a:bodyPr anchor="b">
            <a:noAutofit/>
          </a:bodyPr>
          <a:lstStyle>
            <a:lvl1pPr algn="l">
              <a:defRPr sz="5067" spc="0" baseline="0">
                <a:solidFill>
                  <a:srgbClr val="002677"/>
                </a:solidFill>
              </a:defRPr>
            </a:lvl1pPr>
          </a:lstStyle>
          <a:p>
            <a:r>
              <a:rPr lang="en-US" dirty="0"/>
              <a:t>Title slide</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1918336" y="2991201"/>
            <a:ext cx="8303340" cy="943488"/>
          </a:xfrm>
        </p:spPr>
        <p:txBody>
          <a:bodyPr>
            <a:noAutofit/>
          </a:bodyPr>
          <a:lstStyle>
            <a:lvl1pPr marL="0" indent="0" algn="l">
              <a:buNone/>
              <a:defRPr sz="20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6" name="Graphic 8">
            <a:extLst>
              <a:ext uri="{FF2B5EF4-FFF2-40B4-BE49-F238E27FC236}">
                <a16:creationId xmlns:a16="http://schemas.microsoft.com/office/drawing/2014/main" id="{91B53ED4-67C3-2545-961B-C7D8D4E0696B}"/>
              </a:ext>
            </a:extLst>
          </p:cNvPr>
          <p:cNvSpPr/>
          <p:nvPr/>
        </p:nvSpPr>
        <p:spPr>
          <a:xfrm>
            <a:off x="609601" y="609601"/>
            <a:ext cx="613617" cy="107043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dirty="0"/>
          </a:p>
        </p:txBody>
      </p:sp>
      <p:sp>
        <p:nvSpPr>
          <p:cNvPr id="5" name="Text Placeholder 4">
            <a:extLst>
              <a:ext uri="{FF2B5EF4-FFF2-40B4-BE49-F238E27FC236}">
                <a16:creationId xmlns:a16="http://schemas.microsoft.com/office/drawing/2014/main" id="{A03B0FA5-CAA8-F144-AA63-57A5866F638A}"/>
              </a:ext>
            </a:extLst>
          </p:cNvPr>
          <p:cNvSpPr>
            <a:spLocks noGrp="1"/>
          </p:cNvSpPr>
          <p:nvPr>
            <p:ph type="body" sz="quarter" idx="10"/>
          </p:nvPr>
        </p:nvSpPr>
        <p:spPr>
          <a:xfrm>
            <a:off x="511012" y="6050870"/>
            <a:ext cx="3009900" cy="270245"/>
          </a:xfrm>
        </p:spPr>
        <p:txBody>
          <a:bodyPr/>
          <a:lstStyle>
            <a:lvl1pPr marL="0" indent="0">
              <a:buNone/>
              <a:defRPr sz="1333" b="0"/>
            </a:lvl1pPr>
            <a:lvl2pPr marL="118530" indent="0">
              <a:buNone/>
              <a:defRPr/>
            </a:lvl2pPr>
          </a:lstStyle>
          <a:p>
            <a:pPr lvl="0"/>
            <a:r>
              <a:rPr lang="en-US" dirty="0"/>
              <a:t>Click to edit</a:t>
            </a:r>
          </a:p>
        </p:txBody>
      </p:sp>
      <p:sp>
        <p:nvSpPr>
          <p:cNvPr id="11" name="Freeform 10">
            <a:extLst>
              <a:ext uri="{FF2B5EF4-FFF2-40B4-BE49-F238E27FC236}">
                <a16:creationId xmlns:a16="http://schemas.microsoft.com/office/drawing/2014/main" id="{0CD29587-3189-2947-A715-A0DAEB025FC4}"/>
              </a:ext>
            </a:extLst>
          </p:cNvPr>
          <p:cNvSpPr/>
          <p:nvPr userDrawn="1"/>
        </p:nvSpPr>
        <p:spPr>
          <a:xfrm>
            <a:off x="0" y="2707678"/>
            <a:ext cx="12192000" cy="2995808"/>
          </a:xfrm>
          <a:custGeom>
            <a:avLst/>
            <a:gdLst>
              <a:gd name="connsiteX0" fmla="*/ 75465 w 9144000"/>
              <a:gd name="connsiteY0" fmla="*/ 1220801 h 2246856"/>
              <a:gd name="connsiteX1" fmla="*/ 2401545 w 9144000"/>
              <a:gd name="connsiteY1" fmla="*/ 1992275 h 2246856"/>
              <a:gd name="connsiteX2" fmla="*/ 48611 w 9144000"/>
              <a:gd name="connsiteY2" fmla="*/ 1358732 h 2246856"/>
              <a:gd name="connsiteX3" fmla="*/ 0 w 9144000"/>
              <a:gd name="connsiteY3" fmla="*/ 1360190 h 2246856"/>
              <a:gd name="connsiteX4" fmla="*/ 0 w 9144000"/>
              <a:gd name="connsiteY4" fmla="*/ 1220948 h 2246856"/>
              <a:gd name="connsiteX5" fmla="*/ 0 w 9144000"/>
              <a:gd name="connsiteY5" fmla="*/ 932112 h 2246856"/>
              <a:gd name="connsiteX6" fmla="*/ 184018 w 9144000"/>
              <a:gd name="connsiteY6" fmla="*/ 951532 h 2246856"/>
              <a:gd name="connsiteX7" fmla="*/ 2339206 w 9144000"/>
              <a:gd name="connsiteY7" fmla="*/ 1945314 h 2246856"/>
              <a:gd name="connsiteX8" fmla="*/ 115341 w 9144000"/>
              <a:gd name="connsiteY8" fmla="*/ 1085384 h 2246856"/>
              <a:gd name="connsiteX9" fmla="*/ 0 w 9144000"/>
              <a:gd name="connsiteY9" fmla="*/ 1077547 h 2246856"/>
              <a:gd name="connsiteX10" fmla="*/ 5599046 w 9144000"/>
              <a:gd name="connsiteY10" fmla="*/ 896769 h 2246856"/>
              <a:gd name="connsiteX11" fmla="*/ 6485913 w 9144000"/>
              <a:gd name="connsiteY11" fmla="*/ 1206134 h 2246856"/>
              <a:gd name="connsiteX12" fmla="*/ 6485913 w 9144000"/>
              <a:gd name="connsiteY12" fmla="*/ 1206323 h 2246856"/>
              <a:gd name="connsiteX13" fmla="*/ 5262052 w 9144000"/>
              <a:gd name="connsiteY13" fmla="*/ 1381788 h 2246856"/>
              <a:gd name="connsiteX14" fmla="*/ 3948946 w 9144000"/>
              <a:gd name="connsiteY14" fmla="*/ 2062858 h 2246856"/>
              <a:gd name="connsiteX15" fmla="*/ 3030908 w 9144000"/>
              <a:gd name="connsiteY15" fmla="*/ 2241062 h 2246856"/>
              <a:gd name="connsiteX16" fmla="*/ 2401356 w 9144000"/>
              <a:gd name="connsiteY16" fmla="*/ 1992275 h 2246856"/>
              <a:gd name="connsiteX17" fmla="*/ 3424556 w 9144000"/>
              <a:gd name="connsiteY17" fmla="*/ 1842039 h 2246856"/>
              <a:gd name="connsiteX18" fmla="*/ 4734914 w 9144000"/>
              <a:gd name="connsiteY18" fmla="*/ 1107772 h 2246856"/>
              <a:gd name="connsiteX19" fmla="*/ 5599046 w 9144000"/>
              <a:gd name="connsiteY19" fmla="*/ 896769 h 2246856"/>
              <a:gd name="connsiteX20" fmla="*/ 9144000 w 9144000"/>
              <a:gd name="connsiteY20" fmla="*/ 679755 h 2246856"/>
              <a:gd name="connsiteX21" fmla="*/ 9144000 w 9144000"/>
              <a:gd name="connsiteY21" fmla="*/ 855699 h 2246856"/>
              <a:gd name="connsiteX22" fmla="*/ 8219858 w 9144000"/>
              <a:gd name="connsiteY22" fmla="*/ 1346166 h 2246856"/>
              <a:gd name="connsiteX23" fmla="*/ 6835032 w 9144000"/>
              <a:gd name="connsiteY23" fmla="*/ 1461157 h 2246856"/>
              <a:gd name="connsiteX24" fmla="*/ 8199299 w 9144000"/>
              <a:gd name="connsiteY24" fmla="*/ 1228338 h 2246856"/>
              <a:gd name="connsiteX25" fmla="*/ 0 w 9144000"/>
              <a:gd name="connsiteY25" fmla="*/ 634918 h 2246856"/>
              <a:gd name="connsiteX26" fmla="*/ 230952 w 9144000"/>
              <a:gd name="connsiteY26" fmla="*/ 660354 h 2246856"/>
              <a:gd name="connsiteX27" fmla="*/ 2292120 w 9144000"/>
              <a:gd name="connsiteY27" fmla="*/ 1892496 h 2246856"/>
              <a:gd name="connsiteX28" fmla="*/ 206890 w 9144000"/>
              <a:gd name="connsiteY28" fmla="*/ 805932 h 2246856"/>
              <a:gd name="connsiteX29" fmla="*/ 0 w 9144000"/>
              <a:gd name="connsiteY29" fmla="*/ 783537 h 2246856"/>
              <a:gd name="connsiteX30" fmla="*/ 9144000 w 9144000"/>
              <a:gd name="connsiteY30" fmla="*/ 336776 h 2246856"/>
              <a:gd name="connsiteX31" fmla="*/ 9144000 w 9144000"/>
              <a:gd name="connsiteY31" fmla="*/ 507930 h 2246856"/>
              <a:gd name="connsiteX32" fmla="*/ 7983195 w 9144000"/>
              <a:gd name="connsiteY32" fmla="*/ 1230607 h 2246856"/>
              <a:gd name="connsiteX33" fmla="*/ 6686100 w 9144000"/>
              <a:gd name="connsiteY33" fmla="*/ 1342858 h 2246856"/>
              <a:gd name="connsiteX34" fmla="*/ 7924457 w 9144000"/>
              <a:gd name="connsiteY34" fmla="*/ 1131111 h 2246856"/>
              <a:gd name="connsiteX35" fmla="*/ 9133957 w 9144000"/>
              <a:gd name="connsiteY35" fmla="*/ 343267 h 2246856"/>
              <a:gd name="connsiteX36" fmla="*/ 9144000 w 9144000"/>
              <a:gd name="connsiteY36" fmla="*/ 0 h 2246856"/>
              <a:gd name="connsiteX37" fmla="*/ 9144000 w 9144000"/>
              <a:gd name="connsiteY37" fmla="*/ 169983 h 2246856"/>
              <a:gd name="connsiteX38" fmla="*/ 9141500 w 9144000"/>
              <a:gd name="connsiteY38" fmla="*/ 171717 h 2246856"/>
              <a:gd name="connsiteX39" fmla="*/ 7681351 w 9144000"/>
              <a:gd name="connsiteY39" fmla="*/ 1160591 h 2246856"/>
              <a:gd name="connsiteX40" fmla="*/ 6485913 w 9144000"/>
              <a:gd name="connsiteY40" fmla="*/ 1206134 h 2246856"/>
              <a:gd name="connsiteX41" fmla="*/ 7643740 w 9144000"/>
              <a:gd name="connsiteY41" fmla="*/ 1049189 h 2246856"/>
              <a:gd name="connsiteX42" fmla="*/ 8830271 w 9144000"/>
              <a:gd name="connsiteY42" fmla="*/ 219584 h 224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144000" h="2246856">
                <a:moveTo>
                  <a:pt x="75465" y="1220801"/>
                </a:moveTo>
                <a:cubicBezTo>
                  <a:pt x="976487" y="1256641"/>
                  <a:pt x="1657416" y="1835395"/>
                  <a:pt x="2401545" y="1992275"/>
                </a:cubicBezTo>
                <a:cubicBezTo>
                  <a:pt x="1604124" y="1916537"/>
                  <a:pt x="931939" y="1369096"/>
                  <a:pt x="48611" y="1358732"/>
                </a:cubicBezTo>
                <a:lnTo>
                  <a:pt x="0" y="1360190"/>
                </a:lnTo>
                <a:lnTo>
                  <a:pt x="0" y="1220948"/>
                </a:lnTo>
                <a:close/>
                <a:moveTo>
                  <a:pt x="0" y="932112"/>
                </a:moveTo>
                <a:lnTo>
                  <a:pt x="184018" y="951532"/>
                </a:lnTo>
                <a:cubicBezTo>
                  <a:pt x="1352510" y="1111199"/>
                  <a:pt x="1773248" y="1716771"/>
                  <a:pt x="2339206" y="1945314"/>
                </a:cubicBezTo>
                <a:cubicBezTo>
                  <a:pt x="1805401" y="1812618"/>
                  <a:pt x="1092319" y="1189118"/>
                  <a:pt x="115341" y="1085384"/>
                </a:cubicBezTo>
                <a:lnTo>
                  <a:pt x="0" y="1077547"/>
                </a:lnTo>
                <a:close/>
                <a:moveTo>
                  <a:pt x="5599046" y="896769"/>
                </a:moveTo>
                <a:cubicBezTo>
                  <a:pt x="5920596" y="895410"/>
                  <a:pt x="6245935" y="980780"/>
                  <a:pt x="6485913" y="1206134"/>
                </a:cubicBezTo>
                <a:lnTo>
                  <a:pt x="6485913" y="1206323"/>
                </a:lnTo>
                <a:cubicBezTo>
                  <a:pt x="6202638" y="1093977"/>
                  <a:pt x="5676165" y="1122229"/>
                  <a:pt x="5262052" y="1381788"/>
                </a:cubicBezTo>
                <a:lnTo>
                  <a:pt x="3948946" y="2062858"/>
                </a:lnTo>
                <a:cubicBezTo>
                  <a:pt x="3630711" y="2212148"/>
                  <a:pt x="3318635" y="2265818"/>
                  <a:pt x="3030908" y="2241062"/>
                </a:cubicBezTo>
                <a:cubicBezTo>
                  <a:pt x="2789792" y="2220369"/>
                  <a:pt x="2592068" y="2129283"/>
                  <a:pt x="2401356" y="1992275"/>
                </a:cubicBezTo>
                <a:cubicBezTo>
                  <a:pt x="2886334" y="2046322"/>
                  <a:pt x="3114375" y="1986038"/>
                  <a:pt x="3424556" y="1842039"/>
                </a:cubicBezTo>
                <a:lnTo>
                  <a:pt x="4734914" y="1107772"/>
                </a:lnTo>
                <a:cubicBezTo>
                  <a:pt x="4959734" y="986213"/>
                  <a:pt x="5277495" y="898127"/>
                  <a:pt x="5599046" y="896769"/>
                </a:cubicBezTo>
                <a:close/>
                <a:moveTo>
                  <a:pt x="9144000" y="679755"/>
                </a:moveTo>
                <a:lnTo>
                  <a:pt x="9144000" y="855699"/>
                </a:lnTo>
                <a:lnTo>
                  <a:pt x="8219858" y="1346166"/>
                </a:lnTo>
                <a:cubicBezTo>
                  <a:pt x="7594000" y="1645220"/>
                  <a:pt x="7239102" y="1691898"/>
                  <a:pt x="6835032" y="1461157"/>
                </a:cubicBezTo>
                <a:cubicBezTo>
                  <a:pt x="7306273" y="1632087"/>
                  <a:pt x="7708921" y="1488749"/>
                  <a:pt x="8199299" y="1228338"/>
                </a:cubicBezTo>
                <a:close/>
                <a:moveTo>
                  <a:pt x="0" y="634918"/>
                </a:moveTo>
                <a:lnTo>
                  <a:pt x="230952" y="660354"/>
                </a:lnTo>
                <a:cubicBezTo>
                  <a:pt x="1395259" y="830711"/>
                  <a:pt x="1782030" y="1526118"/>
                  <a:pt x="2292120" y="1892496"/>
                </a:cubicBezTo>
                <a:cubicBezTo>
                  <a:pt x="1732557" y="1623382"/>
                  <a:pt x="1367925" y="971259"/>
                  <a:pt x="206890" y="805932"/>
                </a:cubicBezTo>
                <a:lnTo>
                  <a:pt x="0" y="783537"/>
                </a:lnTo>
                <a:close/>
                <a:moveTo>
                  <a:pt x="9144000" y="336776"/>
                </a:moveTo>
                <a:lnTo>
                  <a:pt x="9144000" y="507930"/>
                </a:lnTo>
                <a:lnTo>
                  <a:pt x="7983195" y="1230607"/>
                </a:lnTo>
                <a:cubicBezTo>
                  <a:pt x="7595611" y="1463708"/>
                  <a:pt x="7113571" y="1590606"/>
                  <a:pt x="6686100" y="1342858"/>
                </a:cubicBezTo>
                <a:cubicBezTo>
                  <a:pt x="7023567" y="1450386"/>
                  <a:pt x="7467901" y="1447930"/>
                  <a:pt x="7924457" y="1131111"/>
                </a:cubicBezTo>
                <a:cubicBezTo>
                  <a:pt x="8036457" y="1053265"/>
                  <a:pt x="8837502" y="534913"/>
                  <a:pt x="9133957" y="343267"/>
                </a:cubicBezTo>
                <a:close/>
                <a:moveTo>
                  <a:pt x="9144000" y="0"/>
                </a:moveTo>
                <a:lnTo>
                  <a:pt x="9144000" y="169983"/>
                </a:lnTo>
                <a:lnTo>
                  <a:pt x="9141500" y="171717"/>
                </a:lnTo>
                <a:cubicBezTo>
                  <a:pt x="8781210" y="421372"/>
                  <a:pt x="7808517" y="1093416"/>
                  <a:pt x="7681351" y="1160591"/>
                </a:cubicBezTo>
                <a:cubicBezTo>
                  <a:pt x="7524840" y="1243268"/>
                  <a:pt x="7059473" y="1519740"/>
                  <a:pt x="6485913" y="1206134"/>
                </a:cubicBezTo>
                <a:cubicBezTo>
                  <a:pt x="6878708" y="1368843"/>
                  <a:pt x="7309779" y="1278890"/>
                  <a:pt x="7643740" y="1049189"/>
                </a:cubicBezTo>
                <a:lnTo>
                  <a:pt x="8830271" y="219584"/>
                </a:lnTo>
                <a:close/>
              </a:path>
            </a:pathLst>
          </a:custGeom>
          <a:solidFill>
            <a:srgbClr val="002677"/>
          </a:solidFill>
          <a:ln w="9181" cap="flat">
            <a:noFill/>
            <a:prstDash val="solid"/>
            <a:miter/>
          </a:ln>
        </p:spPr>
        <p:txBody>
          <a:bodyPr wrap="square" rtlCol="0" anchor="ctr">
            <a:noAutofit/>
          </a:bodyPr>
          <a:lstStyle/>
          <a:p>
            <a:r>
              <a:rPr lang="en-US" dirty="0"/>
              <a:t>  </a:t>
            </a:r>
          </a:p>
        </p:txBody>
      </p:sp>
      <p:pic>
        <p:nvPicPr>
          <p:cNvPr id="13" name="Picture 12" descr="A close up of a sign&#10;&#10;Description automatically generated">
            <a:extLst>
              <a:ext uri="{FF2B5EF4-FFF2-40B4-BE49-F238E27FC236}">
                <a16:creationId xmlns:a16="http://schemas.microsoft.com/office/drawing/2014/main" id="{8316987A-B8A2-D448-BB0E-051CA963293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0123" y="5703486"/>
            <a:ext cx="1505517" cy="536449"/>
          </a:xfrm>
          <a:prstGeom prst="rect">
            <a:avLst/>
          </a:prstGeom>
        </p:spPr>
      </p:pic>
    </p:spTree>
    <p:extLst>
      <p:ext uri="{BB962C8B-B14F-4D97-AF65-F5344CB8AC3E}">
        <p14:creationId xmlns:p14="http://schemas.microsoft.com/office/powerpoint/2010/main" val="1963884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slide #2 – light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Picture Placeholder 37">
            <a:extLst>
              <a:ext uri="{FF2B5EF4-FFF2-40B4-BE49-F238E27FC236}">
                <a16:creationId xmlns:a16="http://schemas.microsoft.com/office/drawing/2014/main" id="{E9E003C7-C225-0140-9146-8A8816EF7AEA}"/>
              </a:ext>
            </a:extLst>
          </p:cNvPr>
          <p:cNvSpPr>
            <a:spLocks noGrp="1"/>
          </p:cNvSpPr>
          <p:nvPr>
            <p:ph type="pic" sz="quarter" idx="10"/>
          </p:nvPr>
        </p:nvSpPr>
        <p:spPr>
          <a:xfrm>
            <a:off x="0" y="0"/>
            <a:ext cx="12192000" cy="4379384"/>
          </a:xfrm>
          <a:custGeom>
            <a:avLst/>
            <a:gdLst>
              <a:gd name="connsiteX0" fmla="*/ 653749 w 9144000"/>
              <a:gd name="connsiteY0" fmla="*/ 573726 h 3284538"/>
              <a:gd name="connsiteX1" fmla="*/ 457200 w 9144000"/>
              <a:gd name="connsiteY1" fmla="*/ 662929 h 3284538"/>
              <a:gd name="connsiteX2" fmla="*/ 457200 w 9144000"/>
              <a:gd name="connsiteY2" fmla="*/ 1003131 h 3284538"/>
              <a:gd name="connsiteX3" fmla="*/ 557872 w 9144000"/>
              <a:gd name="connsiteY3" fmla="*/ 1111620 h 3284538"/>
              <a:gd name="connsiteX4" fmla="*/ 653749 w 9144000"/>
              <a:gd name="connsiteY4" fmla="*/ 992951 h 3284538"/>
              <a:gd name="connsiteX5" fmla="*/ 740039 w 9144000"/>
              <a:gd name="connsiteY5" fmla="*/ 534884 h 3284538"/>
              <a:gd name="connsiteX6" fmla="*/ 695296 w 9144000"/>
              <a:gd name="connsiteY6" fmla="*/ 556314 h 3284538"/>
              <a:gd name="connsiteX7" fmla="*/ 695296 w 9144000"/>
              <a:gd name="connsiteY7" fmla="*/ 980897 h 3284538"/>
              <a:gd name="connsiteX8" fmla="*/ 567459 w 9144000"/>
              <a:gd name="connsiteY8" fmla="*/ 1138944 h 3284538"/>
              <a:gd name="connsiteX9" fmla="*/ 500345 w 9144000"/>
              <a:gd name="connsiteY9" fmla="*/ 1126889 h 3284538"/>
              <a:gd name="connsiteX10" fmla="*/ 597554 w 9144000"/>
              <a:gd name="connsiteY10" fmla="*/ 1161177 h 3284538"/>
              <a:gd name="connsiteX11" fmla="*/ 740039 w 9144000"/>
              <a:gd name="connsiteY11" fmla="*/ 974200 h 3284538"/>
              <a:gd name="connsiteX12" fmla="*/ 827927 w 9144000"/>
              <a:gd name="connsiteY12" fmla="*/ 496310 h 3284538"/>
              <a:gd name="connsiteX13" fmla="*/ 782652 w 9144000"/>
              <a:gd name="connsiteY13" fmla="*/ 517740 h 3284538"/>
              <a:gd name="connsiteX14" fmla="*/ 782652 w 9144000"/>
              <a:gd name="connsiteY14" fmla="*/ 978486 h 3284538"/>
              <a:gd name="connsiteX15" fmla="*/ 612735 w 9144000"/>
              <a:gd name="connsiteY15" fmla="*/ 1187965 h 3284538"/>
              <a:gd name="connsiteX16" fmla="*/ 532304 w 9144000"/>
              <a:gd name="connsiteY16" fmla="*/ 1172428 h 3284538"/>
              <a:gd name="connsiteX17" fmla="*/ 644694 w 9144000"/>
              <a:gd name="connsiteY17" fmla="*/ 1212074 h 3284538"/>
              <a:gd name="connsiteX18" fmla="*/ 827927 w 9144000"/>
              <a:gd name="connsiteY18" fmla="*/ 982236 h 3284538"/>
              <a:gd name="connsiteX19" fmla="*/ 917413 w 9144000"/>
              <a:gd name="connsiteY19" fmla="*/ 457200 h 3284538"/>
              <a:gd name="connsiteX20" fmla="*/ 871072 w 9144000"/>
              <a:gd name="connsiteY20" fmla="*/ 479166 h 3284538"/>
              <a:gd name="connsiteX21" fmla="*/ 871072 w 9144000"/>
              <a:gd name="connsiteY21" fmla="*/ 980093 h 3284538"/>
              <a:gd name="connsiteX22" fmla="*/ 665468 w 9144000"/>
              <a:gd name="connsiteY22" fmla="*/ 1236718 h 3284538"/>
              <a:gd name="connsiteX23" fmla="*/ 585037 w 9144000"/>
              <a:gd name="connsiteY23" fmla="*/ 1223324 h 3284538"/>
              <a:gd name="connsiteX24" fmla="*/ 704884 w 9144000"/>
              <a:gd name="connsiteY24" fmla="*/ 1260023 h 3284538"/>
              <a:gd name="connsiteX25" fmla="*/ 917413 w 9144000"/>
              <a:gd name="connsiteY25" fmla="*/ 988933 h 3284538"/>
              <a:gd name="connsiteX26" fmla="*/ 0 w 9144000"/>
              <a:gd name="connsiteY26" fmla="*/ 0 h 3284538"/>
              <a:gd name="connsiteX27" fmla="*/ 9144000 w 9144000"/>
              <a:gd name="connsiteY27" fmla="*/ 0 h 3284538"/>
              <a:gd name="connsiteX28" fmla="*/ 9144000 w 9144000"/>
              <a:gd name="connsiteY28" fmla="*/ 3284538 h 3284538"/>
              <a:gd name="connsiteX29" fmla="*/ 6596284 w 9144000"/>
              <a:gd name="connsiteY29" fmla="*/ 3284538 h 3284538"/>
              <a:gd name="connsiteX30" fmla="*/ 6866309 w 9144000"/>
              <a:gd name="connsiteY30" fmla="*/ 2791851 h 3284538"/>
              <a:gd name="connsiteX31" fmla="*/ 4635550 w 9144000"/>
              <a:gd name="connsiteY31" fmla="*/ 2791851 h 3284538"/>
              <a:gd name="connsiteX32" fmla="*/ 2230759 w 9144000"/>
              <a:gd name="connsiteY32" fmla="*/ 2791851 h 3284538"/>
              <a:gd name="connsiteX33" fmla="*/ 0 w 9144000"/>
              <a:gd name="connsiteY33" fmla="*/ 2791851 h 328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3284538">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4538"/>
                </a:lnTo>
                <a:lnTo>
                  <a:pt x="6596284" y="3284538"/>
                </a:lnTo>
                <a:lnTo>
                  <a:pt x="6866309" y="2791851"/>
                </a:lnTo>
                <a:lnTo>
                  <a:pt x="4635550" y="2791851"/>
                </a:lnTo>
                <a:lnTo>
                  <a:pt x="2230759" y="2791851"/>
                </a:lnTo>
                <a:lnTo>
                  <a:pt x="0" y="2791851"/>
                </a:lnTo>
                <a:close/>
              </a:path>
            </a:pathLst>
          </a:custGeom>
          <a:solidFill>
            <a:schemeClr val="tx2">
              <a:lumMod val="40000"/>
              <a:lumOff val="60000"/>
            </a:schemeClr>
          </a:solidFill>
        </p:spPr>
        <p:txBody>
          <a:bodyPr wrap="square" anchor="ctr">
            <a:noAutofit/>
          </a:bodyPr>
          <a:lstStyle>
            <a:lvl1pPr marL="0" indent="0" algn="ctr">
              <a:buNone/>
              <a:defRPr/>
            </a:lvl1pPr>
          </a:lstStyle>
          <a:p>
            <a:endParaRPr lang="en-US" dirty="0"/>
          </a:p>
        </p:txBody>
      </p:sp>
      <p:sp>
        <p:nvSpPr>
          <p:cNvPr id="13" name="Freeform 12">
            <a:extLst>
              <a:ext uri="{FF2B5EF4-FFF2-40B4-BE49-F238E27FC236}">
                <a16:creationId xmlns:a16="http://schemas.microsoft.com/office/drawing/2014/main" id="{E59709CE-7BDA-5B48-9A86-C3E223C68F97}"/>
              </a:ext>
            </a:extLst>
          </p:cNvPr>
          <p:cNvSpPr/>
          <p:nvPr userDrawn="1"/>
        </p:nvSpPr>
        <p:spPr>
          <a:xfrm>
            <a:off x="-15523" y="3713698"/>
            <a:ext cx="9183221" cy="1149585"/>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1216" y="3713698"/>
            <a:ext cx="8110012" cy="1128173"/>
          </a:xfrm>
        </p:spPr>
        <p:txBody>
          <a:bodyPr rIns="0" anchor="ctr" anchorCtr="0">
            <a:noAutofit/>
          </a:bodyPr>
          <a:lstStyle>
            <a:lvl1pPr algn="l">
              <a:defRPr sz="4267" spc="0" baseline="0">
                <a:solidFill>
                  <a:schemeClr val="bg1"/>
                </a:solidFill>
              </a:defRPr>
            </a:lvl1pPr>
          </a:lstStyle>
          <a:p>
            <a:r>
              <a:rPr lang="en-US" dirty="0"/>
              <a:t>Title slide with light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05038" y="4945665"/>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50139"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4">
            <a:extLst>
              <a:ext uri="{FF2B5EF4-FFF2-40B4-BE49-F238E27FC236}">
                <a16:creationId xmlns:a16="http://schemas.microsoft.com/office/drawing/2014/main" id="{A255D382-36AC-134B-819C-C052D3A91439}"/>
              </a:ext>
            </a:extLst>
          </p:cNvPr>
          <p:cNvSpPr>
            <a:spLocks noGrp="1"/>
          </p:cNvSpPr>
          <p:nvPr>
            <p:ph type="body" sz="quarter" idx="11"/>
          </p:nvPr>
        </p:nvSpPr>
        <p:spPr>
          <a:xfrm>
            <a:off x="511451" y="6050870"/>
            <a:ext cx="3009900" cy="270245"/>
          </a:xfrm>
        </p:spPr>
        <p:txBody>
          <a:bodyPr/>
          <a:lstStyle>
            <a:lvl1pPr marL="0" indent="0">
              <a:buNone/>
              <a:defRPr sz="1333" b="0"/>
            </a:lvl1pPr>
            <a:lvl2pPr marL="118530" indent="0">
              <a:buNone/>
              <a:defRPr/>
            </a:lvl2pPr>
          </a:lstStyle>
          <a:p>
            <a:pPr lvl="0"/>
            <a:r>
              <a:rPr lang="en-US" dirty="0"/>
              <a:t>Click to edit</a:t>
            </a:r>
          </a:p>
        </p:txBody>
      </p:sp>
      <p:pic>
        <p:nvPicPr>
          <p:cNvPr id="15" name="Picture 14" descr="A close up of a sign&#10;&#10;Description automatically generated">
            <a:extLst>
              <a:ext uri="{FF2B5EF4-FFF2-40B4-BE49-F238E27FC236}">
                <a16:creationId xmlns:a16="http://schemas.microsoft.com/office/drawing/2014/main" id="{6308ECCF-E72D-0149-9005-B10DBD6FAA5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0123" y="5703486"/>
            <a:ext cx="1505517" cy="536449"/>
          </a:xfrm>
          <a:prstGeom prst="rect">
            <a:avLst/>
          </a:prstGeom>
        </p:spPr>
      </p:pic>
    </p:spTree>
    <p:extLst>
      <p:ext uri="{BB962C8B-B14F-4D97-AF65-F5344CB8AC3E}">
        <p14:creationId xmlns:p14="http://schemas.microsoft.com/office/powerpoint/2010/main" val="2033797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slide #2 – dark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Picture Placeholder 37">
            <a:extLst>
              <a:ext uri="{FF2B5EF4-FFF2-40B4-BE49-F238E27FC236}">
                <a16:creationId xmlns:a16="http://schemas.microsoft.com/office/drawing/2014/main" id="{E9E003C7-C225-0140-9146-8A8816EF7AEA}"/>
              </a:ext>
            </a:extLst>
          </p:cNvPr>
          <p:cNvSpPr>
            <a:spLocks noGrp="1"/>
          </p:cNvSpPr>
          <p:nvPr>
            <p:ph type="pic" sz="quarter" idx="10"/>
          </p:nvPr>
        </p:nvSpPr>
        <p:spPr>
          <a:xfrm>
            <a:off x="0" y="0"/>
            <a:ext cx="12192000" cy="4379384"/>
          </a:xfrm>
          <a:custGeom>
            <a:avLst/>
            <a:gdLst>
              <a:gd name="connsiteX0" fmla="*/ 653749 w 9144000"/>
              <a:gd name="connsiteY0" fmla="*/ 573726 h 3284538"/>
              <a:gd name="connsiteX1" fmla="*/ 457200 w 9144000"/>
              <a:gd name="connsiteY1" fmla="*/ 662929 h 3284538"/>
              <a:gd name="connsiteX2" fmla="*/ 457200 w 9144000"/>
              <a:gd name="connsiteY2" fmla="*/ 1003131 h 3284538"/>
              <a:gd name="connsiteX3" fmla="*/ 557872 w 9144000"/>
              <a:gd name="connsiteY3" fmla="*/ 1111620 h 3284538"/>
              <a:gd name="connsiteX4" fmla="*/ 653749 w 9144000"/>
              <a:gd name="connsiteY4" fmla="*/ 992951 h 3284538"/>
              <a:gd name="connsiteX5" fmla="*/ 740039 w 9144000"/>
              <a:gd name="connsiteY5" fmla="*/ 534884 h 3284538"/>
              <a:gd name="connsiteX6" fmla="*/ 695296 w 9144000"/>
              <a:gd name="connsiteY6" fmla="*/ 556314 h 3284538"/>
              <a:gd name="connsiteX7" fmla="*/ 695296 w 9144000"/>
              <a:gd name="connsiteY7" fmla="*/ 980897 h 3284538"/>
              <a:gd name="connsiteX8" fmla="*/ 567459 w 9144000"/>
              <a:gd name="connsiteY8" fmla="*/ 1138944 h 3284538"/>
              <a:gd name="connsiteX9" fmla="*/ 500345 w 9144000"/>
              <a:gd name="connsiteY9" fmla="*/ 1126889 h 3284538"/>
              <a:gd name="connsiteX10" fmla="*/ 597554 w 9144000"/>
              <a:gd name="connsiteY10" fmla="*/ 1161177 h 3284538"/>
              <a:gd name="connsiteX11" fmla="*/ 740039 w 9144000"/>
              <a:gd name="connsiteY11" fmla="*/ 974200 h 3284538"/>
              <a:gd name="connsiteX12" fmla="*/ 827927 w 9144000"/>
              <a:gd name="connsiteY12" fmla="*/ 496310 h 3284538"/>
              <a:gd name="connsiteX13" fmla="*/ 782652 w 9144000"/>
              <a:gd name="connsiteY13" fmla="*/ 517740 h 3284538"/>
              <a:gd name="connsiteX14" fmla="*/ 782652 w 9144000"/>
              <a:gd name="connsiteY14" fmla="*/ 978486 h 3284538"/>
              <a:gd name="connsiteX15" fmla="*/ 612735 w 9144000"/>
              <a:gd name="connsiteY15" fmla="*/ 1187965 h 3284538"/>
              <a:gd name="connsiteX16" fmla="*/ 532304 w 9144000"/>
              <a:gd name="connsiteY16" fmla="*/ 1172428 h 3284538"/>
              <a:gd name="connsiteX17" fmla="*/ 644694 w 9144000"/>
              <a:gd name="connsiteY17" fmla="*/ 1212074 h 3284538"/>
              <a:gd name="connsiteX18" fmla="*/ 827927 w 9144000"/>
              <a:gd name="connsiteY18" fmla="*/ 982236 h 3284538"/>
              <a:gd name="connsiteX19" fmla="*/ 917413 w 9144000"/>
              <a:gd name="connsiteY19" fmla="*/ 457200 h 3284538"/>
              <a:gd name="connsiteX20" fmla="*/ 871072 w 9144000"/>
              <a:gd name="connsiteY20" fmla="*/ 479166 h 3284538"/>
              <a:gd name="connsiteX21" fmla="*/ 871072 w 9144000"/>
              <a:gd name="connsiteY21" fmla="*/ 980093 h 3284538"/>
              <a:gd name="connsiteX22" fmla="*/ 665468 w 9144000"/>
              <a:gd name="connsiteY22" fmla="*/ 1236718 h 3284538"/>
              <a:gd name="connsiteX23" fmla="*/ 585037 w 9144000"/>
              <a:gd name="connsiteY23" fmla="*/ 1223324 h 3284538"/>
              <a:gd name="connsiteX24" fmla="*/ 704884 w 9144000"/>
              <a:gd name="connsiteY24" fmla="*/ 1260023 h 3284538"/>
              <a:gd name="connsiteX25" fmla="*/ 917413 w 9144000"/>
              <a:gd name="connsiteY25" fmla="*/ 988933 h 3284538"/>
              <a:gd name="connsiteX26" fmla="*/ 0 w 9144000"/>
              <a:gd name="connsiteY26" fmla="*/ 0 h 3284538"/>
              <a:gd name="connsiteX27" fmla="*/ 9144000 w 9144000"/>
              <a:gd name="connsiteY27" fmla="*/ 0 h 3284538"/>
              <a:gd name="connsiteX28" fmla="*/ 9144000 w 9144000"/>
              <a:gd name="connsiteY28" fmla="*/ 3284538 h 3284538"/>
              <a:gd name="connsiteX29" fmla="*/ 6596284 w 9144000"/>
              <a:gd name="connsiteY29" fmla="*/ 3284538 h 3284538"/>
              <a:gd name="connsiteX30" fmla="*/ 6866309 w 9144000"/>
              <a:gd name="connsiteY30" fmla="*/ 2791851 h 3284538"/>
              <a:gd name="connsiteX31" fmla="*/ 4635550 w 9144000"/>
              <a:gd name="connsiteY31" fmla="*/ 2791851 h 3284538"/>
              <a:gd name="connsiteX32" fmla="*/ 2230759 w 9144000"/>
              <a:gd name="connsiteY32" fmla="*/ 2791851 h 3284538"/>
              <a:gd name="connsiteX33" fmla="*/ 0 w 9144000"/>
              <a:gd name="connsiteY33" fmla="*/ 2791851 h 328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3284538">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4538"/>
                </a:lnTo>
                <a:lnTo>
                  <a:pt x="6596284" y="3284538"/>
                </a:lnTo>
                <a:lnTo>
                  <a:pt x="6866309" y="2791851"/>
                </a:lnTo>
                <a:lnTo>
                  <a:pt x="4635550" y="2791851"/>
                </a:lnTo>
                <a:lnTo>
                  <a:pt x="2230759" y="2791851"/>
                </a:lnTo>
                <a:lnTo>
                  <a:pt x="0" y="2791851"/>
                </a:lnTo>
                <a:close/>
              </a:path>
            </a:pathLst>
          </a:custGeom>
          <a:solidFill>
            <a:schemeClr val="tx2"/>
          </a:solidFill>
        </p:spPr>
        <p:txBody>
          <a:bodyPr wrap="square" anchor="ctr">
            <a:noAutofit/>
          </a:bodyPr>
          <a:lstStyle>
            <a:lvl1pPr marL="0" indent="0" algn="ctr">
              <a:buNone/>
              <a:defRPr/>
            </a:lvl1pPr>
          </a:lstStyle>
          <a:p>
            <a:endParaRPr lang="en-US" dirty="0"/>
          </a:p>
        </p:txBody>
      </p:sp>
      <p:sp>
        <p:nvSpPr>
          <p:cNvPr id="39" name="Freeform 38">
            <a:extLst>
              <a:ext uri="{FF2B5EF4-FFF2-40B4-BE49-F238E27FC236}">
                <a16:creationId xmlns:a16="http://schemas.microsoft.com/office/drawing/2014/main" id="{4F9EC103-0F67-D041-A68D-29194D3A99CB}"/>
              </a:ext>
            </a:extLst>
          </p:cNvPr>
          <p:cNvSpPr/>
          <p:nvPr userDrawn="1"/>
        </p:nvSpPr>
        <p:spPr>
          <a:xfrm>
            <a:off x="-11289" y="3713698"/>
            <a:ext cx="9183221" cy="1149585"/>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1216" y="3713698"/>
            <a:ext cx="8110724" cy="1128173"/>
          </a:xfrm>
        </p:spPr>
        <p:txBody>
          <a:bodyPr rIns="0" anchor="ctr" anchorCtr="0">
            <a:noAutofit/>
          </a:bodyPr>
          <a:lstStyle>
            <a:lvl1pPr algn="l">
              <a:defRPr sz="4267" spc="0" baseline="0">
                <a:solidFill>
                  <a:schemeClr val="bg1"/>
                </a:solidFill>
              </a:defRPr>
            </a:lvl1pPr>
          </a:lstStyle>
          <a:p>
            <a:r>
              <a:rPr lang="en-US" dirty="0"/>
              <a:t>Title slide with dark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05038" y="4945665"/>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95232"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ext Placeholder 4">
            <a:extLst>
              <a:ext uri="{FF2B5EF4-FFF2-40B4-BE49-F238E27FC236}">
                <a16:creationId xmlns:a16="http://schemas.microsoft.com/office/drawing/2014/main" id="{677B2950-4E80-4446-9C2A-409ECCDE1D8C}"/>
              </a:ext>
            </a:extLst>
          </p:cNvPr>
          <p:cNvSpPr>
            <a:spLocks noGrp="1"/>
          </p:cNvSpPr>
          <p:nvPr>
            <p:ph type="body" sz="quarter" idx="11"/>
          </p:nvPr>
        </p:nvSpPr>
        <p:spPr>
          <a:xfrm>
            <a:off x="511451" y="6050870"/>
            <a:ext cx="3009900" cy="270245"/>
          </a:xfrm>
        </p:spPr>
        <p:txBody>
          <a:bodyPr/>
          <a:lstStyle>
            <a:lvl1pPr marL="0" indent="0">
              <a:buNone/>
              <a:defRPr sz="1333" b="0"/>
            </a:lvl1pPr>
            <a:lvl2pPr marL="118530" indent="0">
              <a:buNone/>
              <a:defRPr/>
            </a:lvl2pPr>
          </a:lstStyle>
          <a:p>
            <a:pPr lvl="0"/>
            <a:r>
              <a:rPr lang="en-US" dirty="0"/>
              <a:t>Click to edit</a:t>
            </a:r>
          </a:p>
        </p:txBody>
      </p:sp>
      <p:pic>
        <p:nvPicPr>
          <p:cNvPr id="14" name="Picture 13" descr="A close up of a sign&#10;&#10;Description automatically generated">
            <a:extLst>
              <a:ext uri="{FF2B5EF4-FFF2-40B4-BE49-F238E27FC236}">
                <a16:creationId xmlns:a16="http://schemas.microsoft.com/office/drawing/2014/main" id="{75826C9D-8CE1-F048-A801-96B766969B7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0123" y="5703486"/>
            <a:ext cx="1505517" cy="536449"/>
          </a:xfrm>
          <a:prstGeom prst="rect">
            <a:avLst/>
          </a:prstGeom>
        </p:spPr>
      </p:pic>
    </p:spTree>
    <p:extLst>
      <p:ext uri="{BB962C8B-B14F-4D97-AF65-F5344CB8AC3E}">
        <p14:creationId xmlns:p14="http://schemas.microsoft.com/office/powerpoint/2010/main" val="1125683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slide #3 – light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Picture Placeholder 20">
            <a:extLst>
              <a:ext uri="{FF2B5EF4-FFF2-40B4-BE49-F238E27FC236}">
                <a16:creationId xmlns:a16="http://schemas.microsoft.com/office/drawing/2014/main" id="{9889EC8D-7418-6041-AFCD-B88F0881B61D}"/>
              </a:ext>
            </a:extLst>
          </p:cNvPr>
          <p:cNvSpPr>
            <a:spLocks noGrp="1"/>
          </p:cNvSpPr>
          <p:nvPr>
            <p:ph type="pic" sz="quarter" idx="11"/>
          </p:nvPr>
        </p:nvSpPr>
        <p:spPr>
          <a:xfrm>
            <a:off x="0" y="0"/>
            <a:ext cx="12192000" cy="4377267"/>
          </a:xfrm>
          <a:custGeom>
            <a:avLst/>
            <a:gdLst>
              <a:gd name="connsiteX0" fmla="*/ 653749 w 9144000"/>
              <a:gd name="connsiteY0" fmla="*/ 573726 h 3282950"/>
              <a:gd name="connsiteX1" fmla="*/ 457200 w 9144000"/>
              <a:gd name="connsiteY1" fmla="*/ 662929 h 3282950"/>
              <a:gd name="connsiteX2" fmla="*/ 457200 w 9144000"/>
              <a:gd name="connsiteY2" fmla="*/ 1003131 h 3282950"/>
              <a:gd name="connsiteX3" fmla="*/ 557872 w 9144000"/>
              <a:gd name="connsiteY3" fmla="*/ 1111620 h 3282950"/>
              <a:gd name="connsiteX4" fmla="*/ 653749 w 9144000"/>
              <a:gd name="connsiteY4" fmla="*/ 992951 h 3282950"/>
              <a:gd name="connsiteX5" fmla="*/ 740039 w 9144000"/>
              <a:gd name="connsiteY5" fmla="*/ 534884 h 3282950"/>
              <a:gd name="connsiteX6" fmla="*/ 695296 w 9144000"/>
              <a:gd name="connsiteY6" fmla="*/ 556314 h 3282950"/>
              <a:gd name="connsiteX7" fmla="*/ 695296 w 9144000"/>
              <a:gd name="connsiteY7" fmla="*/ 980897 h 3282950"/>
              <a:gd name="connsiteX8" fmla="*/ 567459 w 9144000"/>
              <a:gd name="connsiteY8" fmla="*/ 1138944 h 3282950"/>
              <a:gd name="connsiteX9" fmla="*/ 500345 w 9144000"/>
              <a:gd name="connsiteY9" fmla="*/ 1126889 h 3282950"/>
              <a:gd name="connsiteX10" fmla="*/ 597554 w 9144000"/>
              <a:gd name="connsiteY10" fmla="*/ 1161177 h 3282950"/>
              <a:gd name="connsiteX11" fmla="*/ 740039 w 9144000"/>
              <a:gd name="connsiteY11" fmla="*/ 974200 h 3282950"/>
              <a:gd name="connsiteX12" fmla="*/ 827927 w 9144000"/>
              <a:gd name="connsiteY12" fmla="*/ 496310 h 3282950"/>
              <a:gd name="connsiteX13" fmla="*/ 782652 w 9144000"/>
              <a:gd name="connsiteY13" fmla="*/ 517740 h 3282950"/>
              <a:gd name="connsiteX14" fmla="*/ 782652 w 9144000"/>
              <a:gd name="connsiteY14" fmla="*/ 978486 h 3282950"/>
              <a:gd name="connsiteX15" fmla="*/ 612735 w 9144000"/>
              <a:gd name="connsiteY15" fmla="*/ 1187965 h 3282950"/>
              <a:gd name="connsiteX16" fmla="*/ 532304 w 9144000"/>
              <a:gd name="connsiteY16" fmla="*/ 1172428 h 3282950"/>
              <a:gd name="connsiteX17" fmla="*/ 644694 w 9144000"/>
              <a:gd name="connsiteY17" fmla="*/ 1212074 h 3282950"/>
              <a:gd name="connsiteX18" fmla="*/ 827927 w 9144000"/>
              <a:gd name="connsiteY18" fmla="*/ 982236 h 3282950"/>
              <a:gd name="connsiteX19" fmla="*/ 917413 w 9144000"/>
              <a:gd name="connsiteY19" fmla="*/ 457200 h 3282950"/>
              <a:gd name="connsiteX20" fmla="*/ 871072 w 9144000"/>
              <a:gd name="connsiteY20" fmla="*/ 479166 h 3282950"/>
              <a:gd name="connsiteX21" fmla="*/ 871072 w 9144000"/>
              <a:gd name="connsiteY21" fmla="*/ 980093 h 3282950"/>
              <a:gd name="connsiteX22" fmla="*/ 665468 w 9144000"/>
              <a:gd name="connsiteY22" fmla="*/ 1236718 h 3282950"/>
              <a:gd name="connsiteX23" fmla="*/ 585037 w 9144000"/>
              <a:gd name="connsiteY23" fmla="*/ 1223324 h 3282950"/>
              <a:gd name="connsiteX24" fmla="*/ 704884 w 9144000"/>
              <a:gd name="connsiteY24" fmla="*/ 1260023 h 3282950"/>
              <a:gd name="connsiteX25" fmla="*/ 917413 w 9144000"/>
              <a:gd name="connsiteY25" fmla="*/ 988933 h 3282950"/>
              <a:gd name="connsiteX26" fmla="*/ 0 w 9144000"/>
              <a:gd name="connsiteY26" fmla="*/ 0 h 3282950"/>
              <a:gd name="connsiteX27" fmla="*/ 9144000 w 9144000"/>
              <a:gd name="connsiteY27" fmla="*/ 0 h 3282950"/>
              <a:gd name="connsiteX28" fmla="*/ 9144000 w 9144000"/>
              <a:gd name="connsiteY28" fmla="*/ 3282950 h 3282950"/>
              <a:gd name="connsiteX29" fmla="*/ 6537139 w 9144000"/>
              <a:gd name="connsiteY29" fmla="*/ 3282950 h 3282950"/>
              <a:gd name="connsiteX30" fmla="*/ 6994964 w 9144000"/>
              <a:gd name="connsiteY30" fmla="*/ 2447603 h 3282950"/>
              <a:gd name="connsiteX31" fmla="*/ 0 w 9144000"/>
              <a:gd name="connsiteY31" fmla="*/ 2447603 h 328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4000" h="3282950">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2950"/>
                </a:lnTo>
                <a:lnTo>
                  <a:pt x="6537139" y="3282950"/>
                </a:lnTo>
                <a:lnTo>
                  <a:pt x="6994964" y="2447603"/>
                </a:lnTo>
                <a:lnTo>
                  <a:pt x="0" y="2447603"/>
                </a:lnTo>
                <a:close/>
              </a:path>
            </a:pathLst>
          </a:custGeom>
          <a:solidFill>
            <a:schemeClr val="tx2">
              <a:lumMod val="40000"/>
              <a:lumOff val="60000"/>
            </a:schemeClr>
          </a:solidFill>
        </p:spPr>
        <p:txBody>
          <a:bodyPr wrap="square" anchor="ctr">
            <a:noAutofit/>
          </a:bodyPr>
          <a:lstStyle>
            <a:lvl1pPr marL="0" indent="0" algn="ctr">
              <a:buNone/>
              <a:defRPr/>
            </a:lvl1pPr>
          </a:lstStyle>
          <a:p>
            <a:endParaRPr lang="en-US" dirty="0"/>
          </a:p>
        </p:txBody>
      </p:sp>
      <p:sp>
        <p:nvSpPr>
          <p:cNvPr id="19" name="Freeform 18">
            <a:extLst>
              <a:ext uri="{FF2B5EF4-FFF2-40B4-BE49-F238E27FC236}">
                <a16:creationId xmlns:a16="http://schemas.microsoft.com/office/drawing/2014/main" id="{539A4D35-6931-4846-8142-F3C6A4884AC0}"/>
              </a:ext>
            </a:extLst>
          </p:cNvPr>
          <p:cNvSpPr/>
          <p:nvPr userDrawn="1"/>
        </p:nvSpPr>
        <p:spPr>
          <a:xfrm>
            <a:off x="-31046" y="3258246"/>
            <a:ext cx="9365059" cy="1875421"/>
          </a:xfrm>
          <a:custGeom>
            <a:avLst/>
            <a:gdLst>
              <a:gd name="connsiteX0" fmla="*/ 0 w 7023794"/>
              <a:gd name="connsiteY0" fmla="*/ 0 h 1406566"/>
              <a:gd name="connsiteX1" fmla="*/ 7023794 w 7023794"/>
              <a:gd name="connsiteY1" fmla="*/ 0 h 1406566"/>
              <a:gd name="connsiteX2" fmla="*/ 6252903 w 7023794"/>
              <a:gd name="connsiteY2" fmla="*/ 1406566 h 1406566"/>
              <a:gd name="connsiteX3" fmla="*/ 0 w 7023794"/>
              <a:gd name="connsiteY3" fmla="*/ 1406566 h 1406566"/>
            </a:gdLst>
            <a:ahLst/>
            <a:cxnLst>
              <a:cxn ang="0">
                <a:pos x="connsiteX0" y="connsiteY0"/>
              </a:cxn>
              <a:cxn ang="0">
                <a:pos x="connsiteX1" y="connsiteY1"/>
              </a:cxn>
              <a:cxn ang="0">
                <a:pos x="connsiteX2" y="connsiteY2"/>
              </a:cxn>
              <a:cxn ang="0">
                <a:pos x="connsiteX3" y="connsiteY3"/>
              </a:cxn>
            </a:cxnLst>
            <a:rect l="l" t="t" r="r" b="b"/>
            <a:pathLst>
              <a:path w="7023794" h="1406566">
                <a:moveTo>
                  <a:pt x="0" y="0"/>
                </a:moveTo>
                <a:lnTo>
                  <a:pt x="7023794" y="0"/>
                </a:lnTo>
                <a:lnTo>
                  <a:pt x="6252903" y="1406566"/>
                </a:lnTo>
                <a:lnTo>
                  <a:pt x="0" y="14065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5383" y="3245931"/>
            <a:ext cx="7891553" cy="1850224"/>
          </a:xfrm>
        </p:spPr>
        <p:txBody>
          <a:bodyPr rIns="0" anchor="ctr" anchorCtr="0">
            <a:noAutofit/>
          </a:bodyPr>
          <a:lstStyle>
            <a:lvl1pPr algn="l">
              <a:lnSpc>
                <a:spcPct val="100000"/>
              </a:lnSpc>
              <a:defRPr sz="4267" spc="0" baseline="0">
                <a:solidFill>
                  <a:schemeClr val="bg1"/>
                </a:solidFill>
              </a:defRPr>
            </a:lvl1pPr>
          </a:lstStyle>
          <a:p>
            <a:r>
              <a:rPr lang="en-US" dirty="0"/>
              <a:t>Two-line title slide with light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13809" y="5224207"/>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95232"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ext Placeholder 4">
            <a:extLst>
              <a:ext uri="{FF2B5EF4-FFF2-40B4-BE49-F238E27FC236}">
                <a16:creationId xmlns:a16="http://schemas.microsoft.com/office/drawing/2014/main" id="{75B10A8E-ECF9-C74E-B7FD-3BDFE9077857}"/>
              </a:ext>
            </a:extLst>
          </p:cNvPr>
          <p:cNvSpPr>
            <a:spLocks noGrp="1"/>
          </p:cNvSpPr>
          <p:nvPr>
            <p:ph type="body" sz="quarter" idx="12"/>
          </p:nvPr>
        </p:nvSpPr>
        <p:spPr>
          <a:xfrm>
            <a:off x="511451" y="6050870"/>
            <a:ext cx="3009900" cy="270245"/>
          </a:xfrm>
        </p:spPr>
        <p:txBody>
          <a:bodyPr/>
          <a:lstStyle>
            <a:lvl1pPr marL="0" indent="0">
              <a:buNone/>
              <a:defRPr sz="1333" b="0"/>
            </a:lvl1pPr>
            <a:lvl2pPr marL="118530" indent="0">
              <a:buNone/>
              <a:defRPr/>
            </a:lvl2pPr>
          </a:lstStyle>
          <a:p>
            <a:pPr lvl="0"/>
            <a:r>
              <a:rPr lang="en-US" dirty="0"/>
              <a:t>Click to edit</a:t>
            </a:r>
          </a:p>
        </p:txBody>
      </p:sp>
      <p:pic>
        <p:nvPicPr>
          <p:cNvPr id="14" name="Picture 13" descr="A close up of a sign&#10;&#10;Description automatically generated">
            <a:extLst>
              <a:ext uri="{FF2B5EF4-FFF2-40B4-BE49-F238E27FC236}">
                <a16:creationId xmlns:a16="http://schemas.microsoft.com/office/drawing/2014/main" id="{463003DE-E36C-D04B-ACF5-8DE68155A3C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0123" y="5703486"/>
            <a:ext cx="1505517" cy="536449"/>
          </a:xfrm>
          <a:prstGeom prst="rect">
            <a:avLst/>
          </a:prstGeom>
        </p:spPr>
      </p:pic>
    </p:spTree>
    <p:extLst>
      <p:ext uri="{BB962C8B-B14F-4D97-AF65-F5344CB8AC3E}">
        <p14:creationId xmlns:p14="http://schemas.microsoft.com/office/powerpoint/2010/main" val="1453938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slide #3 – dark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Picture Placeholder 20">
            <a:extLst>
              <a:ext uri="{FF2B5EF4-FFF2-40B4-BE49-F238E27FC236}">
                <a16:creationId xmlns:a16="http://schemas.microsoft.com/office/drawing/2014/main" id="{9889EC8D-7418-6041-AFCD-B88F0881B61D}"/>
              </a:ext>
            </a:extLst>
          </p:cNvPr>
          <p:cNvSpPr>
            <a:spLocks noGrp="1"/>
          </p:cNvSpPr>
          <p:nvPr>
            <p:ph type="pic" sz="quarter" idx="11"/>
          </p:nvPr>
        </p:nvSpPr>
        <p:spPr>
          <a:xfrm>
            <a:off x="0" y="0"/>
            <a:ext cx="12192000" cy="4377267"/>
          </a:xfrm>
          <a:custGeom>
            <a:avLst/>
            <a:gdLst>
              <a:gd name="connsiteX0" fmla="*/ 653749 w 9144000"/>
              <a:gd name="connsiteY0" fmla="*/ 573726 h 3282950"/>
              <a:gd name="connsiteX1" fmla="*/ 457200 w 9144000"/>
              <a:gd name="connsiteY1" fmla="*/ 662929 h 3282950"/>
              <a:gd name="connsiteX2" fmla="*/ 457200 w 9144000"/>
              <a:gd name="connsiteY2" fmla="*/ 1003131 h 3282950"/>
              <a:gd name="connsiteX3" fmla="*/ 557872 w 9144000"/>
              <a:gd name="connsiteY3" fmla="*/ 1111620 h 3282950"/>
              <a:gd name="connsiteX4" fmla="*/ 653749 w 9144000"/>
              <a:gd name="connsiteY4" fmla="*/ 992951 h 3282950"/>
              <a:gd name="connsiteX5" fmla="*/ 740039 w 9144000"/>
              <a:gd name="connsiteY5" fmla="*/ 534884 h 3282950"/>
              <a:gd name="connsiteX6" fmla="*/ 695296 w 9144000"/>
              <a:gd name="connsiteY6" fmla="*/ 556314 h 3282950"/>
              <a:gd name="connsiteX7" fmla="*/ 695296 w 9144000"/>
              <a:gd name="connsiteY7" fmla="*/ 980897 h 3282950"/>
              <a:gd name="connsiteX8" fmla="*/ 567459 w 9144000"/>
              <a:gd name="connsiteY8" fmla="*/ 1138944 h 3282950"/>
              <a:gd name="connsiteX9" fmla="*/ 500345 w 9144000"/>
              <a:gd name="connsiteY9" fmla="*/ 1126889 h 3282950"/>
              <a:gd name="connsiteX10" fmla="*/ 597554 w 9144000"/>
              <a:gd name="connsiteY10" fmla="*/ 1161177 h 3282950"/>
              <a:gd name="connsiteX11" fmla="*/ 740039 w 9144000"/>
              <a:gd name="connsiteY11" fmla="*/ 974200 h 3282950"/>
              <a:gd name="connsiteX12" fmla="*/ 827927 w 9144000"/>
              <a:gd name="connsiteY12" fmla="*/ 496310 h 3282950"/>
              <a:gd name="connsiteX13" fmla="*/ 782652 w 9144000"/>
              <a:gd name="connsiteY13" fmla="*/ 517740 h 3282950"/>
              <a:gd name="connsiteX14" fmla="*/ 782652 w 9144000"/>
              <a:gd name="connsiteY14" fmla="*/ 978486 h 3282950"/>
              <a:gd name="connsiteX15" fmla="*/ 612735 w 9144000"/>
              <a:gd name="connsiteY15" fmla="*/ 1187965 h 3282950"/>
              <a:gd name="connsiteX16" fmla="*/ 532304 w 9144000"/>
              <a:gd name="connsiteY16" fmla="*/ 1172428 h 3282950"/>
              <a:gd name="connsiteX17" fmla="*/ 644694 w 9144000"/>
              <a:gd name="connsiteY17" fmla="*/ 1212074 h 3282950"/>
              <a:gd name="connsiteX18" fmla="*/ 827927 w 9144000"/>
              <a:gd name="connsiteY18" fmla="*/ 982236 h 3282950"/>
              <a:gd name="connsiteX19" fmla="*/ 917413 w 9144000"/>
              <a:gd name="connsiteY19" fmla="*/ 457200 h 3282950"/>
              <a:gd name="connsiteX20" fmla="*/ 871072 w 9144000"/>
              <a:gd name="connsiteY20" fmla="*/ 479166 h 3282950"/>
              <a:gd name="connsiteX21" fmla="*/ 871072 w 9144000"/>
              <a:gd name="connsiteY21" fmla="*/ 980093 h 3282950"/>
              <a:gd name="connsiteX22" fmla="*/ 665468 w 9144000"/>
              <a:gd name="connsiteY22" fmla="*/ 1236718 h 3282950"/>
              <a:gd name="connsiteX23" fmla="*/ 585037 w 9144000"/>
              <a:gd name="connsiteY23" fmla="*/ 1223324 h 3282950"/>
              <a:gd name="connsiteX24" fmla="*/ 704884 w 9144000"/>
              <a:gd name="connsiteY24" fmla="*/ 1260023 h 3282950"/>
              <a:gd name="connsiteX25" fmla="*/ 917413 w 9144000"/>
              <a:gd name="connsiteY25" fmla="*/ 988933 h 3282950"/>
              <a:gd name="connsiteX26" fmla="*/ 0 w 9144000"/>
              <a:gd name="connsiteY26" fmla="*/ 0 h 3282950"/>
              <a:gd name="connsiteX27" fmla="*/ 9144000 w 9144000"/>
              <a:gd name="connsiteY27" fmla="*/ 0 h 3282950"/>
              <a:gd name="connsiteX28" fmla="*/ 9144000 w 9144000"/>
              <a:gd name="connsiteY28" fmla="*/ 3282950 h 3282950"/>
              <a:gd name="connsiteX29" fmla="*/ 6537139 w 9144000"/>
              <a:gd name="connsiteY29" fmla="*/ 3282950 h 3282950"/>
              <a:gd name="connsiteX30" fmla="*/ 6994964 w 9144000"/>
              <a:gd name="connsiteY30" fmla="*/ 2447603 h 3282950"/>
              <a:gd name="connsiteX31" fmla="*/ 0 w 9144000"/>
              <a:gd name="connsiteY31" fmla="*/ 2447603 h 328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4000" h="3282950">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2950"/>
                </a:lnTo>
                <a:lnTo>
                  <a:pt x="6537139" y="3282950"/>
                </a:lnTo>
                <a:lnTo>
                  <a:pt x="6994964" y="2447603"/>
                </a:lnTo>
                <a:lnTo>
                  <a:pt x="0" y="2447603"/>
                </a:lnTo>
                <a:close/>
              </a:path>
            </a:pathLst>
          </a:custGeom>
          <a:solidFill>
            <a:schemeClr val="tx2"/>
          </a:solidFill>
        </p:spPr>
        <p:txBody>
          <a:bodyPr wrap="square" anchor="ctr">
            <a:noAutofit/>
          </a:bodyPr>
          <a:lstStyle>
            <a:lvl1pPr marL="0" indent="0" algn="ctr">
              <a:buNone/>
              <a:defRPr/>
            </a:lvl1pPr>
          </a:lstStyle>
          <a:p>
            <a:endParaRPr lang="en-US" dirty="0"/>
          </a:p>
        </p:txBody>
      </p:sp>
      <p:sp>
        <p:nvSpPr>
          <p:cNvPr id="16" name="Freeform 15">
            <a:extLst>
              <a:ext uri="{FF2B5EF4-FFF2-40B4-BE49-F238E27FC236}">
                <a16:creationId xmlns:a16="http://schemas.microsoft.com/office/drawing/2014/main" id="{9C58A3EB-27BC-514E-9F05-03E18670B808}"/>
              </a:ext>
            </a:extLst>
          </p:cNvPr>
          <p:cNvSpPr/>
          <p:nvPr userDrawn="1"/>
        </p:nvSpPr>
        <p:spPr>
          <a:xfrm>
            <a:off x="-23990" y="3258246"/>
            <a:ext cx="9365059" cy="1875421"/>
          </a:xfrm>
          <a:custGeom>
            <a:avLst/>
            <a:gdLst>
              <a:gd name="connsiteX0" fmla="*/ 0 w 7023794"/>
              <a:gd name="connsiteY0" fmla="*/ 0 h 1406566"/>
              <a:gd name="connsiteX1" fmla="*/ 7023794 w 7023794"/>
              <a:gd name="connsiteY1" fmla="*/ 0 h 1406566"/>
              <a:gd name="connsiteX2" fmla="*/ 6252903 w 7023794"/>
              <a:gd name="connsiteY2" fmla="*/ 1406566 h 1406566"/>
              <a:gd name="connsiteX3" fmla="*/ 0 w 7023794"/>
              <a:gd name="connsiteY3" fmla="*/ 1406566 h 1406566"/>
            </a:gdLst>
            <a:ahLst/>
            <a:cxnLst>
              <a:cxn ang="0">
                <a:pos x="connsiteX0" y="connsiteY0"/>
              </a:cxn>
              <a:cxn ang="0">
                <a:pos x="connsiteX1" y="connsiteY1"/>
              </a:cxn>
              <a:cxn ang="0">
                <a:pos x="connsiteX2" y="connsiteY2"/>
              </a:cxn>
              <a:cxn ang="0">
                <a:pos x="connsiteX3" y="connsiteY3"/>
              </a:cxn>
            </a:cxnLst>
            <a:rect l="l" t="t" r="r" b="b"/>
            <a:pathLst>
              <a:path w="7023794" h="1406566">
                <a:moveTo>
                  <a:pt x="0" y="0"/>
                </a:moveTo>
                <a:lnTo>
                  <a:pt x="7023794" y="0"/>
                </a:lnTo>
                <a:lnTo>
                  <a:pt x="6252903" y="1406566"/>
                </a:lnTo>
                <a:lnTo>
                  <a:pt x="0" y="14065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5381" y="3245931"/>
            <a:ext cx="7891553" cy="1850224"/>
          </a:xfrm>
        </p:spPr>
        <p:txBody>
          <a:bodyPr rIns="0" anchor="ctr" anchorCtr="0">
            <a:noAutofit/>
          </a:bodyPr>
          <a:lstStyle>
            <a:lvl1pPr algn="l">
              <a:lnSpc>
                <a:spcPct val="100000"/>
              </a:lnSpc>
              <a:defRPr sz="4267" spc="0" baseline="0">
                <a:solidFill>
                  <a:schemeClr val="bg1"/>
                </a:solidFill>
              </a:defRPr>
            </a:lvl1pPr>
          </a:lstStyle>
          <a:p>
            <a:r>
              <a:rPr lang="en-US" dirty="0"/>
              <a:t>Two-line title slide with dark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13809" y="5223519"/>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50140"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ext Placeholder 4">
            <a:extLst>
              <a:ext uri="{FF2B5EF4-FFF2-40B4-BE49-F238E27FC236}">
                <a16:creationId xmlns:a16="http://schemas.microsoft.com/office/drawing/2014/main" id="{85C6AF34-C5F3-3E4D-AACD-6675E86ABE66}"/>
              </a:ext>
            </a:extLst>
          </p:cNvPr>
          <p:cNvSpPr>
            <a:spLocks noGrp="1"/>
          </p:cNvSpPr>
          <p:nvPr>
            <p:ph type="body" sz="quarter" idx="12"/>
          </p:nvPr>
        </p:nvSpPr>
        <p:spPr>
          <a:xfrm>
            <a:off x="511451" y="6050870"/>
            <a:ext cx="3009900" cy="270245"/>
          </a:xfrm>
        </p:spPr>
        <p:txBody>
          <a:bodyPr/>
          <a:lstStyle>
            <a:lvl1pPr marL="0" indent="0">
              <a:buNone/>
              <a:defRPr sz="1333" b="0"/>
            </a:lvl1pPr>
            <a:lvl2pPr marL="118530" indent="0">
              <a:buNone/>
              <a:defRPr/>
            </a:lvl2pPr>
          </a:lstStyle>
          <a:p>
            <a:pPr lvl="0"/>
            <a:r>
              <a:rPr lang="en-US" dirty="0"/>
              <a:t>Click to edit</a:t>
            </a:r>
          </a:p>
        </p:txBody>
      </p:sp>
      <p:pic>
        <p:nvPicPr>
          <p:cNvPr id="14" name="Picture 13" descr="A close up of a sign&#10;&#10;Description automatically generated">
            <a:extLst>
              <a:ext uri="{FF2B5EF4-FFF2-40B4-BE49-F238E27FC236}">
                <a16:creationId xmlns:a16="http://schemas.microsoft.com/office/drawing/2014/main" id="{6248AEE8-4CC3-E44F-B260-4C4050E5068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0123" y="5703486"/>
            <a:ext cx="1505517" cy="536449"/>
          </a:xfrm>
          <a:prstGeom prst="rect">
            <a:avLst/>
          </a:prstGeom>
        </p:spPr>
      </p:pic>
    </p:spTree>
    <p:extLst>
      <p:ext uri="{BB962C8B-B14F-4D97-AF65-F5344CB8AC3E}">
        <p14:creationId xmlns:p14="http://schemas.microsoft.com/office/powerpoint/2010/main" val="3541968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1906762" y="2781836"/>
            <a:ext cx="8303340" cy="1796889"/>
          </a:xfrm>
        </p:spPr>
        <p:txBody>
          <a:bodyPr anchor="ctr">
            <a:noAutofit/>
          </a:bodyPr>
          <a:lstStyle>
            <a:lvl1pPr algn="l">
              <a:defRPr sz="5067" spc="0" baseline="0">
                <a:solidFill>
                  <a:schemeClr val="bg1"/>
                </a:solidFill>
              </a:defRPr>
            </a:lvl1pPr>
          </a:lstStyle>
          <a:p>
            <a:r>
              <a:rPr lang="en-US" dirty="0"/>
              <a:t>Section title</a:t>
            </a:r>
          </a:p>
        </p:txBody>
      </p:sp>
      <p:sp>
        <p:nvSpPr>
          <p:cNvPr id="16" name="Graphic 8">
            <a:extLst>
              <a:ext uri="{FF2B5EF4-FFF2-40B4-BE49-F238E27FC236}">
                <a16:creationId xmlns:a16="http://schemas.microsoft.com/office/drawing/2014/main" id="{91B53ED4-67C3-2545-961B-C7D8D4E0696B}"/>
              </a:ext>
            </a:extLst>
          </p:cNvPr>
          <p:cNvSpPr/>
          <p:nvPr/>
        </p:nvSpPr>
        <p:spPr>
          <a:xfrm>
            <a:off x="609601" y="609601"/>
            <a:ext cx="613617" cy="107043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chemeClr val="bg1"/>
          </a:solidFill>
          <a:ln w="2643" cap="flat">
            <a:noFill/>
            <a:prstDash val="solid"/>
            <a:miter/>
          </a:ln>
        </p:spPr>
        <p:txBody>
          <a:bodyPr rtlCol="0" anchor="ctr"/>
          <a:lstStyle/>
          <a:p>
            <a:endParaRPr lang="en-US" sz="2400" dirty="0"/>
          </a:p>
        </p:txBody>
      </p:sp>
    </p:spTree>
    <p:extLst>
      <p:ext uri="{BB962C8B-B14F-4D97-AF65-F5344CB8AC3E}">
        <p14:creationId xmlns:p14="http://schemas.microsoft.com/office/powerpoint/2010/main" val="139611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bg1"/>
        </a:solidFill>
        <a:effectLst/>
      </p:bgPr>
    </p:bg>
    <p:spTree>
      <p:nvGrpSpPr>
        <p:cNvPr id="1" name=""/>
        <p:cNvGrpSpPr/>
        <p:nvPr/>
      </p:nvGrpSpPr>
      <p:grpSpPr>
        <a:xfrm>
          <a:off x="0" y="0"/>
          <a:ext cx="0" cy="0"/>
          <a:chOff x="0" y="0"/>
          <a:chExt cx="0" cy="0"/>
        </a:xfrm>
      </p:grpSpPr>
      <p:sp>
        <p:nvSpPr>
          <p:cNvPr id="16" name="Graphic 8">
            <a:extLst>
              <a:ext uri="{FF2B5EF4-FFF2-40B4-BE49-F238E27FC236}">
                <a16:creationId xmlns:a16="http://schemas.microsoft.com/office/drawing/2014/main" id="{91B53ED4-67C3-2545-961B-C7D8D4E0696B}"/>
              </a:ext>
            </a:extLst>
          </p:cNvPr>
          <p:cNvSpPr/>
          <p:nvPr/>
        </p:nvSpPr>
        <p:spPr>
          <a:xfrm>
            <a:off x="609601" y="609601"/>
            <a:ext cx="613617" cy="107043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chemeClr val="accent1"/>
          </a:solidFill>
          <a:ln w="2643" cap="flat">
            <a:noFill/>
            <a:prstDash val="solid"/>
            <a:miter/>
          </a:ln>
        </p:spPr>
        <p:txBody>
          <a:bodyPr rtlCol="0" anchor="ctr"/>
          <a:lstStyle/>
          <a:p>
            <a:endParaRPr lang="en-US" sz="2400" dirty="0"/>
          </a:p>
        </p:txBody>
      </p:sp>
      <p:sp>
        <p:nvSpPr>
          <p:cNvPr id="4" name="Title 1">
            <a:extLst>
              <a:ext uri="{FF2B5EF4-FFF2-40B4-BE49-F238E27FC236}">
                <a16:creationId xmlns:a16="http://schemas.microsoft.com/office/drawing/2014/main" id="{32768D57-8FE3-E24F-8256-1141A5B24F58}"/>
              </a:ext>
            </a:extLst>
          </p:cNvPr>
          <p:cNvSpPr>
            <a:spLocks noGrp="1"/>
          </p:cNvSpPr>
          <p:nvPr>
            <p:ph type="ctrTitle" hasCustomPrompt="1"/>
          </p:nvPr>
        </p:nvSpPr>
        <p:spPr>
          <a:xfrm>
            <a:off x="1906762" y="2781836"/>
            <a:ext cx="8303340" cy="1796889"/>
          </a:xfrm>
        </p:spPr>
        <p:txBody>
          <a:bodyPr anchor="ctr">
            <a:noAutofit/>
          </a:bodyPr>
          <a:lstStyle>
            <a:lvl1pPr algn="l">
              <a:defRPr sz="5067" spc="0" baseline="0">
                <a:solidFill>
                  <a:schemeClr val="tx1"/>
                </a:solidFill>
              </a:defRPr>
            </a:lvl1pPr>
          </a:lstStyle>
          <a:p>
            <a:r>
              <a:rPr lang="en-US" dirty="0"/>
              <a:t>Section title</a:t>
            </a:r>
          </a:p>
        </p:txBody>
      </p:sp>
    </p:spTree>
    <p:extLst>
      <p:ext uri="{BB962C8B-B14F-4D97-AF65-F5344CB8AC3E}">
        <p14:creationId xmlns:p14="http://schemas.microsoft.com/office/powerpoint/2010/main" val="2383141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427E7A-4976-40B2-908E-D4445707BA16}"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7A9BE-407C-42E5-8CC6-8C95BE20662C}" type="slidenum">
              <a:rPr lang="en-US" smtClean="0"/>
              <a:t>‹#›</a:t>
            </a:fld>
            <a:endParaRPr lang="en-US"/>
          </a:p>
        </p:txBody>
      </p:sp>
    </p:spTree>
    <p:extLst>
      <p:ext uri="{BB962C8B-B14F-4D97-AF65-F5344CB8AC3E}">
        <p14:creationId xmlns:p14="http://schemas.microsoft.com/office/powerpoint/2010/main" val="10359763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234" y="469286"/>
            <a:ext cx="9681295" cy="731520"/>
          </a:xfrm>
        </p:spPr>
        <p:txBody>
          <a:bodyPr vert="horz" lIns="91440" tIns="45720" rIns="91440" bIns="45720" rtlCol="0" anchor="t" anchorCtr="0">
            <a:noAutofit/>
          </a:bodyPr>
          <a:lstStyle>
            <a:lvl1pPr>
              <a:lnSpc>
                <a:spcPct val="100000"/>
              </a:lnSpc>
              <a:defRPr lang="en-US"/>
            </a:lvl1pPr>
          </a:lstStyle>
          <a:p>
            <a:pPr lvl="0"/>
            <a:r>
              <a:rPr lang="en-US" dirty="0"/>
              <a:t>Click to add title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2" y="6241565"/>
            <a:ext cx="3273859"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3" y="1499616"/>
            <a:ext cx="9681295" cy="4526280"/>
          </a:xfrm>
        </p:spPr>
        <p:txBody>
          <a:bodyPr/>
          <a:lstStyle>
            <a:lvl1pPr marL="152396" indent="-152396">
              <a:spcBef>
                <a:spcPts val="400"/>
              </a:spcBef>
              <a:spcAft>
                <a:spcPts val="800"/>
              </a:spcAft>
              <a:buClr>
                <a:schemeClr val="accent1"/>
              </a:buClr>
              <a:tabLst/>
              <a:defRPr sz="1900"/>
            </a:lvl1pPr>
            <a:lvl2pPr marL="289977" indent="-131230">
              <a:spcBef>
                <a:spcPts val="0"/>
              </a:spcBef>
              <a:spcAft>
                <a:spcPts val="800"/>
              </a:spcAft>
              <a:buClr>
                <a:schemeClr val="accent1"/>
              </a:buClr>
              <a:tabLst/>
              <a:defRPr sz="1900"/>
            </a:lvl2pPr>
            <a:lvl3pPr marL="419090" indent="-110064">
              <a:spcBef>
                <a:spcPts val="0"/>
              </a:spcBef>
              <a:spcAft>
                <a:spcPts val="800"/>
              </a:spcAft>
              <a:buClr>
                <a:schemeClr val="accent1"/>
              </a:buClr>
              <a:tabLst/>
              <a:defRPr sz="1600"/>
            </a:lvl3pPr>
            <a:lvl4pPr marL="539737" indent="-120648">
              <a:spcBef>
                <a:spcPts val="0"/>
              </a:spcBef>
              <a:spcAft>
                <a:spcPts val="800"/>
              </a:spcAft>
              <a:buClr>
                <a:schemeClr val="accent1"/>
              </a:buClr>
              <a:tabLst/>
              <a:defRPr sz="1500"/>
            </a:lvl4pPr>
            <a:lvl5pPr marL="658268" indent="-107948">
              <a:spcBef>
                <a:spcPts val="0"/>
              </a:spcBef>
              <a:spcAft>
                <a:spcPts val="800"/>
              </a:spcAft>
              <a:buClr>
                <a:schemeClr val="accent1"/>
              </a:buClr>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0493641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2-lin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234" y="469286"/>
            <a:ext cx="9681295" cy="1096841"/>
          </a:xfrm>
        </p:spPr>
        <p:txBody>
          <a:bodyPr vert="horz" lIns="91440" tIns="45720" rIns="91440" bIns="45720" rtlCol="0" anchor="t" anchorCtr="0">
            <a:noAutofit/>
          </a:bodyPr>
          <a:lstStyle>
            <a:lvl1pPr>
              <a:lnSpc>
                <a:spcPct val="100000"/>
              </a:lnSpc>
              <a:defRPr lang="en-US"/>
            </a:lvl1pPr>
          </a:lstStyle>
          <a:p>
            <a:pPr lvl="0"/>
            <a:r>
              <a:rPr lang="en-US" dirty="0"/>
              <a:t>Click to add a title style with a </a:t>
            </a:r>
            <a:br>
              <a:rPr lang="en-US" dirty="0"/>
            </a:br>
            <a:r>
              <a:rPr lang="en-US" dirty="0"/>
              <a:t>two-line headline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2" y="6241565"/>
            <a:ext cx="3273859"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3" y="1862937"/>
            <a:ext cx="9681295" cy="4105740"/>
          </a:xfrm>
        </p:spPr>
        <p:txBody>
          <a:bodyPr/>
          <a:lstStyle>
            <a:lvl1pPr marL="152396" indent="-152396">
              <a:spcBef>
                <a:spcPts val="400"/>
              </a:spcBef>
              <a:spcAft>
                <a:spcPts val="800"/>
              </a:spcAft>
              <a:buClr>
                <a:schemeClr val="accent1"/>
              </a:buClr>
              <a:tabLst/>
              <a:defRPr sz="1900"/>
            </a:lvl1pPr>
            <a:lvl2pPr marL="289977" indent="-131230">
              <a:spcBef>
                <a:spcPts val="0"/>
              </a:spcBef>
              <a:spcAft>
                <a:spcPts val="800"/>
              </a:spcAft>
              <a:buClr>
                <a:schemeClr val="accent1"/>
              </a:buClr>
              <a:tabLst/>
              <a:defRPr sz="1900"/>
            </a:lvl2pPr>
            <a:lvl3pPr marL="419090" indent="-110064">
              <a:spcBef>
                <a:spcPts val="0"/>
              </a:spcBef>
              <a:spcAft>
                <a:spcPts val="800"/>
              </a:spcAft>
              <a:buClr>
                <a:schemeClr val="accent1"/>
              </a:buClr>
              <a:tabLst/>
              <a:defRPr sz="1600"/>
            </a:lvl3pPr>
            <a:lvl4pPr marL="539737" indent="-120648">
              <a:spcBef>
                <a:spcPts val="0"/>
              </a:spcBef>
              <a:spcAft>
                <a:spcPts val="800"/>
              </a:spcAft>
              <a:buClr>
                <a:schemeClr val="accent1"/>
              </a:buClr>
              <a:tabLst/>
              <a:defRPr sz="1500"/>
            </a:lvl4pPr>
            <a:lvl5pPr marL="658268" indent="-107948">
              <a:spcBef>
                <a:spcPts val="0"/>
              </a:spcBef>
              <a:spcAft>
                <a:spcPts val="800"/>
              </a:spcAft>
              <a:buClr>
                <a:schemeClr val="accent1"/>
              </a:buClr>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810669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17234" y="469286"/>
            <a:ext cx="11096132" cy="732508"/>
          </a:xfrm>
        </p:spPr>
        <p:txBody>
          <a:bodyPr vert="horz" lIns="91440" tIns="45720" rIns="91440" bIns="45720" rtlCol="0" anchor="t" anchorCtr="0">
            <a:noAutofit/>
          </a:bodyPr>
          <a:lstStyle>
            <a:lvl1pPr>
              <a:lnSpc>
                <a:spcPct val="100000"/>
              </a:lnSpc>
              <a:defRPr lang="en-US"/>
            </a:lvl1pPr>
          </a:lstStyle>
          <a:p>
            <a:pPr lvl="0"/>
            <a:r>
              <a:rPr lang="en-US" dirty="0"/>
              <a:t>Click to edit Master title style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0" y="6241565"/>
            <a:ext cx="3273860"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2" y="1498998"/>
            <a:ext cx="5364480" cy="4527549"/>
          </a:xfrm>
        </p:spPr>
        <p:txBody>
          <a:bodyPr/>
          <a:lstStyle>
            <a:lvl1pPr marL="152396" indent="-152396">
              <a:spcBef>
                <a:spcPts val="400"/>
              </a:spcBef>
              <a:spcAft>
                <a:spcPts val="800"/>
              </a:spcAft>
              <a:buClr>
                <a:schemeClr val="accent1"/>
              </a:buClr>
              <a:tabLst/>
              <a:defRPr sz="1900"/>
            </a:lvl1pPr>
            <a:lvl2pPr marL="289977" indent="-120648">
              <a:spcBef>
                <a:spcPts val="0"/>
              </a:spcBef>
              <a:spcAft>
                <a:spcPts val="800"/>
              </a:spcAft>
              <a:buClr>
                <a:schemeClr val="accent1"/>
              </a:buClr>
              <a:tabLst/>
              <a:defRPr sz="1900"/>
            </a:lvl2pPr>
            <a:lvl3pPr marL="416974" indent="-118530">
              <a:spcBef>
                <a:spcPts val="0"/>
              </a:spcBef>
              <a:spcAft>
                <a:spcPts val="800"/>
              </a:spcAft>
              <a:buClr>
                <a:schemeClr val="accent1"/>
              </a:buClr>
              <a:tabLst/>
              <a:defRPr sz="1600"/>
            </a:lvl3pPr>
            <a:lvl4pPr marL="537620" indent="-101597">
              <a:spcBef>
                <a:spcPts val="0"/>
              </a:spcBef>
              <a:spcAft>
                <a:spcPts val="800"/>
              </a:spcAft>
              <a:buClr>
                <a:schemeClr val="accent1"/>
              </a:buClr>
              <a:tabLst/>
              <a:defRPr sz="1500"/>
            </a:lvl4pPr>
            <a:lvl5pPr marL="675200" indent="-112181">
              <a:spcBef>
                <a:spcPts val="0"/>
              </a:spcBef>
              <a:spcAft>
                <a:spcPts val="800"/>
              </a:spcAft>
              <a:buClr>
                <a:schemeClr val="accent1"/>
              </a:buClr>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7">
            <a:extLst>
              <a:ext uri="{FF2B5EF4-FFF2-40B4-BE49-F238E27FC236}">
                <a16:creationId xmlns:a16="http://schemas.microsoft.com/office/drawing/2014/main" id="{1107A685-91FA-EF46-BCA6-7D2780198A4D}"/>
              </a:ext>
            </a:extLst>
          </p:cNvPr>
          <p:cNvSpPr>
            <a:spLocks noGrp="1"/>
          </p:cNvSpPr>
          <p:nvPr>
            <p:ph type="body" sz="quarter" idx="14"/>
          </p:nvPr>
        </p:nvSpPr>
        <p:spPr>
          <a:xfrm>
            <a:off x="6217920" y="1498998"/>
            <a:ext cx="5364480" cy="4527549"/>
          </a:xfrm>
        </p:spPr>
        <p:txBody>
          <a:bodyPr/>
          <a:lstStyle>
            <a:lvl1pPr marL="152396" indent="-152396">
              <a:spcBef>
                <a:spcPts val="400"/>
              </a:spcBef>
              <a:spcAft>
                <a:spcPts val="800"/>
              </a:spcAft>
              <a:buClr>
                <a:schemeClr val="accent1"/>
              </a:buClr>
              <a:tabLst/>
              <a:defRPr sz="1900"/>
            </a:lvl1pPr>
            <a:lvl2pPr marL="289977" indent="-120648">
              <a:spcBef>
                <a:spcPts val="0"/>
              </a:spcBef>
              <a:spcAft>
                <a:spcPts val="800"/>
              </a:spcAft>
              <a:buClr>
                <a:schemeClr val="accent1"/>
              </a:buClr>
              <a:tabLst/>
              <a:defRPr sz="1900"/>
            </a:lvl2pPr>
            <a:lvl3pPr marL="416974" indent="-118530">
              <a:spcBef>
                <a:spcPts val="0"/>
              </a:spcBef>
              <a:spcAft>
                <a:spcPts val="800"/>
              </a:spcAft>
              <a:buClr>
                <a:schemeClr val="accent1"/>
              </a:buClr>
              <a:tabLst/>
              <a:defRPr sz="1600"/>
            </a:lvl3pPr>
            <a:lvl4pPr marL="537620" indent="-101597">
              <a:spcBef>
                <a:spcPts val="0"/>
              </a:spcBef>
              <a:spcAft>
                <a:spcPts val="800"/>
              </a:spcAft>
              <a:buClr>
                <a:schemeClr val="accent1"/>
              </a:buClr>
              <a:tabLst/>
              <a:defRPr sz="1500"/>
            </a:lvl4pPr>
            <a:lvl5pPr marL="675200" indent="-112181">
              <a:spcBef>
                <a:spcPts val="0"/>
              </a:spcBef>
              <a:spcAft>
                <a:spcPts val="800"/>
              </a:spcAft>
              <a:buClr>
                <a:schemeClr val="accent1"/>
              </a:buClr>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2681185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2-line) and 2-column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0" y="6241565"/>
            <a:ext cx="3273860"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2" y="1862937"/>
            <a:ext cx="5364480" cy="4105740"/>
          </a:xfrm>
        </p:spPr>
        <p:txBody>
          <a:bodyPr/>
          <a:lstStyle>
            <a:lvl1pPr marL="152396" indent="-152396">
              <a:spcBef>
                <a:spcPts val="400"/>
              </a:spcBef>
              <a:spcAft>
                <a:spcPts val="800"/>
              </a:spcAft>
              <a:buClr>
                <a:schemeClr val="accent1"/>
              </a:buClr>
              <a:tabLst/>
              <a:defRPr sz="1900"/>
            </a:lvl1pPr>
            <a:lvl2pPr marL="289977" indent="-120648">
              <a:spcBef>
                <a:spcPts val="0"/>
              </a:spcBef>
              <a:spcAft>
                <a:spcPts val="800"/>
              </a:spcAft>
              <a:buClr>
                <a:schemeClr val="accent1"/>
              </a:buClr>
              <a:tabLst/>
              <a:defRPr sz="1900"/>
            </a:lvl2pPr>
            <a:lvl3pPr marL="416974" indent="-118530">
              <a:spcBef>
                <a:spcPts val="0"/>
              </a:spcBef>
              <a:spcAft>
                <a:spcPts val="800"/>
              </a:spcAft>
              <a:buClr>
                <a:schemeClr val="accent1"/>
              </a:buClr>
              <a:tabLst/>
              <a:defRPr sz="1600"/>
            </a:lvl3pPr>
            <a:lvl4pPr marL="537620" indent="-101597">
              <a:spcBef>
                <a:spcPts val="0"/>
              </a:spcBef>
              <a:spcAft>
                <a:spcPts val="800"/>
              </a:spcAft>
              <a:buClr>
                <a:schemeClr val="accent1"/>
              </a:buClr>
              <a:tabLst/>
              <a:defRPr sz="1500"/>
            </a:lvl4pPr>
            <a:lvl5pPr marL="675200" indent="-112181">
              <a:spcBef>
                <a:spcPts val="0"/>
              </a:spcBef>
              <a:spcAft>
                <a:spcPts val="800"/>
              </a:spcAft>
              <a:buClr>
                <a:schemeClr val="accent1"/>
              </a:buClr>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7">
            <a:extLst>
              <a:ext uri="{FF2B5EF4-FFF2-40B4-BE49-F238E27FC236}">
                <a16:creationId xmlns:a16="http://schemas.microsoft.com/office/drawing/2014/main" id="{1107A685-91FA-EF46-BCA6-7D2780198A4D}"/>
              </a:ext>
            </a:extLst>
          </p:cNvPr>
          <p:cNvSpPr>
            <a:spLocks noGrp="1"/>
          </p:cNvSpPr>
          <p:nvPr>
            <p:ph type="body" sz="quarter" idx="14"/>
          </p:nvPr>
        </p:nvSpPr>
        <p:spPr>
          <a:xfrm>
            <a:off x="6217920" y="1862937"/>
            <a:ext cx="5364480" cy="4105740"/>
          </a:xfrm>
        </p:spPr>
        <p:txBody>
          <a:bodyPr/>
          <a:lstStyle>
            <a:lvl1pPr marL="152396" indent="-152396">
              <a:spcBef>
                <a:spcPts val="400"/>
              </a:spcBef>
              <a:spcAft>
                <a:spcPts val="800"/>
              </a:spcAft>
              <a:buClr>
                <a:schemeClr val="accent1"/>
              </a:buClr>
              <a:tabLst/>
              <a:defRPr sz="1900"/>
            </a:lvl1pPr>
            <a:lvl2pPr marL="289977" indent="-120648">
              <a:spcBef>
                <a:spcPts val="0"/>
              </a:spcBef>
              <a:spcAft>
                <a:spcPts val="800"/>
              </a:spcAft>
              <a:buClr>
                <a:schemeClr val="accent1"/>
              </a:buClr>
              <a:tabLst/>
              <a:defRPr sz="1900"/>
            </a:lvl2pPr>
            <a:lvl3pPr marL="416974" indent="-118530">
              <a:spcBef>
                <a:spcPts val="0"/>
              </a:spcBef>
              <a:spcAft>
                <a:spcPts val="800"/>
              </a:spcAft>
              <a:buClr>
                <a:schemeClr val="accent1"/>
              </a:buClr>
              <a:tabLst/>
              <a:defRPr sz="1600"/>
            </a:lvl3pPr>
            <a:lvl4pPr marL="537620" indent="-101597">
              <a:spcBef>
                <a:spcPts val="0"/>
              </a:spcBef>
              <a:spcAft>
                <a:spcPts val="800"/>
              </a:spcAft>
              <a:buClr>
                <a:schemeClr val="accent1"/>
              </a:buClr>
              <a:tabLst/>
              <a:defRPr sz="1500"/>
            </a:lvl4pPr>
            <a:lvl5pPr marL="675200" indent="-112181">
              <a:spcBef>
                <a:spcPts val="0"/>
              </a:spcBef>
              <a:spcAft>
                <a:spcPts val="800"/>
              </a:spcAft>
              <a:buClr>
                <a:schemeClr val="accent1"/>
              </a:buClr>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77029EA9-40C9-BA4E-A674-96547D8CB575}"/>
              </a:ext>
            </a:extLst>
          </p:cNvPr>
          <p:cNvSpPr>
            <a:spLocks noGrp="1"/>
          </p:cNvSpPr>
          <p:nvPr>
            <p:ph type="title" hasCustomPrompt="1"/>
          </p:nvPr>
        </p:nvSpPr>
        <p:spPr>
          <a:xfrm>
            <a:off x="517233" y="469286"/>
            <a:ext cx="11082528" cy="1094471"/>
          </a:xfrm>
        </p:spPr>
        <p:txBody>
          <a:bodyPr vert="horz" lIns="91440" tIns="45720" rIns="91440" bIns="45720" rtlCol="0" anchor="t" anchorCtr="0">
            <a:noAutofit/>
          </a:bodyPr>
          <a:lstStyle>
            <a:lvl1pPr>
              <a:lnSpc>
                <a:spcPct val="100000"/>
              </a:lnSpc>
              <a:defRPr lang="en-US"/>
            </a:lvl1pPr>
          </a:lstStyle>
          <a:p>
            <a:pPr lvl="0"/>
            <a:r>
              <a:rPr lang="en-US" dirty="0"/>
              <a:t>Click to add a title style with a </a:t>
            </a:r>
            <a:br>
              <a:rPr lang="en-US" dirty="0"/>
            </a:br>
            <a:r>
              <a:rPr lang="en-US" dirty="0"/>
              <a:t>two-line headline</a:t>
            </a:r>
          </a:p>
        </p:txBody>
      </p:sp>
    </p:spTree>
    <p:extLst>
      <p:ext uri="{BB962C8B-B14F-4D97-AF65-F5344CB8AC3E}">
        <p14:creationId xmlns:p14="http://schemas.microsoft.com/office/powerpoint/2010/main" val="269950718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7234" y="469286"/>
            <a:ext cx="11096132" cy="732508"/>
          </a:xfrm>
        </p:spPr>
        <p:txBody>
          <a:bodyPr vert="horz" lIns="91440" tIns="45720" rIns="91440" bIns="45720" rtlCol="0" anchor="t" anchorCtr="0">
            <a:noAutofit/>
          </a:bodyPr>
          <a:lstStyle>
            <a:lvl1pPr>
              <a:lnSpc>
                <a:spcPct val="100000"/>
              </a:lnSpc>
              <a:defRPr lang="en-US"/>
            </a:lvl1pPr>
          </a:lstStyle>
          <a:p>
            <a:pPr lvl="0"/>
            <a:r>
              <a:rPr lang="en-US" dirty="0"/>
              <a:t>Click to edit Master title style</a:t>
            </a:r>
          </a:p>
        </p:txBody>
      </p:sp>
      <p:sp>
        <p:nvSpPr>
          <p:cNvPr id="5" name="Slide Number Placeholder 4"/>
          <p:cNvSpPr>
            <a:spLocks noGrp="1"/>
          </p:cNvSpPr>
          <p:nvPr>
            <p:ph type="sldNum" sz="quarter" idx="12"/>
          </p:nvPr>
        </p:nvSpPr>
        <p:spPr/>
        <p:txBody>
          <a:bodyPr/>
          <a:lstStyle/>
          <a:p>
            <a:fld id="{90F9BDA0-AF0E-4BA8-B742-3B9C92A3E6FE}" type="slidenum">
              <a:rPr lang="en-US" smtClean="0"/>
              <a:t>‹#›</a:t>
            </a:fld>
            <a:endParaRPr lang="en-US"/>
          </a:p>
        </p:txBody>
      </p:sp>
      <p:sp>
        <p:nvSpPr>
          <p:cNvPr id="4" name="Footer Placeholder 3">
            <a:extLst>
              <a:ext uri="{FF2B5EF4-FFF2-40B4-BE49-F238E27FC236}">
                <a16:creationId xmlns:a16="http://schemas.microsoft.com/office/drawing/2014/main" id="{8E4D2472-4EE6-C448-9F15-8C75193DA95C}"/>
              </a:ext>
            </a:extLst>
          </p:cNvPr>
          <p:cNvSpPr>
            <a:spLocks noGrp="1"/>
          </p:cNvSpPr>
          <p:nvPr>
            <p:ph type="ftr" sz="quarter" idx="3"/>
          </p:nvPr>
        </p:nvSpPr>
        <p:spPr>
          <a:xfrm>
            <a:off x="7950382" y="6236527"/>
            <a:ext cx="3263948" cy="376096"/>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Tree>
    <p:extLst>
      <p:ext uri="{BB962C8B-B14F-4D97-AF65-F5344CB8AC3E}">
        <p14:creationId xmlns:p14="http://schemas.microsoft.com/office/powerpoint/2010/main" val="300626326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layou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3096" y="469286"/>
            <a:ext cx="11097749" cy="1096841"/>
          </a:xfrm>
        </p:spPr>
        <p:txBody>
          <a:bodyPr/>
          <a:lstStyle>
            <a:lvl1pPr>
              <a:lnSpc>
                <a:spcPct val="100000"/>
              </a:lnSpc>
              <a:defRPr sz="3200"/>
            </a:lvl1pPr>
          </a:lstStyle>
          <a:p>
            <a:r>
              <a:rPr lang="en-US" dirty="0"/>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13" name="Text Placeholder 12">
            <a:extLst>
              <a:ext uri="{FF2B5EF4-FFF2-40B4-BE49-F238E27FC236}">
                <a16:creationId xmlns:a16="http://schemas.microsoft.com/office/drawing/2014/main" id="{6B9D6CC0-54C1-DF41-9D85-A9549CADD0CA}"/>
              </a:ext>
            </a:extLst>
          </p:cNvPr>
          <p:cNvSpPr>
            <a:spLocks noGrp="1"/>
          </p:cNvSpPr>
          <p:nvPr>
            <p:ph type="body" sz="quarter" idx="13" hasCustomPrompt="1"/>
          </p:nvPr>
        </p:nvSpPr>
        <p:spPr>
          <a:xfrm>
            <a:off x="514712" y="5693822"/>
            <a:ext cx="10766069"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8" name="Text Placeholder 7">
            <a:extLst>
              <a:ext uri="{FF2B5EF4-FFF2-40B4-BE49-F238E27FC236}">
                <a16:creationId xmlns:a16="http://schemas.microsoft.com/office/drawing/2014/main" id="{0E1EA24B-5EA2-AB43-8C64-595AAF72202A}"/>
              </a:ext>
            </a:extLst>
          </p:cNvPr>
          <p:cNvSpPr>
            <a:spLocks noGrp="1"/>
          </p:cNvSpPr>
          <p:nvPr>
            <p:ph type="body" sz="quarter" idx="21"/>
          </p:nvPr>
        </p:nvSpPr>
        <p:spPr>
          <a:xfrm>
            <a:off x="1178111" y="3975024"/>
            <a:ext cx="4462272" cy="1658837"/>
          </a:xfrm>
        </p:spPr>
        <p:txBody>
          <a:bodyPr/>
          <a:lstStyle>
            <a:lvl1pPr marL="118530" marR="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sz="1600"/>
            </a:lvl1pPr>
            <a:lvl2pPr marL="160863" indent="0">
              <a:buNone/>
              <a:defRPr/>
            </a:lvl2pPr>
          </a:lstStyle>
          <a:p>
            <a:pPr lvl="0"/>
            <a:r>
              <a:rPr lang="en-US" dirty="0"/>
              <a:t>Click to edit Master text styles</a:t>
            </a:r>
          </a:p>
          <a:p>
            <a:pPr marL="118530" marR="0" lvl="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a:pPr>
            <a:r>
              <a:rPr lang="en-US" dirty="0"/>
              <a:t>Click to edit Master text styles</a:t>
            </a:r>
          </a:p>
          <a:p>
            <a:pPr marL="118530" marR="0" lvl="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a:pPr>
            <a:r>
              <a:rPr lang="en-US" dirty="0"/>
              <a:t>Click to edit Master text styles</a:t>
            </a:r>
          </a:p>
          <a:p>
            <a:pPr marL="118530" marR="0" lvl="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a:pPr>
            <a:r>
              <a:rPr lang="en-US" dirty="0"/>
              <a:t>Click to edit Master text styles</a:t>
            </a:r>
          </a:p>
          <a:p>
            <a:pPr lvl="0"/>
            <a:endParaRPr lang="en-US" dirty="0"/>
          </a:p>
        </p:txBody>
      </p:sp>
      <p:sp>
        <p:nvSpPr>
          <p:cNvPr id="11" name="Text Placeholder 10">
            <a:extLst>
              <a:ext uri="{FF2B5EF4-FFF2-40B4-BE49-F238E27FC236}">
                <a16:creationId xmlns:a16="http://schemas.microsoft.com/office/drawing/2014/main" id="{678FD2D1-54D0-384D-B6C4-1ADF79A1F6B9}"/>
              </a:ext>
            </a:extLst>
          </p:cNvPr>
          <p:cNvSpPr>
            <a:spLocks noGrp="1"/>
          </p:cNvSpPr>
          <p:nvPr>
            <p:ph type="body" sz="quarter" idx="22"/>
          </p:nvPr>
        </p:nvSpPr>
        <p:spPr>
          <a:xfrm>
            <a:off x="1178111" y="3624052"/>
            <a:ext cx="4462272" cy="380953"/>
          </a:xfrm>
        </p:spPr>
        <p:txBody>
          <a:bodyPr/>
          <a:lstStyle>
            <a:lvl1pPr marL="0" indent="0" algn="l">
              <a:lnSpc>
                <a:spcPct val="100000"/>
              </a:lnSpc>
              <a:buNone/>
              <a:defRPr sz="1900" b="1" i="0">
                <a:solidFill>
                  <a:schemeClr val="accent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9" name="Text Placeholder 7">
            <a:extLst>
              <a:ext uri="{FF2B5EF4-FFF2-40B4-BE49-F238E27FC236}">
                <a16:creationId xmlns:a16="http://schemas.microsoft.com/office/drawing/2014/main" id="{EA3CFA97-B918-A243-8347-81ABE5965E29}"/>
              </a:ext>
            </a:extLst>
          </p:cNvPr>
          <p:cNvSpPr>
            <a:spLocks noGrp="1"/>
          </p:cNvSpPr>
          <p:nvPr>
            <p:ph type="body" sz="quarter" idx="23"/>
          </p:nvPr>
        </p:nvSpPr>
        <p:spPr>
          <a:xfrm>
            <a:off x="6698743" y="3975024"/>
            <a:ext cx="4462272" cy="1658837"/>
          </a:xfrm>
        </p:spPr>
        <p:txBody>
          <a:bodyPr/>
          <a:lstStyle>
            <a:lvl1pPr marL="118530" marR="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sz="1600"/>
            </a:lvl1pPr>
            <a:lvl2pPr marL="160863" indent="0">
              <a:buNone/>
              <a:defRPr/>
            </a:lvl2pPr>
          </a:lstStyle>
          <a:p>
            <a:pPr lvl="0"/>
            <a:r>
              <a:rPr lang="en-US" dirty="0"/>
              <a:t>Click to edit Master text styles</a:t>
            </a:r>
          </a:p>
          <a:p>
            <a:pPr marL="118530" marR="0" lvl="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a:pPr>
            <a:r>
              <a:rPr lang="en-US" dirty="0"/>
              <a:t>Click to edit Master text styles</a:t>
            </a:r>
          </a:p>
          <a:p>
            <a:pPr marL="118530" marR="0" lvl="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a:pPr>
            <a:r>
              <a:rPr lang="en-US" dirty="0"/>
              <a:t>Click to edit Master text styles</a:t>
            </a:r>
          </a:p>
          <a:p>
            <a:pPr marL="118530" marR="0" lvl="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a:pPr>
            <a:r>
              <a:rPr lang="en-US" dirty="0"/>
              <a:t>Click to edit Master text styles</a:t>
            </a:r>
          </a:p>
          <a:p>
            <a:pPr lvl="0"/>
            <a:endParaRPr lang="en-US" dirty="0"/>
          </a:p>
        </p:txBody>
      </p:sp>
      <p:sp>
        <p:nvSpPr>
          <p:cNvPr id="20" name="Text Placeholder 10">
            <a:extLst>
              <a:ext uri="{FF2B5EF4-FFF2-40B4-BE49-F238E27FC236}">
                <a16:creationId xmlns:a16="http://schemas.microsoft.com/office/drawing/2014/main" id="{71222A9A-C729-754A-AB5B-7F8262F611A3}"/>
              </a:ext>
            </a:extLst>
          </p:cNvPr>
          <p:cNvSpPr>
            <a:spLocks noGrp="1"/>
          </p:cNvSpPr>
          <p:nvPr>
            <p:ph type="body" sz="quarter" idx="24"/>
          </p:nvPr>
        </p:nvSpPr>
        <p:spPr>
          <a:xfrm>
            <a:off x="6698743" y="3624052"/>
            <a:ext cx="4462272" cy="380953"/>
          </a:xfrm>
        </p:spPr>
        <p:txBody>
          <a:bodyPr/>
          <a:lstStyle>
            <a:lvl1pPr marL="0" indent="0" algn="l">
              <a:lnSpc>
                <a:spcPct val="100000"/>
              </a:lnSpc>
              <a:buNone/>
              <a:defRPr sz="1900" b="1" i="0">
                <a:solidFill>
                  <a:schemeClr val="accent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2" name="Footer Placeholder 3">
            <a:extLst>
              <a:ext uri="{FF2B5EF4-FFF2-40B4-BE49-F238E27FC236}">
                <a16:creationId xmlns:a16="http://schemas.microsoft.com/office/drawing/2014/main" id="{34801EFD-7446-8E4E-AAEF-5C8D10FA2ADF}"/>
              </a:ext>
            </a:extLst>
          </p:cNvPr>
          <p:cNvSpPr>
            <a:spLocks noGrp="1"/>
          </p:cNvSpPr>
          <p:nvPr>
            <p:ph type="ftr" sz="quarter" idx="3"/>
          </p:nvPr>
        </p:nvSpPr>
        <p:spPr>
          <a:xfrm>
            <a:off x="7934692" y="6242305"/>
            <a:ext cx="3277715"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Tree>
    <p:extLst>
      <p:ext uri="{BB962C8B-B14F-4D97-AF65-F5344CB8AC3E}">
        <p14:creationId xmlns:p14="http://schemas.microsoft.com/office/powerpoint/2010/main" val="2237768039"/>
      </p:ext>
    </p:extLst>
  </p:cSld>
  <p:clrMapOvr>
    <a:masterClrMapping/>
  </p:clrMapOvr>
  <p:extLst>
    <p:ext uri="{DCECCB84-F9BA-43D5-87BE-67443E8EF086}">
      <p15:sldGuideLst xmlns:p15="http://schemas.microsoft.com/office/powerpoint/2012/main">
        <p15:guide id="2" orient="horz" pos="350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tab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3096" y="469285"/>
            <a:ext cx="11097749" cy="1056387"/>
          </a:xfrm>
        </p:spPr>
        <p:txBody>
          <a:bodyPr/>
          <a:lstStyle>
            <a:lvl1pPr>
              <a:lnSpc>
                <a:spcPct val="100000"/>
              </a:lnSpc>
              <a:defRPr sz="3200"/>
            </a:lvl1pPr>
          </a:lstStyle>
          <a:p>
            <a:r>
              <a:rPr lang="en-US" dirty="0"/>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13" name="Text Placeholder 12">
            <a:extLst>
              <a:ext uri="{FF2B5EF4-FFF2-40B4-BE49-F238E27FC236}">
                <a16:creationId xmlns:a16="http://schemas.microsoft.com/office/drawing/2014/main" id="{6B9D6CC0-54C1-DF41-9D85-A9549CADD0CA}"/>
              </a:ext>
            </a:extLst>
          </p:cNvPr>
          <p:cNvSpPr>
            <a:spLocks noGrp="1"/>
          </p:cNvSpPr>
          <p:nvPr>
            <p:ph type="body" sz="quarter" idx="13" hasCustomPrompt="1"/>
          </p:nvPr>
        </p:nvSpPr>
        <p:spPr>
          <a:xfrm>
            <a:off x="514712" y="5693822"/>
            <a:ext cx="10766069"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14" name="Table Placeholder 13">
            <a:extLst>
              <a:ext uri="{FF2B5EF4-FFF2-40B4-BE49-F238E27FC236}">
                <a16:creationId xmlns:a16="http://schemas.microsoft.com/office/drawing/2014/main" id="{D270908A-23D5-CD43-8692-062EB0F4A7A9}"/>
              </a:ext>
            </a:extLst>
          </p:cNvPr>
          <p:cNvSpPr>
            <a:spLocks noGrp="1"/>
          </p:cNvSpPr>
          <p:nvPr>
            <p:ph type="tbl" sz="quarter" idx="17"/>
          </p:nvPr>
        </p:nvSpPr>
        <p:spPr>
          <a:xfrm>
            <a:off x="503347" y="2999232"/>
            <a:ext cx="11230899" cy="2680157"/>
          </a:xfrm>
          <a:noFill/>
        </p:spPr>
        <p:txBody>
          <a:bodyPr lIns="228600" tIns="54864" rIns="228600" bIns="0" anchor="ctr"/>
          <a:lstStyle>
            <a:lvl1pPr marL="0" indent="0" algn="ctr">
              <a:buNone/>
              <a:defRPr>
                <a:solidFill>
                  <a:schemeClr val="accent1"/>
                </a:solidFill>
              </a:defRPr>
            </a:lvl1pPr>
          </a:lstStyle>
          <a:p>
            <a:endParaRPr lang="en-US" dirty="0"/>
          </a:p>
        </p:txBody>
      </p:sp>
      <p:sp>
        <p:nvSpPr>
          <p:cNvPr id="10" name="Footer Placeholder 3">
            <a:extLst>
              <a:ext uri="{FF2B5EF4-FFF2-40B4-BE49-F238E27FC236}">
                <a16:creationId xmlns:a16="http://schemas.microsoft.com/office/drawing/2014/main" id="{A91CB174-5B4E-3040-9C32-90B63AD71B46}"/>
              </a:ext>
            </a:extLst>
          </p:cNvPr>
          <p:cNvSpPr>
            <a:spLocks noGrp="1"/>
          </p:cNvSpPr>
          <p:nvPr>
            <p:ph type="ftr" sz="quarter" idx="3"/>
          </p:nvPr>
        </p:nvSpPr>
        <p:spPr>
          <a:xfrm>
            <a:off x="7930558"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Tree>
    <p:extLst>
      <p:ext uri="{BB962C8B-B14F-4D97-AF65-F5344CB8AC3E}">
        <p14:creationId xmlns:p14="http://schemas.microsoft.com/office/powerpoint/2010/main" val="3021656143"/>
      </p:ext>
    </p:extLst>
  </p:cSld>
  <p:clrMapOvr>
    <a:masterClrMapping/>
  </p:clrMapOvr>
  <p:extLst>
    <p:ext uri="{DCECCB84-F9BA-43D5-87BE-67443E8EF086}">
      <p15:sldGuideLst xmlns:p15="http://schemas.microsoft.com/office/powerpoint/2012/main">
        <p15:guide id="2" orient="horz" pos="350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tab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dirty="0"/>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4" name="Table Placeholder 3">
            <a:extLst>
              <a:ext uri="{FF2B5EF4-FFF2-40B4-BE49-F238E27FC236}">
                <a16:creationId xmlns:a16="http://schemas.microsoft.com/office/drawing/2014/main" id="{18412AE7-14E8-314D-8735-18215A59D225}"/>
              </a:ext>
            </a:extLst>
          </p:cNvPr>
          <p:cNvSpPr>
            <a:spLocks noGrp="1"/>
          </p:cNvSpPr>
          <p:nvPr>
            <p:ph type="tbl" sz="quarter" idx="14"/>
          </p:nvPr>
        </p:nvSpPr>
        <p:spPr>
          <a:xfrm>
            <a:off x="609600" y="1658112"/>
            <a:ext cx="10972800" cy="4035552"/>
          </a:xfrm>
        </p:spPr>
        <p:txBody>
          <a:bodyPr anchor="ctr"/>
          <a:lstStyle>
            <a:lvl1pPr marL="0" indent="0" algn="ctr">
              <a:buNone/>
              <a:defRPr sz="1200">
                <a:solidFill>
                  <a:schemeClr val="accent1"/>
                </a:solidFill>
              </a:defRPr>
            </a:lvl1pPr>
          </a:lstStyle>
          <a:p>
            <a:endParaRPr lang="en-US"/>
          </a:p>
        </p:txBody>
      </p:sp>
      <p:sp>
        <p:nvSpPr>
          <p:cNvPr id="7" name="Footer Placeholder 3">
            <a:extLst>
              <a:ext uri="{FF2B5EF4-FFF2-40B4-BE49-F238E27FC236}">
                <a16:creationId xmlns:a16="http://schemas.microsoft.com/office/drawing/2014/main" id="{0757D4EE-7E0C-E842-839C-0E9231F5BB1B}"/>
              </a:ext>
            </a:extLst>
          </p:cNvPr>
          <p:cNvSpPr>
            <a:spLocks noGrp="1"/>
          </p:cNvSpPr>
          <p:nvPr>
            <p:ph type="ftr" sz="quarter" idx="3"/>
          </p:nvPr>
        </p:nvSpPr>
        <p:spPr>
          <a:xfrm>
            <a:off x="7930558" y="6241565"/>
            <a:ext cx="3284969"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Tree>
    <p:extLst>
      <p:ext uri="{BB962C8B-B14F-4D97-AF65-F5344CB8AC3E}">
        <p14:creationId xmlns:p14="http://schemas.microsoft.com/office/powerpoint/2010/main" val="2709528453"/>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content, and large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3" y="469286"/>
            <a:ext cx="5364480" cy="1096841"/>
          </a:xfrm>
        </p:spPr>
        <p:txBody>
          <a:bodyPr/>
          <a:lstStyle>
            <a:lvl1pPr>
              <a:lnSpc>
                <a:spcPct val="100000"/>
              </a:lnSpc>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499872" y="1828800"/>
            <a:ext cx="5364480" cy="3864696"/>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10064">
              <a:lnSpc>
                <a:spcPct val="100000"/>
              </a:lnSpc>
              <a:spcBef>
                <a:spcPts val="0"/>
              </a:spcBef>
              <a:spcAft>
                <a:spcPts val="800"/>
              </a:spcAft>
              <a:buClr>
                <a:schemeClr val="accent1"/>
              </a:buClr>
              <a:buFont typeface="System Font Regular"/>
              <a:buChar char="-"/>
              <a:tabLst/>
              <a:defRPr sz="1900">
                <a:solidFill>
                  <a:schemeClr val="accent1"/>
                </a:solidFill>
              </a:defRPr>
            </a:lvl2pPr>
            <a:lvl3pPr marL="408507" indent="-118530">
              <a:lnSpc>
                <a:spcPct val="100000"/>
              </a:lnSpc>
              <a:spcBef>
                <a:spcPts val="0"/>
              </a:spcBef>
              <a:spcAft>
                <a:spcPts val="800"/>
              </a:spcAft>
              <a:buClr>
                <a:schemeClr val="accent1"/>
              </a:buClr>
              <a:tabLst/>
              <a:defRPr sz="1600">
                <a:solidFill>
                  <a:schemeClr val="accent1"/>
                </a:solidFill>
              </a:defRPr>
            </a:lvl3pPr>
            <a:lvl4pPr marL="527037" indent="-107948">
              <a:lnSpc>
                <a:spcPct val="100000"/>
              </a:lnSpc>
              <a:spcBef>
                <a:spcPts val="0"/>
              </a:spcBef>
              <a:spcAft>
                <a:spcPts val="800"/>
              </a:spcAft>
              <a:buClr>
                <a:schemeClr val="accent1"/>
              </a:buClr>
              <a:buFont typeface="System Font Regular"/>
              <a:buChar char="-"/>
              <a:tabLst/>
              <a:defRPr sz="1500">
                <a:solidFill>
                  <a:schemeClr val="accent1"/>
                </a:solidFill>
              </a:defRPr>
            </a:lvl4pPr>
            <a:lvl5pPr marL="666734" indent="-118530">
              <a:lnSpc>
                <a:spcPct val="100000"/>
              </a:lnSpc>
              <a:spcBef>
                <a:spcPts val="0"/>
              </a:spcBef>
              <a:spcAft>
                <a:spcPts val="800"/>
              </a:spcAft>
              <a:buClr>
                <a:schemeClr val="accent1"/>
              </a:buClr>
              <a:tabLst/>
              <a:defRPr sz="14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2"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6212619" y="1"/>
            <a:ext cx="5979381" cy="6857999"/>
          </a:xfrm>
          <a:solidFill>
            <a:schemeClr val="tx2"/>
          </a:solidFill>
        </p:spPr>
        <p:txBody>
          <a:bodyPr anchor="ctr"/>
          <a:lstStyle>
            <a:lvl1pPr marL="0" indent="0" algn="ctr">
              <a:buNone/>
              <a:defRPr sz="1600"/>
            </a:lvl1pPr>
          </a:lstStyle>
          <a:p>
            <a:endParaRPr lang="en-US"/>
          </a:p>
        </p:txBody>
      </p:sp>
      <p:sp>
        <p:nvSpPr>
          <p:cNvPr id="9" name="Footer Placeholder 3">
            <a:extLst>
              <a:ext uri="{FF2B5EF4-FFF2-40B4-BE49-F238E27FC236}">
                <a16:creationId xmlns:a16="http://schemas.microsoft.com/office/drawing/2014/main" id="{AA237B01-3300-A94F-955A-022A5B7FCC2D}"/>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solidFill>
                  <a:schemeClr val="bg2"/>
                </a:solidFill>
              </a:defRPr>
            </a:lvl1pPr>
          </a:lstStyle>
          <a:p>
            <a:fld id="{66DE20E4-D496-034F-914D-F7F15B93E95B}" type="slidenum">
              <a:rPr lang="en-US" smtClean="0"/>
              <a:pPr/>
              <a:t>‹#›</a:t>
            </a:fld>
            <a:endParaRPr lang="en-US" dirty="0"/>
          </a:p>
        </p:txBody>
      </p:sp>
    </p:spTree>
    <p:extLst>
      <p:ext uri="{BB962C8B-B14F-4D97-AF65-F5344CB8AC3E}">
        <p14:creationId xmlns:p14="http://schemas.microsoft.com/office/powerpoint/2010/main" val="3318839538"/>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content, and small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dirty="0"/>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2"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6212619" y="1462618"/>
            <a:ext cx="5369781" cy="4596329"/>
          </a:xfrm>
          <a:solidFill>
            <a:schemeClr val="tx2"/>
          </a:solidFill>
        </p:spPr>
        <p:txBody>
          <a:bodyPr anchor="ctr"/>
          <a:lstStyle>
            <a:lvl1pPr marL="0" indent="0" algn="ctr">
              <a:buNone/>
              <a:defRPr sz="1600"/>
            </a:lvl1pPr>
          </a:lstStyle>
          <a:p>
            <a:endParaRPr lang="en-US"/>
          </a:p>
        </p:txBody>
      </p:sp>
      <p:sp>
        <p:nvSpPr>
          <p:cNvPr id="7" name="Content Placeholder 2">
            <a:extLst>
              <a:ext uri="{FF2B5EF4-FFF2-40B4-BE49-F238E27FC236}">
                <a16:creationId xmlns:a16="http://schemas.microsoft.com/office/drawing/2014/main" id="{2B3F8211-32E1-A14E-9058-DC9702739171}"/>
              </a:ext>
            </a:extLst>
          </p:cNvPr>
          <p:cNvSpPr>
            <a:spLocks noGrp="1"/>
          </p:cNvSpPr>
          <p:nvPr>
            <p:ph idx="15"/>
          </p:nvPr>
        </p:nvSpPr>
        <p:spPr>
          <a:xfrm>
            <a:off x="499872" y="1462617"/>
            <a:ext cx="5364480" cy="4231204"/>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D1101829-B714-6E46-BE01-D5626AC189B8}"/>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Tree>
    <p:extLst>
      <p:ext uri="{BB962C8B-B14F-4D97-AF65-F5344CB8AC3E}">
        <p14:creationId xmlns:p14="http://schemas.microsoft.com/office/powerpoint/2010/main" val="1735430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427E7A-4976-40B2-908E-D4445707BA16}"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7A9BE-407C-42E5-8CC6-8C95BE20662C}" type="slidenum">
              <a:rPr lang="en-US" smtClean="0"/>
              <a:t>‹#›</a:t>
            </a:fld>
            <a:endParaRPr lang="en-US"/>
          </a:p>
        </p:txBody>
      </p:sp>
    </p:spTree>
    <p:extLst>
      <p:ext uri="{BB962C8B-B14F-4D97-AF65-F5344CB8AC3E}">
        <p14:creationId xmlns:p14="http://schemas.microsoft.com/office/powerpoint/2010/main" val="4913591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2-line), content, and small pic">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2"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6212619" y="1827743"/>
            <a:ext cx="5369781" cy="4231204"/>
          </a:xfrm>
          <a:solidFill>
            <a:schemeClr val="tx2"/>
          </a:solidFill>
        </p:spPr>
        <p:txBody>
          <a:bodyPr anchor="ctr"/>
          <a:lstStyle>
            <a:lvl1pPr marL="0" indent="0" algn="ctr">
              <a:buNone/>
              <a:defRPr sz="1600"/>
            </a:lvl1pPr>
          </a:lstStyle>
          <a:p>
            <a:endParaRPr lang="en-US"/>
          </a:p>
        </p:txBody>
      </p:sp>
      <p:sp>
        <p:nvSpPr>
          <p:cNvPr id="7" name="Content Placeholder 2">
            <a:extLst>
              <a:ext uri="{FF2B5EF4-FFF2-40B4-BE49-F238E27FC236}">
                <a16:creationId xmlns:a16="http://schemas.microsoft.com/office/drawing/2014/main" id="{2B3F8211-32E1-A14E-9058-DC9702739171}"/>
              </a:ext>
            </a:extLst>
          </p:cNvPr>
          <p:cNvSpPr>
            <a:spLocks noGrp="1"/>
          </p:cNvSpPr>
          <p:nvPr>
            <p:ph idx="15"/>
          </p:nvPr>
        </p:nvSpPr>
        <p:spPr>
          <a:xfrm>
            <a:off x="499872" y="1828802"/>
            <a:ext cx="5364480" cy="3865021"/>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marL="122764" marR="0" lvl="0"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D1101829-B714-6E46-BE01-D5626AC189B8}"/>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9" name="Title 1">
            <a:extLst>
              <a:ext uri="{FF2B5EF4-FFF2-40B4-BE49-F238E27FC236}">
                <a16:creationId xmlns:a16="http://schemas.microsoft.com/office/drawing/2014/main" id="{FD556004-769B-824A-A347-C2C035D1BBE6}"/>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dirty="0"/>
              <a:t>Click to add a title style with a </a:t>
            </a:r>
            <a:br>
              <a:rPr lang="en-US" dirty="0"/>
            </a:br>
            <a:r>
              <a:rPr lang="en-US" dirty="0"/>
              <a:t>two-line headline</a:t>
            </a:r>
          </a:p>
        </p:txBody>
      </p:sp>
    </p:spTree>
    <p:extLst>
      <p:ext uri="{BB962C8B-B14F-4D97-AF65-F5344CB8AC3E}">
        <p14:creationId xmlns:p14="http://schemas.microsoft.com/office/powerpoint/2010/main" val="11475006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ntent, and 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AF59D-8535-1140-B29B-79BC2486FF7B}"/>
              </a:ext>
            </a:extLst>
          </p:cNvPr>
          <p:cNvSpPr/>
          <p:nvPr userDrawn="1"/>
        </p:nvSpPr>
        <p:spPr>
          <a:xfrm>
            <a:off x="6989230" y="1577425"/>
            <a:ext cx="4604249" cy="30149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499872" y="1462618"/>
            <a:ext cx="5364480" cy="4225577"/>
          </a:xfrm>
        </p:spPr>
        <p:txBody>
          <a:bodyPr/>
          <a:lstStyle>
            <a:lvl1pPr marL="122764" indent="-122764">
              <a:lnSpc>
                <a:spcPct val="100000"/>
              </a:lnSpc>
              <a:spcBef>
                <a:spcPts val="400"/>
              </a:spcBef>
              <a:spcAft>
                <a:spcPts val="800"/>
              </a:spcAft>
              <a:buClr>
                <a:schemeClr val="accent1"/>
              </a:buClr>
              <a:tabLst/>
              <a:defRPr sz="1900">
                <a:solidFill>
                  <a:schemeClr val="accent1"/>
                </a:solidFill>
                <a:latin typeface="+mn-lt"/>
              </a:defRPr>
            </a:lvl1pPr>
            <a:lvl2pPr marL="268811" indent="-129114">
              <a:lnSpc>
                <a:spcPct val="100000"/>
              </a:lnSpc>
              <a:spcBef>
                <a:spcPts val="0"/>
              </a:spcBef>
              <a:spcAft>
                <a:spcPts val="800"/>
              </a:spcAft>
              <a:buClr>
                <a:schemeClr val="accent1"/>
              </a:buClr>
              <a:buFont typeface="System Font Regular"/>
              <a:buChar char="-"/>
              <a:tabLst/>
              <a:defRPr sz="1900">
                <a:solidFill>
                  <a:schemeClr val="accent1"/>
                </a:solidFill>
                <a:latin typeface="+mn-lt"/>
              </a:defRPr>
            </a:lvl2pPr>
            <a:lvl3pPr marL="397923" indent="-118530">
              <a:lnSpc>
                <a:spcPct val="100000"/>
              </a:lnSpc>
              <a:spcBef>
                <a:spcPts val="0"/>
              </a:spcBef>
              <a:spcAft>
                <a:spcPts val="800"/>
              </a:spcAft>
              <a:buClr>
                <a:schemeClr val="accent1"/>
              </a:buClr>
              <a:tabLst/>
              <a:defRPr sz="1600">
                <a:solidFill>
                  <a:schemeClr val="accent1"/>
                </a:solidFill>
                <a:latin typeface="+mn-lt"/>
              </a:defRPr>
            </a:lvl3pPr>
            <a:lvl4pPr marL="527037" indent="-129114">
              <a:lnSpc>
                <a:spcPct val="100000"/>
              </a:lnSpc>
              <a:spcBef>
                <a:spcPts val="0"/>
              </a:spcBef>
              <a:spcAft>
                <a:spcPts val="800"/>
              </a:spcAft>
              <a:buClr>
                <a:schemeClr val="accent1"/>
              </a:buClr>
              <a:buFont typeface="System Font Regular"/>
              <a:buChar char="-"/>
              <a:tabLst/>
              <a:defRPr sz="1500">
                <a:solidFill>
                  <a:schemeClr val="accent1"/>
                </a:solidFill>
                <a:latin typeface="+mn-lt"/>
              </a:defRPr>
            </a:lvl4pPr>
            <a:lvl5pPr marL="666734" indent="-129114">
              <a:lnSpc>
                <a:spcPct val="100000"/>
              </a:lnSpc>
              <a:spcBef>
                <a:spcPts val="0"/>
              </a:spcBef>
              <a:spcAft>
                <a:spcPts val="800"/>
              </a:spcAft>
              <a:buClr>
                <a:schemeClr val="accent1"/>
              </a:buClr>
              <a:tabLst/>
              <a:defRPr sz="1400">
                <a:solidFill>
                  <a:schemeClr val="accent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0"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7" name="Text Placeholder 28">
            <a:extLst>
              <a:ext uri="{FF2B5EF4-FFF2-40B4-BE49-F238E27FC236}">
                <a16:creationId xmlns:a16="http://schemas.microsoft.com/office/drawing/2014/main" id="{8FF7021F-BE12-C345-B1FB-F328D09E0C8F}"/>
              </a:ext>
            </a:extLst>
          </p:cNvPr>
          <p:cNvSpPr>
            <a:spLocks noGrp="1"/>
          </p:cNvSpPr>
          <p:nvPr>
            <p:ph type="body" sz="quarter" idx="19"/>
          </p:nvPr>
        </p:nvSpPr>
        <p:spPr>
          <a:xfrm>
            <a:off x="7126515" y="1746568"/>
            <a:ext cx="4325259" cy="2845835"/>
          </a:xfrm>
        </p:spPr>
        <p:txBody>
          <a:bodyPr/>
          <a:lstStyle>
            <a:lvl1pPr marL="0" indent="0" algn="l">
              <a:buNone/>
              <a:defRPr sz="2667" b="1" spc="0" baseline="0">
                <a:solidFill>
                  <a:schemeClr val="accent1"/>
                </a:solidFill>
                <a:latin typeface="Georgia" panose="02040502050405020303" pitchFamily="18" charset="0"/>
              </a:defRPr>
            </a:lvl1pPr>
            <a:lvl2pPr marL="160863" indent="0">
              <a:buNone/>
              <a:defRPr sz="9600">
                <a:latin typeface="Georgia" panose="02040502050405020303" pitchFamily="18" charset="0"/>
              </a:defRPr>
            </a:lvl2pPr>
            <a:lvl3pPr marL="391574" indent="0">
              <a:buNone/>
              <a:defRPr sz="9600">
                <a:latin typeface="Georgia" panose="02040502050405020303" pitchFamily="18" charset="0"/>
              </a:defRPr>
            </a:lvl3pPr>
            <a:lvl4pPr marL="539736" indent="0">
              <a:buNone/>
              <a:defRPr sz="9600">
                <a:latin typeface="Georgia" panose="02040502050405020303" pitchFamily="18" charset="0"/>
              </a:defRPr>
            </a:lvl4pPr>
            <a:lvl5pPr marL="770447" indent="0">
              <a:buNone/>
              <a:defRPr sz="9600">
                <a:latin typeface="Georgia" panose="02040502050405020303" pitchFamily="18" charset="0"/>
              </a:defRPr>
            </a:lvl5pPr>
          </a:lstStyle>
          <a:p>
            <a:pPr lvl="0"/>
            <a:r>
              <a:rPr lang="en-US" dirty="0"/>
              <a:t>Click</a:t>
            </a:r>
          </a:p>
        </p:txBody>
      </p:sp>
      <p:sp>
        <p:nvSpPr>
          <p:cNvPr id="11" name="Footer Placeholder 3">
            <a:extLst>
              <a:ext uri="{FF2B5EF4-FFF2-40B4-BE49-F238E27FC236}">
                <a16:creationId xmlns:a16="http://schemas.microsoft.com/office/drawing/2014/main" id="{9D672EDB-2656-3845-AED8-A0E11A74F037}"/>
              </a:ext>
            </a:extLst>
          </p:cNvPr>
          <p:cNvSpPr>
            <a:spLocks noGrp="1"/>
          </p:cNvSpPr>
          <p:nvPr>
            <p:ph type="ftr" sz="quarter" idx="3"/>
          </p:nvPr>
        </p:nvSpPr>
        <p:spPr>
          <a:xfrm>
            <a:off x="7936346" y="6241565"/>
            <a:ext cx="3281821"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Tree>
    <p:extLst>
      <p:ext uri="{BB962C8B-B14F-4D97-AF65-F5344CB8AC3E}">
        <p14:creationId xmlns:p14="http://schemas.microsoft.com/office/powerpoint/2010/main" val="33658186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2 line), content, and 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AF59D-8535-1140-B29B-79BC2486FF7B}"/>
              </a:ext>
            </a:extLst>
          </p:cNvPr>
          <p:cNvSpPr/>
          <p:nvPr userDrawn="1"/>
        </p:nvSpPr>
        <p:spPr>
          <a:xfrm>
            <a:off x="6989230" y="1959612"/>
            <a:ext cx="4604249" cy="30149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0"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7" name="Text Placeholder 28">
            <a:extLst>
              <a:ext uri="{FF2B5EF4-FFF2-40B4-BE49-F238E27FC236}">
                <a16:creationId xmlns:a16="http://schemas.microsoft.com/office/drawing/2014/main" id="{8FF7021F-BE12-C345-B1FB-F328D09E0C8F}"/>
              </a:ext>
            </a:extLst>
          </p:cNvPr>
          <p:cNvSpPr>
            <a:spLocks noGrp="1"/>
          </p:cNvSpPr>
          <p:nvPr>
            <p:ph type="body" sz="quarter" idx="19"/>
          </p:nvPr>
        </p:nvSpPr>
        <p:spPr>
          <a:xfrm>
            <a:off x="7126515" y="2128754"/>
            <a:ext cx="4325259" cy="2845835"/>
          </a:xfrm>
        </p:spPr>
        <p:txBody>
          <a:bodyPr/>
          <a:lstStyle>
            <a:lvl1pPr marL="0" indent="0" algn="l">
              <a:buNone/>
              <a:defRPr sz="2667" b="1" spc="0" baseline="0">
                <a:solidFill>
                  <a:schemeClr val="accent1"/>
                </a:solidFill>
                <a:latin typeface="Georgia" panose="02040502050405020303" pitchFamily="18" charset="0"/>
              </a:defRPr>
            </a:lvl1pPr>
            <a:lvl2pPr marL="160863" indent="0">
              <a:buNone/>
              <a:defRPr sz="9600">
                <a:latin typeface="Georgia" panose="02040502050405020303" pitchFamily="18" charset="0"/>
              </a:defRPr>
            </a:lvl2pPr>
            <a:lvl3pPr marL="391574" indent="0">
              <a:buNone/>
              <a:defRPr sz="9600">
                <a:latin typeface="Georgia" panose="02040502050405020303" pitchFamily="18" charset="0"/>
              </a:defRPr>
            </a:lvl3pPr>
            <a:lvl4pPr marL="539736" indent="0">
              <a:buNone/>
              <a:defRPr sz="9600">
                <a:latin typeface="Georgia" panose="02040502050405020303" pitchFamily="18" charset="0"/>
              </a:defRPr>
            </a:lvl4pPr>
            <a:lvl5pPr marL="770447" indent="0">
              <a:buNone/>
              <a:defRPr sz="9600">
                <a:latin typeface="Georgia" panose="02040502050405020303" pitchFamily="18" charset="0"/>
              </a:defRPr>
            </a:lvl5pPr>
          </a:lstStyle>
          <a:p>
            <a:pPr lvl="0"/>
            <a:r>
              <a:rPr lang="en-US" dirty="0"/>
              <a:t>Click</a:t>
            </a:r>
          </a:p>
        </p:txBody>
      </p:sp>
      <p:sp>
        <p:nvSpPr>
          <p:cNvPr id="11" name="Footer Placeholder 3">
            <a:extLst>
              <a:ext uri="{FF2B5EF4-FFF2-40B4-BE49-F238E27FC236}">
                <a16:creationId xmlns:a16="http://schemas.microsoft.com/office/drawing/2014/main" id="{9D672EDB-2656-3845-AED8-A0E11A74F037}"/>
              </a:ext>
            </a:extLst>
          </p:cNvPr>
          <p:cNvSpPr>
            <a:spLocks noGrp="1"/>
          </p:cNvSpPr>
          <p:nvPr>
            <p:ph type="ftr" sz="quarter" idx="3"/>
          </p:nvPr>
        </p:nvSpPr>
        <p:spPr>
          <a:xfrm>
            <a:off x="7936346" y="6241565"/>
            <a:ext cx="3281821"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9" name="Content Placeholder 2">
            <a:extLst>
              <a:ext uri="{FF2B5EF4-FFF2-40B4-BE49-F238E27FC236}">
                <a16:creationId xmlns:a16="http://schemas.microsoft.com/office/drawing/2014/main" id="{6D16490D-0665-6F4D-9A29-A4051903B1F7}"/>
              </a:ext>
            </a:extLst>
          </p:cNvPr>
          <p:cNvSpPr>
            <a:spLocks noGrp="1"/>
          </p:cNvSpPr>
          <p:nvPr>
            <p:ph idx="15"/>
          </p:nvPr>
        </p:nvSpPr>
        <p:spPr>
          <a:xfrm>
            <a:off x="499872" y="1828800"/>
            <a:ext cx="5364480" cy="3865021"/>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marL="122764" marR="0" lvl="0"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43AA5499-0B30-3845-8F4C-708EA873253C}"/>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dirty="0"/>
              <a:t>Click to add a title style with a </a:t>
            </a:r>
            <a:br>
              <a:rPr lang="en-US" dirty="0"/>
            </a:br>
            <a:r>
              <a:rPr lang="en-US" dirty="0"/>
              <a:t>two-line headline</a:t>
            </a:r>
          </a:p>
        </p:txBody>
      </p:sp>
    </p:spTree>
    <p:extLst>
      <p:ext uri="{BB962C8B-B14F-4D97-AF65-F5344CB8AC3E}">
        <p14:creationId xmlns:p14="http://schemas.microsoft.com/office/powerpoint/2010/main" val="1933625332"/>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content and char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dirty="0"/>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6400800" y="1426464"/>
            <a:ext cx="5181600" cy="4291584"/>
          </a:xfrm>
        </p:spPr>
        <p:txBody>
          <a:bodyPr anchor="ctr"/>
          <a:lstStyle>
            <a:lvl1pPr marL="0" indent="0" algn="ctr">
              <a:buNone/>
              <a:defRPr sz="1200">
                <a:solidFill>
                  <a:schemeClr val="accent1"/>
                </a:solidFill>
              </a:defRPr>
            </a:lvl1pPr>
          </a:lstStyle>
          <a:p>
            <a:endParaRPr lang="en-US"/>
          </a:p>
        </p:txBody>
      </p:sp>
      <p:sp>
        <p:nvSpPr>
          <p:cNvPr id="21" name="Content Placeholder 2">
            <a:extLst>
              <a:ext uri="{FF2B5EF4-FFF2-40B4-BE49-F238E27FC236}">
                <a16:creationId xmlns:a16="http://schemas.microsoft.com/office/drawing/2014/main" id="{7584C915-AEBA-9E46-B545-D476DC3D7F89}"/>
              </a:ext>
            </a:extLst>
          </p:cNvPr>
          <p:cNvSpPr>
            <a:spLocks noGrp="1"/>
          </p:cNvSpPr>
          <p:nvPr>
            <p:ph idx="15"/>
          </p:nvPr>
        </p:nvSpPr>
        <p:spPr>
          <a:xfrm>
            <a:off x="499872" y="1462617"/>
            <a:ext cx="5364480" cy="4231204"/>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Footer Placeholder 3">
            <a:extLst>
              <a:ext uri="{FF2B5EF4-FFF2-40B4-BE49-F238E27FC236}">
                <a16:creationId xmlns:a16="http://schemas.microsoft.com/office/drawing/2014/main" id="{593C8B9C-2327-2A43-9C91-A40CC38C2125}"/>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Tree>
    <p:extLst>
      <p:ext uri="{BB962C8B-B14F-4D97-AF65-F5344CB8AC3E}">
        <p14:creationId xmlns:p14="http://schemas.microsoft.com/office/powerpoint/2010/main" val="37526476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2-line), content and chart #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6400800" y="1792224"/>
            <a:ext cx="5181600" cy="3901440"/>
          </a:xfrm>
        </p:spPr>
        <p:txBody>
          <a:bodyPr anchor="ctr"/>
          <a:lstStyle>
            <a:lvl1pPr marL="0" indent="0" algn="ctr">
              <a:buNone/>
              <a:defRPr sz="1200">
                <a:solidFill>
                  <a:schemeClr val="accent1"/>
                </a:solidFill>
              </a:defRPr>
            </a:lvl1pPr>
          </a:lstStyle>
          <a:p>
            <a:endParaRPr lang="en-US"/>
          </a:p>
        </p:txBody>
      </p:sp>
      <p:sp>
        <p:nvSpPr>
          <p:cNvPr id="20" name="Footer Placeholder 3">
            <a:extLst>
              <a:ext uri="{FF2B5EF4-FFF2-40B4-BE49-F238E27FC236}">
                <a16:creationId xmlns:a16="http://schemas.microsoft.com/office/drawing/2014/main" id="{593C8B9C-2327-2A43-9C91-A40CC38C2125}"/>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50" name="Content Placeholder 2">
            <a:extLst>
              <a:ext uri="{FF2B5EF4-FFF2-40B4-BE49-F238E27FC236}">
                <a16:creationId xmlns:a16="http://schemas.microsoft.com/office/drawing/2014/main" id="{254BAD4D-A958-A440-B45A-D94955E74A05}"/>
              </a:ext>
            </a:extLst>
          </p:cNvPr>
          <p:cNvSpPr>
            <a:spLocks noGrp="1"/>
          </p:cNvSpPr>
          <p:nvPr>
            <p:ph idx="15"/>
          </p:nvPr>
        </p:nvSpPr>
        <p:spPr>
          <a:xfrm>
            <a:off x="499872" y="1828802"/>
            <a:ext cx="5364480" cy="3865021"/>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marL="122764" marR="0" lvl="0"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 name="Title 1">
            <a:extLst>
              <a:ext uri="{FF2B5EF4-FFF2-40B4-BE49-F238E27FC236}">
                <a16:creationId xmlns:a16="http://schemas.microsoft.com/office/drawing/2014/main" id="{30378E39-EE63-5F43-BA84-E27BA0E2F43D}"/>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dirty="0"/>
              <a:t>Click to add a title style with a </a:t>
            </a:r>
            <a:br>
              <a:rPr lang="en-US" dirty="0"/>
            </a:br>
            <a:r>
              <a:rPr lang="en-US" dirty="0"/>
              <a:t>two-line headline</a:t>
            </a:r>
          </a:p>
        </p:txBody>
      </p:sp>
    </p:spTree>
    <p:extLst>
      <p:ext uri="{BB962C8B-B14F-4D97-AF65-F5344CB8AC3E}">
        <p14:creationId xmlns:p14="http://schemas.microsoft.com/office/powerpoint/2010/main" val="29074418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content and char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499873" y="1463041"/>
            <a:ext cx="4702895" cy="4225577"/>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58227" indent="-112181">
              <a:lnSpc>
                <a:spcPct val="100000"/>
              </a:lnSpc>
              <a:spcBef>
                <a:spcPts val="0"/>
              </a:spcBef>
              <a:spcAft>
                <a:spcPts val="800"/>
              </a:spcAft>
              <a:buClr>
                <a:schemeClr val="accent1"/>
              </a:buClr>
              <a:buFont typeface="System Font Regular"/>
              <a:buChar char="-"/>
              <a:tabLst/>
              <a:defRPr sz="1900">
                <a:solidFill>
                  <a:schemeClr val="accent1"/>
                </a:solidFill>
              </a:defRPr>
            </a:lvl2pPr>
            <a:lvl3pPr marL="376757" indent="-107948">
              <a:lnSpc>
                <a:spcPct val="100000"/>
              </a:lnSpc>
              <a:spcBef>
                <a:spcPts val="0"/>
              </a:spcBef>
              <a:spcAft>
                <a:spcPts val="800"/>
              </a:spcAft>
              <a:buClr>
                <a:schemeClr val="accent1"/>
              </a:buClr>
              <a:tabLst/>
              <a:defRPr sz="1600">
                <a:solidFill>
                  <a:schemeClr val="accent1"/>
                </a:solidFill>
              </a:defRPr>
            </a:lvl3pPr>
            <a:lvl4pPr marL="484705" indent="-107948">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118530">
              <a:lnSpc>
                <a:spcPct val="100000"/>
              </a:lnSpc>
              <a:spcBef>
                <a:spcPts val="0"/>
              </a:spcBef>
              <a:spcAft>
                <a:spcPts val="800"/>
              </a:spcAft>
              <a:buClr>
                <a:schemeClr val="accent1"/>
              </a:buClr>
              <a:tabLst/>
              <a:defRPr sz="14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5393267" y="1461449"/>
            <a:ext cx="6278880" cy="4218432"/>
          </a:xfrm>
        </p:spPr>
        <p:txBody>
          <a:bodyPr anchor="ctr"/>
          <a:lstStyle>
            <a:lvl1pPr marL="0" indent="0" algn="ctr">
              <a:buNone/>
              <a:defRPr sz="1200">
                <a:solidFill>
                  <a:schemeClr val="accent1"/>
                </a:solidFill>
              </a:defRPr>
            </a:lvl1pPr>
          </a:lstStyle>
          <a:p>
            <a:endParaRPr lang="en-US" dirty="0"/>
          </a:p>
        </p:txBody>
      </p:sp>
      <p:sp>
        <p:nvSpPr>
          <p:cNvPr id="28" name="Footer Placeholder 3">
            <a:extLst>
              <a:ext uri="{FF2B5EF4-FFF2-40B4-BE49-F238E27FC236}">
                <a16:creationId xmlns:a16="http://schemas.microsoft.com/office/drawing/2014/main" id="{73CCDD9D-AE73-5B4E-8E6D-1B5B9FA6A313}"/>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Tree>
    <p:extLst>
      <p:ext uri="{BB962C8B-B14F-4D97-AF65-F5344CB8AC3E}">
        <p14:creationId xmlns:p14="http://schemas.microsoft.com/office/powerpoint/2010/main" val="12024778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2-line), content and chart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5388864" y="1828801"/>
            <a:ext cx="6278880" cy="3864864"/>
          </a:xfrm>
        </p:spPr>
        <p:txBody>
          <a:bodyPr anchor="ctr"/>
          <a:lstStyle>
            <a:lvl1pPr marL="0" indent="0" algn="ctr">
              <a:buNone/>
              <a:defRPr sz="1200">
                <a:solidFill>
                  <a:schemeClr val="accent1"/>
                </a:solidFill>
              </a:defRPr>
            </a:lvl1pPr>
          </a:lstStyle>
          <a:p>
            <a:endParaRPr lang="en-US" dirty="0"/>
          </a:p>
        </p:txBody>
      </p:sp>
      <p:sp>
        <p:nvSpPr>
          <p:cNvPr id="28" name="Footer Placeholder 3">
            <a:extLst>
              <a:ext uri="{FF2B5EF4-FFF2-40B4-BE49-F238E27FC236}">
                <a16:creationId xmlns:a16="http://schemas.microsoft.com/office/drawing/2014/main" id="{73CCDD9D-AE73-5B4E-8E6D-1B5B9FA6A313}"/>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63" name="Content Placeholder 2">
            <a:extLst>
              <a:ext uri="{FF2B5EF4-FFF2-40B4-BE49-F238E27FC236}">
                <a16:creationId xmlns:a16="http://schemas.microsoft.com/office/drawing/2014/main" id="{1EF2830B-505D-3247-9562-60314ACE4164}"/>
              </a:ext>
            </a:extLst>
          </p:cNvPr>
          <p:cNvSpPr>
            <a:spLocks noGrp="1"/>
          </p:cNvSpPr>
          <p:nvPr>
            <p:ph idx="15"/>
          </p:nvPr>
        </p:nvSpPr>
        <p:spPr>
          <a:xfrm>
            <a:off x="499873" y="1828802"/>
            <a:ext cx="4702895" cy="3865021"/>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marL="122764" marR="0" lvl="0"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4" name="Title 1">
            <a:extLst>
              <a:ext uri="{FF2B5EF4-FFF2-40B4-BE49-F238E27FC236}">
                <a16:creationId xmlns:a16="http://schemas.microsoft.com/office/drawing/2014/main" id="{961B6958-FC02-3943-AAE0-C24A8AD0B6BB}"/>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dirty="0"/>
              <a:t>Click to add a title style with a </a:t>
            </a:r>
            <a:br>
              <a:rPr lang="en-US" dirty="0"/>
            </a:br>
            <a:r>
              <a:rPr lang="en-US" dirty="0"/>
              <a:t>two-line headline</a:t>
            </a:r>
          </a:p>
        </p:txBody>
      </p:sp>
    </p:spTree>
    <p:extLst>
      <p:ext uri="{BB962C8B-B14F-4D97-AF65-F5344CB8AC3E}">
        <p14:creationId xmlns:p14="http://schemas.microsoft.com/office/powerpoint/2010/main" val="3110384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content and chart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512064" y="1280160"/>
            <a:ext cx="11192256" cy="4413504"/>
          </a:xfrm>
        </p:spPr>
        <p:txBody>
          <a:bodyPr anchor="ctr"/>
          <a:lstStyle>
            <a:lvl1pPr marL="0" indent="0" algn="ctr">
              <a:buFont typeface="Arial" panose="020B0604020202020204" pitchFamily="34" charset="0"/>
              <a:buNone/>
              <a:defRPr sz="1200">
                <a:solidFill>
                  <a:schemeClr val="accent1"/>
                </a:solidFill>
              </a:defRPr>
            </a:lvl1pPr>
          </a:lstStyle>
          <a:p>
            <a:endParaRPr lang="en-US"/>
          </a:p>
        </p:txBody>
      </p:sp>
      <p:sp>
        <p:nvSpPr>
          <p:cNvPr id="16" name="Footer Placeholder 3">
            <a:extLst>
              <a:ext uri="{FF2B5EF4-FFF2-40B4-BE49-F238E27FC236}">
                <a16:creationId xmlns:a16="http://schemas.microsoft.com/office/drawing/2014/main" id="{5219E52D-E660-1842-9FA4-3E9C0B97A407}"/>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63" name="Title 1">
            <a:extLst>
              <a:ext uri="{FF2B5EF4-FFF2-40B4-BE49-F238E27FC236}">
                <a16:creationId xmlns:a16="http://schemas.microsoft.com/office/drawing/2014/main" id="{9B91C294-EF6A-8D47-BC58-4FB5C91EF5ED}"/>
              </a:ext>
            </a:extLst>
          </p:cNvPr>
          <p:cNvSpPr>
            <a:spLocks noGrp="1"/>
          </p:cNvSpPr>
          <p:nvPr>
            <p:ph type="title" hasCustomPrompt="1"/>
          </p:nvPr>
        </p:nvSpPr>
        <p:spPr>
          <a:xfrm>
            <a:off x="517233" y="469287"/>
            <a:ext cx="11082528" cy="694893"/>
          </a:xfrm>
        </p:spPr>
        <p:txBody>
          <a:bodyPr/>
          <a:lstStyle>
            <a:lvl1pPr>
              <a:lnSpc>
                <a:spcPct val="100000"/>
              </a:lnSpc>
              <a:defRPr sz="3200"/>
            </a:lvl1pPr>
          </a:lstStyle>
          <a:p>
            <a:r>
              <a:rPr lang="en-US" dirty="0"/>
              <a:t>Click to add a title style</a:t>
            </a:r>
          </a:p>
        </p:txBody>
      </p:sp>
    </p:spTree>
    <p:extLst>
      <p:ext uri="{BB962C8B-B14F-4D97-AF65-F5344CB8AC3E}">
        <p14:creationId xmlns:p14="http://schemas.microsoft.com/office/powerpoint/2010/main" val="3161748355"/>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2-line), content and chart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512064" y="1670304"/>
            <a:ext cx="11192256" cy="4023360"/>
          </a:xfrm>
        </p:spPr>
        <p:txBody>
          <a:bodyPr anchor="ctr"/>
          <a:lstStyle>
            <a:lvl1pPr marL="0" indent="0" algn="ctr">
              <a:buFont typeface="Arial" panose="020B0604020202020204" pitchFamily="34" charset="0"/>
              <a:buNone/>
              <a:defRPr sz="1200">
                <a:solidFill>
                  <a:schemeClr val="accent1"/>
                </a:solidFill>
              </a:defRPr>
            </a:lvl1pPr>
          </a:lstStyle>
          <a:p>
            <a:endParaRPr lang="en-US"/>
          </a:p>
        </p:txBody>
      </p:sp>
      <p:sp>
        <p:nvSpPr>
          <p:cNvPr id="16" name="Footer Placeholder 3">
            <a:extLst>
              <a:ext uri="{FF2B5EF4-FFF2-40B4-BE49-F238E27FC236}">
                <a16:creationId xmlns:a16="http://schemas.microsoft.com/office/drawing/2014/main" id="{5219E52D-E660-1842-9FA4-3E9C0B97A407}"/>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63" name="Title 1">
            <a:extLst>
              <a:ext uri="{FF2B5EF4-FFF2-40B4-BE49-F238E27FC236}">
                <a16:creationId xmlns:a16="http://schemas.microsoft.com/office/drawing/2014/main" id="{9B91C294-EF6A-8D47-BC58-4FB5C91EF5ED}"/>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dirty="0"/>
              <a:t>Click to add a title style with a </a:t>
            </a:r>
            <a:br>
              <a:rPr lang="en-US" dirty="0"/>
            </a:br>
            <a:r>
              <a:rPr lang="en-US" dirty="0"/>
              <a:t>two-line headline</a:t>
            </a:r>
          </a:p>
        </p:txBody>
      </p:sp>
    </p:spTree>
    <p:extLst>
      <p:ext uri="{BB962C8B-B14F-4D97-AF65-F5344CB8AC3E}">
        <p14:creationId xmlns:p14="http://schemas.microsoft.com/office/powerpoint/2010/main" val="1956121026"/>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517234" y="469286"/>
            <a:ext cx="11096132" cy="732508"/>
          </a:xfrm>
        </p:spPr>
        <p:txBody>
          <a:bodyPr vert="horz" lIns="91440" tIns="45720" rIns="91440" bIns="45720" rtlCol="0" anchor="t" anchorCtr="0">
            <a:noAutofit/>
          </a:bodyPr>
          <a:lstStyle>
            <a:lvl1pPr>
              <a:lnSpc>
                <a:spcPct val="100000"/>
              </a:lnSpc>
              <a:defRPr lang="en-US"/>
            </a:lvl1pPr>
          </a:lstStyle>
          <a:p>
            <a:pPr lvl="0"/>
            <a:r>
              <a:rPr lang="en-US" dirty="0"/>
              <a:t>Click to edit Master title style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36345" y="6241565"/>
            <a:ext cx="3283772" cy="366183"/>
          </a:xfrm>
          <a:prstGeom prst="rect">
            <a:avLst/>
          </a:prstGeom>
        </p:spPr>
        <p:txBody>
          <a:bodyPr vert="horz" lIns="91440" tIns="45720" rIns="91440" bIns="45720" rtlCol="0" anchor="ctr"/>
          <a:lstStyle>
            <a:lvl1pPr algn="r">
              <a:buClr>
                <a:schemeClr val="accent1"/>
              </a:buClr>
              <a:defRPr sz="1067">
                <a:solidFill>
                  <a:schemeClr val="accent1"/>
                </a:solidFill>
              </a:defRPr>
            </a:lvl1pPr>
          </a:lstStyle>
          <a:p>
            <a:r>
              <a:rPr lang="en-US" dirty="0"/>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2100304" y="1882026"/>
            <a:ext cx="7909277" cy="3093949"/>
          </a:xfrm>
        </p:spPr>
        <p:txBody>
          <a:bodyPr anchor="ctr" anchorCtr="0"/>
          <a:lstStyle>
            <a:lvl1pPr marL="256111" indent="-256111">
              <a:spcBef>
                <a:spcPts val="800"/>
              </a:spcBef>
              <a:spcAft>
                <a:spcPts val="400"/>
              </a:spcAft>
              <a:buClr>
                <a:schemeClr val="accent1"/>
              </a:buClr>
              <a:buFont typeface="+mj-lt"/>
              <a:buAutoNum type="arabicPeriod"/>
              <a:tabLst/>
              <a:defRPr sz="1900"/>
            </a:lvl1pPr>
            <a:lvl2pPr marL="396875" indent="-149225">
              <a:spcBef>
                <a:spcPts val="0"/>
              </a:spcBef>
              <a:spcAft>
                <a:spcPts val="400"/>
              </a:spcAft>
              <a:buClr>
                <a:schemeClr val="accent1"/>
              </a:buClr>
              <a:buFont typeface="Arial" panose="020B0604020202020204" pitchFamily="34" charset="0"/>
              <a:buChar char="•"/>
              <a:tabLst/>
              <a:defRPr sz="1700"/>
            </a:lvl2pPr>
            <a:lvl3pPr marL="520687" indent="-304792">
              <a:spcBef>
                <a:spcPts val="0"/>
              </a:spcBef>
              <a:spcAft>
                <a:spcPts val="400"/>
              </a:spcAft>
              <a:buFont typeface="+mj-lt"/>
              <a:buAutoNum type="arabicPeriod"/>
              <a:defRPr sz="1467"/>
            </a:lvl3pPr>
            <a:lvl4pPr marL="626518" indent="-304792">
              <a:spcBef>
                <a:spcPts val="0"/>
              </a:spcBef>
              <a:spcAft>
                <a:spcPts val="400"/>
              </a:spcAft>
              <a:buFont typeface="+mj-lt"/>
              <a:buAutoNum type="arabicPeriod"/>
              <a:defRPr sz="1400"/>
            </a:lvl4pPr>
            <a:lvl5pPr marL="719649" indent="-304792">
              <a:spcBef>
                <a:spcPts val="0"/>
              </a:spcBef>
              <a:spcAft>
                <a:spcPts val="400"/>
              </a:spcAft>
              <a:buFont typeface="+mj-lt"/>
              <a:buAutoNum type="arabicPeriod"/>
              <a:defRPr sz="1333"/>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74240579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427E7A-4976-40B2-908E-D4445707BA16}"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B7A9BE-407C-42E5-8CC6-8C95BE20662C}" type="slidenum">
              <a:rPr lang="en-US" smtClean="0"/>
              <a:t>‹#›</a:t>
            </a:fld>
            <a:endParaRPr lang="en-US"/>
          </a:p>
        </p:txBody>
      </p:sp>
    </p:spTree>
    <p:extLst>
      <p:ext uri="{BB962C8B-B14F-4D97-AF65-F5344CB8AC3E}">
        <p14:creationId xmlns:p14="http://schemas.microsoft.com/office/powerpoint/2010/main" val="3379724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our sections w/ numb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nvPr>
        </p:nvSpPr>
        <p:spPr/>
        <p:txBody>
          <a:bodyPr/>
          <a:lstStyle/>
          <a:p>
            <a:fld id="{66DE20E4-D496-034F-914D-F7F15B93E95B}" type="slidenum">
              <a:rPr lang="en-US" smtClean="0"/>
              <a:pPr/>
              <a:t>‹#›</a:t>
            </a:fld>
            <a:endParaRPr lang="en-US" dirty="0"/>
          </a:p>
        </p:txBody>
      </p:sp>
      <p:cxnSp>
        <p:nvCxnSpPr>
          <p:cNvPr id="5" name="Straight Connector 4">
            <a:extLst>
              <a:ext uri="{FF2B5EF4-FFF2-40B4-BE49-F238E27FC236}">
                <a16:creationId xmlns:a16="http://schemas.microsoft.com/office/drawing/2014/main" id="{45C0617B-A41B-B94F-A8DE-6993D064F9CD}"/>
              </a:ext>
            </a:extLst>
          </p:cNvPr>
          <p:cNvCxnSpPr>
            <a:cxnSpLocks/>
          </p:cNvCxnSpPr>
          <p:nvPr userDrawn="1"/>
        </p:nvCxnSpPr>
        <p:spPr>
          <a:xfrm flipH="1">
            <a:off x="1174582" y="1859644"/>
            <a:ext cx="9842839" cy="0"/>
          </a:xfrm>
          <a:prstGeom prst="line">
            <a:avLst/>
          </a:prstGeom>
          <a:noFill/>
          <a:ln w="9525" cap="flat" cmpd="sng" algn="ctr">
            <a:solidFill>
              <a:schemeClr val="tx2">
                <a:lumMod val="60000"/>
                <a:lumOff val="40000"/>
              </a:schemeClr>
            </a:solidFill>
            <a:prstDash val="solid"/>
          </a:ln>
          <a:effectLst/>
        </p:spPr>
      </p:cxnSp>
      <p:cxnSp>
        <p:nvCxnSpPr>
          <p:cNvPr id="6" name="Straight Connector 5">
            <a:extLst>
              <a:ext uri="{FF2B5EF4-FFF2-40B4-BE49-F238E27FC236}">
                <a16:creationId xmlns:a16="http://schemas.microsoft.com/office/drawing/2014/main" id="{C370CE82-930F-F04F-9C79-0DB4507F891E}"/>
              </a:ext>
            </a:extLst>
          </p:cNvPr>
          <p:cNvCxnSpPr>
            <a:cxnSpLocks/>
          </p:cNvCxnSpPr>
          <p:nvPr userDrawn="1"/>
        </p:nvCxnSpPr>
        <p:spPr>
          <a:xfrm flipH="1">
            <a:off x="1174581" y="3200217"/>
            <a:ext cx="9842840"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a:cxnSpLocks/>
          </p:cNvCxnSpPr>
          <p:nvPr userDrawn="1"/>
        </p:nvCxnSpPr>
        <p:spPr>
          <a:xfrm flipH="1">
            <a:off x="1174581" y="4540791"/>
            <a:ext cx="9842840" cy="0"/>
          </a:xfrm>
          <a:prstGeom prst="line">
            <a:avLst/>
          </a:prstGeom>
          <a:noFill/>
          <a:ln w="9525" cap="flat" cmpd="sng" algn="ctr">
            <a:solidFill>
              <a:schemeClr val="tx2">
                <a:lumMod val="60000"/>
                <a:lumOff val="40000"/>
              </a:schemeClr>
            </a:solidFill>
            <a:prstDash val="solid"/>
          </a:ln>
          <a:effectLst/>
        </p:spPr>
      </p:cxnSp>
      <p:sp>
        <p:nvSpPr>
          <p:cNvPr id="34" name="Text Placeholder 33">
            <a:extLst>
              <a:ext uri="{FF2B5EF4-FFF2-40B4-BE49-F238E27FC236}">
                <a16:creationId xmlns:a16="http://schemas.microsoft.com/office/drawing/2014/main" id="{9CB06751-CB75-614D-A598-4763478A2CC7}"/>
              </a:ext>
            </a:extLst>
          </p:cNvPr>
          <p:cNvSpPr>
            <a:spLocks noGrp="1"/>
          </p:cNvSpPr>
          <p:nvPr userDrawn="1">
            <p:ph type="body" sz="quarter" idx="12" hasCustomPrompt="1"/>
          </p:nvPr>
        </p:nvSpPr>
        <p:spPr>
          <a:xfrm>
            <a:off x="1174581" y="732592"/>
            <a:ext cx="1072896"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dirty="0"/>
              <a:t>#</a:t>
            </a:r>
          </a:p>
        </p:txBody>
      </p:sp>
      <p:sp>
        <p:nvSpPr>
          <p:cNvPr id="35" name="Text Placeholder 33">
            <a:extLst>
              <a:ext uri="{FF2B5EF4-FFF2-40B4-BE49-F238E27FC236}">
                <a16:creationId xmlns:a16="http://schemas.microsoft.com/office/drawing/2014/main" id="{0F5B778C-62CF-294F-A8A7-ADB8D30F7E4B}"/>
              </a:ext>
            </a:extLst>
          </p:cNvPr>
          <p:cNvSpPr>
            <a:spLocks noGrp="1"/>
          </p:cNvSpPr>
          <p:nvPr userDrawn="1">
            <p:ph type="body" sz="quarter" idx="13" hasCustomPrompt="1"/>
          </p:nvPr>
        </p:nvSpPr>
        <p:spPr>
          <a:xfrm>
            <a:off x="1174581" y="2073665"/>
            <a:ext cx="1072896"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dirty="0"/>
              <a:t>#</a:t>
            </a:r>
          </a:p>
        </p:txBody>
      </p:sp>
      <p:sp>
        <p:nvSpPr>
          <p:cNvPr id="36" name="Text Placeholder 33">
            <a:extLst>
              <a:ext uri="{FF2B5EF4-FFF2-40B4-BE49-F238E27FC236}">
                <a16:creationId xmlns:a16="http://schemas.microsoft.com/office/drawing/2014/main" id="{0C74DA92-54F5-534D-89FC-7CCB28538954}"/>
              </a:ext>
            </a:extLst>
          </p:cNvPr>
          <p:cNvSpPr>
            <a:spLocks noGrp="1"/>
          </p:cNvSpPr>
          <p:nvPr userDrawn="1">
            <p:ph type="body" sz="quarter" idx="14" hasCustomPrompt="1"/>
          </p:nvPr>
        </p:nvSpPr>
        <p:spPr>
          <a:xfrm>
            <a:off x="1174581" y="3414239"/>
            <a:ext cx="1072896"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dirty="0"/>
              <a:t>#</a:t>
            </a:r>
          </a:p>
        </p:txBody>
      </p:sp>
      <p:sp>
        <p:nvSpPr>
          <p:cNvPr id="37" name="Text Placeholder 33">
            <a:extLst>
              <a:ext uri="{FF2B5EF4-FFF2-40B4-BE49-F238E27FC236}">
                <a16:creationId xmlns:a16="http://schemas.microsoft.com/office/drawing/2014/main" id="{9F262C8B-5C7F-B14A-BA25-50C34A7FD288}"/>
              </a:ext>
            </a:extLst>
          </p:cNvPr>
          <p:cNvSpPr>
            <a:spLocks noGrp="1"/>
          </p:cNvSpPr>
          <p:nvPr userDrawn="1">
            <p:ph type="body" sz="quarter" idx="15" hasCustomPrompt="1"/>
          </p:nvPr>
        </p:nvSpPr>
        <p:spPr>
          <a:xfrm>
            <a:off x="1174581" y="4754312"/>
            <a:ext cx="1072896"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dirty="0"/>
              <a:t>#</a:t>
            </a:r>
          </a:p>
        </p:txBody>
      </p:sp>
      <p:sp>
        <p:nvSpPr>
          <p:cNvPr id="39" name="Text Placeholder 38">
            <a:extLst>
              <a:ext uri="{FF2B5EF4-FFF2-40B4-BE49-F238E27FC236}">
                <a16:creationId xmlns:a16="http://schemas.microsoft.com/office/drawing/2014/main" id="{89565497-DFA6-8648-8348-656B1CD0CB5D}"/>
              </a:ext>
            </a:extLst>
          </p:cNvPr>
          <p:cNvSpPr>
            <a:spLocks noGrp="1"/>
          </p:cNvSpPr>
          <p:nvPr userDrawn="1">
            <p:ph type="body" sz="quarter" idx="16"/>
          </p:nvPr>
        </p:nvSpPr>
        <p:spPr>
          <a:xfrm>
            <a:off x="2564151" y="88454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0" name="Text Placeholder 38">
            <a:extLst>
              <a:ext uri="{FF2B5EF4-FFF2-40B4-BE49-F238E27FC236}">
                <a16:creationId xmlns:a16="http://schemas.microsoft.com/office/drawing/2014/main" id="{B4122E31-736C-8348-B128-1CD0E14E534E}"/>
              </a:ext>
            </a:extLst>
          </p:cNvPr>
          <p:cNvSpPr>
            <a:spLocks noGrp="1"/>
          </p:cNvSpPr>
          <p:nvPr userDrawn="1">
            <p:ph type="body" sz="quarter" idx="17"/>
          </p:nvPr>
        </p:nvSpPr>
        <p:spPr>
          <a:xfrm>
            <a:off x="2564151" y="117867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userDrawn="1">
            <p:ph type="body" sz="quarter" idx="18"/>
          </p:nvPr>
        </p:nvSpPr>
        <p:spPr>
          <a:xfrm>
            <a:off x="2564151" y="222511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userDrawn="1">
            <p:ph type="body" sz="quarter" idx="19"/>
          </p:nvPr>
        </p:nvSpPr>
        <p:spPr>
          <a:xfrm>
            <a:off x="2564151" y="251924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userDrawn="1">
            <p:ph type="body" sz="quarter" idx="20"/>
          </p:nvPr>
        </p:nvSpPr>
        <p:spPr>
          <a:xfrm>
            <a:off x="2564151" y="355928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userDrawn="1">
            <p:ph type="body" sz="quarter" idx="21"/>
          </p:nvPr>
        </p:nvSpPr>
        <p:spPr>
          <a:xfrm>
            <a:off x="2564151" y="385341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userDrawn="1">
            <p:ph type="body" sz="quarter" idx="22"/>
          </p:nvPr>
        </p:nvSpPr>
        <p:spPr>
          <a:xfrm>
            <a:off x="2564151" y="489985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userDrawn="1">
            <p:ph type="body" sz="quarter" idx="23"/>
          </p:nvPr>
        </p:nvSpPr>
        <p:spPr>
          <a:xfrm>
            <a:off x="2564151" y="519398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51" name="Footer Placeholder 50">
            <a:extLst>
              <a:ext uri="{FF2B5EF4-FFF2-40B4-BE49-F238E27FC236}">
                <a16:creationId xmlns:a16="http://schemas.microsoft.com/office/drawing/2014/main" id="{85A7982A-004D-7745-A737-44A85812F968}"/>
              </a:ext>
            </a:extLst>
          </p:cNvPr>
          <p:cNvSpPr>
            <a:spLocks noGrp="1"/>
          </p:cNvSpPr>
          <p:nvPr>
            <p:ph type="ftr" sz="quarter" idx="25"/>
          </p:nvPr>
        </p:nvSpPr>
        <p:spPr/>
        <p:txBody>
          <a:bodyPr/>
          <a:lstStyle/>
          <a:p>
            <a:r>
              <a:rPr lang="en-US" dirty="0"/>
              <a:t>Type division name here</a:t>
            </a:r>
          </a:p>
        </p:txBody>
      </p:sp>
    </p:spTree>
    <p:extLst>
      <p:ext uri="{BB962C8B-B14F-4D97-AF65-F5344CB8AC3E}">
        <p14:creationId xmlns:p14="http://schemas.microsoft.com/office/powerpoint/2010/main" val="31579069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ur sections with icon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nvPr>
        </p:nvSpPr>
        <p:spPr/>
        <p:txBody>
          <a:bodyPr/>
          <a:lstStyle/>
          <a:p>
            <a:fld id="{66DE20E4-D496-034F-914D-F7F15B93E95B}" type="slidenum">
              <a:rPr lang="en-US" smtClean="0"/>
              <a:pPr/>
              <a:t>‹#›</a:t>
            </a:fld>
            <a:endParaRPr lang="en-US" dirty="0"/>
          </a:p>
        </p:txBody>
      </p:sp>
      <p:cxnSp>
        <p:nvCxnSpPr>
          <p:cNvPr id="5" name="Straight Connector 4">
            <a:extLst>
              <a:ext uri="{FF2B5EF4-FFF2-40B4-BE49-F238E27FC236}">
                <a16:creationId xmlns:a16="http://schemas.microsoft.com/office/drawing/2014/main" id="{45C0617B-A41B-B94F-A8DE-6993D064F9CD}"/>
              </a:ext>
            </a:extLst>
          </p:cNvPr>
          <p:cNvCxnSpPr>
            <a:cxnSpLocks/>
          </p:cNvCxnSpPr>
          <p:nvPr userDrawn="1"/>
        </p:nvCxnSpPr>
        <p:spPr>
          <a:xfrm flipH="1">
            <a:off x="1174582" y="1859644"/>
            <a:ext cx="9842839" cy="0"/>
          </a:xfrm>
          <a:prstGeom prst="line">
            <a:avLst/>
          </a:prstGeom>
          <a:noFill/>
          <a:ln w="9525" cap="flat" cmpd="sng" algn="ctr">
            <a:solidFill>
              <a:schemeClr val="tx2">
                <a:lumMod val="60000"/>
                <a:lumOff val="40000"/>
              </a:schemeClr>
            </a:solidFill>
            <a:prstDash val="solid"/>
          </a:ln>
          <a:effectLst/>
        </p:spPr>
      </p:cxnSp>
      <p:cxnSp>
        <p:nvCxnSpPr>
          <p:cNvPr id="6" name="Straight Connector 5">
            <a:extLst>
              <a:ext uri="{FF2B5EF4-FFF2-40B4-BE49-F238E27FC236}">
                <a16:creationId xmlns:a16="http://schemas.microsoft.com/office/drawing/2014/main" id="{C370CE82-930F-F04F-9C79-0DB4507F891E}"/>
              </a:ext>
            </a:extLst>
          </p:cNvPr>
          <p:cNvCxnSpPr>
            <a:cxnSpLocks/>
          </p:cNvCxnSpPr>
          <p:nvPr userDrawn="1"/>
        </p:nvCxnSpPr>
        <p:spPr>
          <a:xfrm flipH="1">
            <a:off x="1174581" y="3200217"/>
            <a:ext cx="9842840"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a:cxnSpLocks/>
          </p:cNvCxnSpPr>
          <p:nvPr userDrawn="1"/>
        </p:nvCxnSpPr>
        <p:spPr>
          <a:xfrm flipH="1">
            <a:off x="1174581" y="4540791"/>
            <a:ext cx="9842840" cy="0"/>
          </a:xfrm>
          <a:prstGeom prst="line">
            <a:avLst/>
          </a:prstGeom>
          <a:noFill/>
          <a:ln w="9525" cap="flat" cmpd="sng" algn="ctr">
            <a:solidFill>
              <a:schemeClr val="tx2">
                <a:lumMod val="60000"/>
                <a:lumOff val="40000"/>
              </a:schemeClr>
            </a:solidFill>
            <a:prstDash val="solid"/>
          </a:ln>
          <a:effectLst/>
        </p:spPr>
      </p:cxnSp>
      <p:sp>
        <p:nvSpPr>
          <p:cNvPr id="39" name="Text Placeholder 38">
            <a:extLst>
              <a:ext uri="{FF2B5EF4-FFF2-40B4-BE49-F238E27FC236}">
                <a16:creationId xmlns:a16="http://schemas.microsoft.com/office/drawing/2014/main" id="{89565497-DFA6-8648-8348-656B1CD0CB5D}"/>
              </a:ext>
            </a:extLst>
          </p:cNvPr>
          <p:cNvSpPr>
            <a:spLocks noGrp="1"/>
          </p:cNvSpPr>
          <p:nvPr userDrawn="1">
            <p:ph type="body" sz="quarter" idx="16"/>
          </p:nvPr>
        </p:nvSpPr>
        <p:spPr>
          <a:xfrm>
            <a:off x="2564151" y="88454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0" name="Text Placeholder 38">
            <a:extLst>
              <a:ext uri="{FF2B5EF4-FFF2-40B4-BE49-F238E27FC236}">
                <a16:creationId xmlns:a16="http://schemas.microsoft.com/office/drawing/2014/main" id="{B4122E31-736C-8348-B128-1CD0E14E534E}"/>
              </a:ext>
            </a:extLst>
          </p:cNvPr>
          <p:cNvSpPr>
            <a:spLocks noGrp="1"/>
          </p:cNvSpPr>
          <p:nvPr userDrawn="1">
            <p:ph type="body" sz="quarter" idx="17"/>
          </p:nvPr>
        </p:nvSpPr>
        <p:spPr>
          <a:xfrm>
            <a:off x="2564151" y="117867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userDrawn="1">
            <p:ph type="body" sz="quarter" idx="18"/>
          </p:nvPr>
        </p:nvSpPr>
        <p:spPr>
          <a:xfrm>
            <a:off x="2564151" y="222511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userDrawn="1">
            <p:ph type="body" sz="quarter" idx="19"/>
          </p:nvPr>
        </p:nvSpPr>
        <p:spPr>
          <a:xfrm>
            <a:off x="2564151" y="251924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userDrawn="1">
            <p:ph type="body" sz="quarter" idx="20"/>
          </p:nvPr>
        </p:nvSpPr>
        <p:spPr>
          <a:xfrm>
            <a:off x="2564151" y="355928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userDrawn="1">
            <p:ph type="body" sz="quarter" idx="21"/>
          </p:nvPr>
        </p:nvSpPr>
        <p:spPr>
          <a:xfrm>
            <a:off x="2564151" y="385341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userDrawn="1">
            <p:ph type="body" sz="quarter" idx="22"/>
          </p:nvPr>
        </p:nvSpPr>
        <p:spPr>
          <a:xfrm>
            <a:off x="2564151" y="489985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userDrawn="1">
            <p:ph type="body" sz="quarter" idx="23"/>
          </p:nvPr>
        </p:nvSpPr>
        <p:spPr>
          <a:xfrm>
            <a:off x="2564151" y="519398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51" name="Footer Placeholder 50">
            <a:extLst>
              <a:ext uri="{FF2B5EF4-FFF2-40B4-BE49-F238E27FC236}">
                <a16:creationId xmlns:a16="http://schemas.microsoft.com/office/drawing/2014/main" id="{85A7982A-004D-7745-A737-44A85812F968}"/>
              </a:ext>
            </a:extLst>
          </p:cNvPr>
          <p:cNvSpPr>
            <a:spLocks noGrp="1"/>
          </p:cNvSpPr>
          <p:nvPr>
            <p:ph type="ftr" sz="quarter" idx="25"/>
          </p:nvPr>
        </p:nvSpPr>
        <p:spPr/>
        <p:txBody>
          <a:bodyPr/>
          <a:lstStyle/>
          <a:p>
            <a:r>
              <a:rPr lang="en-US" dirty="0"/>
              <a:t>Type division name here</a:t>
            </a:r>
          </a:p>
        </p:txBody>
      </p:sp>
    </p:spTree>
    <p:extLst>
      <p:ext uri="{BB962C8B-B14F-4D97-AF65-F5344CB8AC3E}">
        <p14:creationId xmlns:p14="http://schemas.microsoft.com/office/powerpoint/2010/main" val="18148808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bleed image light background">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6B73010-DCFF-9A4A-971B-E9F09C5334BA}"/>
              </a:ext>
            </a:extLst>
          </p:cNvPr>
          <p:cNvSpPr>
            <a:spLocks noGrp="1"/>
          </p:cNvSpPr>
          <p:nvPr>
            <p:ph type="pic" sz="quarter" idx="13"/>
          </p:nvPr>
        </p:nvSpPr>
        <p:spPr>
          <a:xfrm>
            <a:off x="0" y="0"/>
            <a:ext cx="12192000" cy="6858000"/>
          </a:xfrm>
          <a:solidFill>
            <a:schemeClr val="tx2">
              <a:lumMod val="60000"/>
              <a:lumOff val="40000"/>
            </a:schemeClr>
          </a:solidFill>
        </p:spPr>
        <p:txBody>
          <a:bodyPr anchor="ctr"/>
          <a:lstStyle>
            <a:lvl1pPr marL="0" indent="0" algn="ctr">
              <a:buNone/>
              <a:defRPr/>
            </a:lvl1pPr>
          </a:lstStyle>
          <a:p>
            <a:endParaRPr lang="en-US"/>
          </a:p>
        </p:txBody>
      </p:sp>
      <p:sp>
        <p:nvSpPr>
          <p:cNvPr id="5" name="Slide Number Placeholder 4"/>
          <p:cNvSpPr>
            <a:spLocks noGrp="1"/>
          </p:cNvSpPr>
          <p:nvPr>
            <p:ph type="sldNum" sz="quarter" idx="12"/>
          </p:nvPr>
        </p:nvSpPr>
        <p:spPr/>
        <p:txBody>
          <a:bodyPr/>
          <a:lstStyle/>
          <a:p>
            <a:fld id="{90F9BDA0-AF0E-4BA8-B742-3B9C92A3E6FE}" type="slidenum">
              <a:rPr lang="en-US" smtClean="0"/>
              <a:t>‹#›</a:t>
            </a:fld>
            <a:endParaRPr lang="en-US"/>
          </a:p>
        </p:txBody>
      </p:sp>
      <p:sp>
        <p:nvSpPr>
          <p:cNvPr id="4" name="Footer Placeholder 3">
            <a:extLst>
              <a:ext uri="{FF2B5EF4-FFF2-40B4-BE49-F238E27FC236}">
                <a16:creationId xmlns:a16="http://schemas.microsoft.com/office/drawing/2014/main" id="{8E4D2472-4EE6-C448-9F15-8C75193DA95C}"/>
              </a:ext>
            </a:extLst>
          </p:cNvPr>
          <p:cNvSpPr>
            <a:spLocks noGrp="1"/>
          </p:cNvSpPr>
          <p:nvPr>
            <p:ph type="ftr" sz="quarter" idx="3"/>
          </p:nvPr>
        </p:nvSpPr>
        <p:spPr>
          <a:xfrm>
            <a:off x="7969405" y="6241565"/>
            <a:ext cx="3273860"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7" name="TextBox 6">
            <a:extLst>
              <a:ext uri="{FF2B5EF4-FFF2-40B4-BE49-F238E27FC236}">
                <a16:creationId xmlns:a16="http://schemas.microsoft.com/office/drawing/2014/main" id="{457E1A05-8BEA-C340-A5A9-DFD9053D0678}"/>
              </a:ext>
            </a:extLst>
          </p:cNvPr>
          <p:cNvSpPr txBox="1"/>
          <p:nvPr userDrawn="1"/>
        </p:nvSpPr>
        <p:spPr>
          <a:xfrm>
            <a:off x="1097280" y="6332817"/>
            <a:ext cx="3942944" cy="21544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2021 United HealthCare Services, Inc. All Rights Reserved.</a:t>
            </a:r>
          </a:p>
        </p:txBody>
      </p:sp>
      <p:sp>
        <p:nvSpPr>
          <p:cNvPr id="8" name="Graphic 8">
            <a:extLst>
              <a:ext uri="{FF2B5EF4-FFF2-40B4-BE49-F238E27FC236}">
                <a16:creationId xmlns:a16="http://schemas.microsoft.com/office/drawing/2014/main" id="{3E10119E-13B3-BF4F-9771-A3F130658023}"/>
              </a:ext>
            </a:extLst>
          </p:cNvPr>
          <p:cNvSpPr/>
          <p:nvPr userDrawn="1"/>
        </p:nvSpPr>
        <p:spPr>
          <a:xfrm>
            <a:off x="609602" y="6213960"/>
            <a:ext cx="177533" cy="309701"/>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dirty="0"/>
          </a:p>
        </p:txBody>
      </p:sp>
    </p:spTree>
    <p:extLst>
      <p:ext uri="{BB962C8B-B14F-4D97-AF65-F5344CB8AC3E}">
        <p14:creationId xmlns:p14="http://schemas.microsoft.com/office/powerpoint/2010/main" val="392328287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ull-bleed image dark background">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6B73010-DCFF-9A4A-971B-E9F09C5334BA}"/>
              </a:ext>
            </a:extLst>
          </p:cNvPr>
          <p:cNvSpPr>
            <a:spLocks noGrp="1"/>
          </p:cNvSpPr>
          <p:nvPr>
            <p:ph type="pic" sz="quarter" idx="13"/>
          </p:nvPr>
        </p:nvSpPr>
        <p:spPr>
          <a:xfrm>
            <a:off x="0" y="0"/>
            <a:ext cx="12192000" cy="6858000"/>
          </a:xfrm>
          <a:solidFill>
            <a:schemeClr val="tx2"/>
          </a:solidFill>
        </p:spPr>
        <p:txBody>
          <a:bodyPr anchor="ctr"/>
          <a:lstStyle>
            <a:lvl1pPr marL="0" indent="0" algn="ctr">
              <a:buNone/>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90F9BDA0-AF0E-4BA8-B742-3B9C92A3E6FE}" type="slidenum">
              <a:rPr lang="en-US" smtClean="0"/>
              <a:pPr/>
              <a:t>‹#›</a:t>
            </a:fld>
            <a:endParaRPr lang="en-US"/>
          </a:p>
        </p:txBody>
      </p:sp>
      <p:sp>
        <p:nvSpPr>
          <p:cNvPr id="4" name="Footer Placeholder 3">
            <a:extLst>
              <a:ext uri="{FF2B5EF4-FFF2-40B4-BE49-F238E27FC236}">
                <a16:creationId xmlns:a16="http://schemas.microsoft.com/office/drawing/2014/main" id="{8E4D2472-4EE6-C448-9F15-8C75193DA95C}"/>
              </a:ext>
            </a:extLst>
          </p:cNvPr>
          <p:cNvSpPr>
            <a:spLocks noGrp="1"/>
          </p:cNvSpPr>
          <p:nvPr>
            <p:ph type="ftr" sz="quarter" idx="3"/>
          </p:nvPr>
        </p:nvSpPr>
        <p:spPr>
          <a:xfrm>
            <a:off x="7959493" y="6241565"/>
            <a:ext cx="3283772" cy="366183"/>
          </a:xfrm>
          <a:prstGeom prst="rect">
            <a:avLst/>
          </a:prstGeom>
        </p:spPr>
        <p:txBody>
          <a:bodyPr vert="horz" lIns="91440" tIns="45720" rIns="91440" bIns="45720" rtlCol="0" anchor="ctr"/>
          <a:lstStyle>
            <a:lvl1pPr algn="r">
              <a:defRPr sz="1067">
                <a:solidFill>
                  <a:schemeClr val="bg1"/>
                </a:solidFill>
              </a:defRPr>
            </a:lvl1pPr>
          </a:lstStyle>
          <a:p>
            <a:r>
              <a:rPr lang="en-US" dirty="0"/>
              <a:t>Type division name here</a:t>
            </a:r>
          </a:p>
        </p:txBody>
      </p:sp>
      <p:sp>
        <p:nvSpPr>
          <p:cNvPr id="7" name="TextBox 6">
            <a:extLst>
              <a:ext uri="{FF2B5EF4-FFF2-40B4-BE49-F238E27FC236}">
                <a16:creationId xmlns:a16="http://schemas.microsoft.com/office/drawing/2014/main" id="{513B21B1-1CC2-6640-8C36-C1582A51D4C9}"/>
              </a:ext>
            </a:extLst>
          </p:cNvPr>
          <p:cNvSpPr txBox="1"/>
          <p:nvPr userDrawn="1"/>
        </p:nvSpPr>
        <p:spPr>
          <a:xfrm>
            <a:off x="1097280" y="6332817"/>
            <a:ext cx="3942944" cy="21544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2021 United HealthCare Services, Inc. All Rights Reserved.</a:t>
            </a:r>
          </a:p>
        </p:txBody>
      </p:sp>
      <p:sp>
        <p:nvSpPr>
          <p:cNvPr id="8" name="Graphic 8">
            <a:extLst>
              <a:ext uri="{FF2B5EF4-FFF2-40B4-BE49-F238E27FC236}">
                <a16:creationId xmlns:a16="http://schemas.microsoft.com/office/drawing/2014/main" id="{CB97FD1F-3432-5F42-BA9B-FE85EE343C75}"/>
              </a:ext>
            </a:extLst>
          </p:cNvPr>
          <p:cNvSpPr/>
          <p:nvPr userDrawn="1"/>
        </p:nvSpPr>
        <p:spPr>
          <a:xfrm>
            <a:off x="609602" y="6213960"/>
            <a:ext cx="177533" cy="309701"/>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dirty="0"/>
          </a:p>
        </p:txBody>
      </p:sp>
    </p:spTree>
    <p:extLst>
      <p:ext uri="{BB962C8B-B14F-4D97-AF65-F5344CB8AC3E}">
        <p14:creationId xmlns:p14="http://schemas.microsoft.com/office/powerpoint/2010/main" val="238555465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32A84-2D89-4F52-86C9-0D5019CB23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DB841F-5D6B-40F3-B65C-AB1956CE03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933196-B804-472D-93F1-07C02A91B35D}"/>
              </a:ext>
            </a:extLst>
          </p:cNvPr>
          <p:cNvSpPr>
            <a:spLocks noGrp="1"/>
          </p:cNvSpPr>
          <p:nvPr>
            <p:ph type="dt" sz="half" idx="10"/>
          </p:nvPr>
        </p:nvSpPr>
        <p:spPr/>
        <p:txBody>
          <a:bodyPr/>
          <a:lstStyle/>
          <a:p>
            <a:fld id="{8CEEC6BB-91C5-4BCF-B9EC-08875CC916FC}" type="datetimeFigureOut">
              <a:rPr lang="en-US" smtClean="0"/>
              <a:t>10/17/2023</a:t>
            </a:fld>
            <a:endParaRPr lang="en-US"/>
          </a:p>
        </p:txBody>
      </p:sp>
      <p:sp>
        <p:nvSpPr>
          <p:cNvPr id="5" name="Footer Placeholder 4">
            <a:extLst>
              <a:ext uri="{FF2B5EF4-FFF2-40B4-BE49-F238E27FC236}">
                <a16:creationId xmlns:a16="http://schemas.microsoft.com/office/drawing/2014/main" id="{4BD2150F-B1E9-4742-9A14-B0EC6BD191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D4651B-8DA6-4655-9AE2-058454317C35}"/>
              </a:ext>
            </a:extLst>
          </p:cNvPr>
          <p:cNvSpPr>
            <a:spLocks noGrp="1"/>
          </p:cNvSpPr>
          <p:nvPr>
            <p:ph type="sldNum" sz="quarter" idx="12"/>
          </p:nvPr>
        </p:nvSpPr>
        <p:spPr/>
        <p:txBody>
          <a:bodyPr/>
          <a:lstStyle/>
          <a:p>
            <a:fld id="{51000776-D61B-4C55-A2DE-C4F0C89F57BF}" type="slidenum">
              <a:rPr lang="en-US" smtClean="0"/>
              <a:t>‹#›</a:t>
            </a:fld>
            <a:endParaRPr lang="en-US"/>
          </a:p>
        </p:txBody>
      </p:sp>
    </p:spTree>
    <p:extLst>
      <p:ext uri="{BB962C8B-B14F-4D97-AF65-F5344CB8AC3E}">
        <p14:creationId xmlns:p14="http://schemas.microsoft.com/office/powerpoint/2010/main" val="26612803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1429C-9668-4106-97F7-DE5E0A4C68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6C4778-4207-47BB-BDD9-2F6D1140BF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227833-DDE3-4398-8EE1-9C5B893B07C9}"/>
              </a:ext>
            </a:extLst>
          </p:cNvPr>
          <p:cNvSpPr>
            <a:spLocks noGrp="1"/>
          </p:cNvSpPr>
          <p:nvPr>
            <p:ph type="dt" sz="half" idx="10"/>
          </p:nvPr>
        </p:nvSpPr>
        <p:spPr/>
        <p:txBody>
          <a:bodyPr/>
          <a:lstStyle/>
          <a:p>
            <a:fld id="{2690A1D9-4464-4D86-BAFE-939F83AAA129}" type="datetimeFigureOut">
              <a:rPr lang="en-US" smtClean="0"/>
              <a:t>10/17/2023</a:t>
            </a:fld>
            <a:endParaRPr lang="en-US"/>
          </a:p>
        </p:txBody>
      </p:sp>
      <p:sp>
        <p:nvSpPr>
          <p:cNvPr id="5" name="Footer Placeholder 4">
            <a:extLst>
              <a:ext uri="{FF2B5EF4-FFF2-40B4-BE49-F238E27FC236}">
                <a16:creationId xmlns:a16="http://schemas.microsoft.com/office/drawing/2014/main" id="{5E6DF378-A75F-4A6E-ACAE-DE12ECDA14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6D2969-482E-4E99-A847-C7140451C6E1}"/>
              </a:ext>
            </a:extLst>
          </p:cNvPr>
          <p:cNvSpPr>
            <a:spLocks noGrp="1"/>
          </p:cNvSpPr>
          <p:nvPr>
            <p:ph type="sldNum" sz="quarter" idx="12"/>
          </p:nvPr>
        </p:nvSpPr>
        <p:spPr/>
        <p:txBody>
          <a:bodyPr/>
          <a:lstStyle/>
          <a:p>
            <a:fld id="{2B8CDEB2-A87F-46B1-BDE9-32C41130FB0C}" type="slidenum">
              <a:rPr lang="en-US" smtClean="0"/>
              <a:t>‹#›</a:t>
            </a:fld>
            <a:endParaRPr lang="en-US"/>
          </a:p>
        </p:txBody>
      </p:sp>
    </p:spTree>
    <p:extLst>
      <p:ext uri="{BB962C8B-B14F-4D97-AF65-F5344CB8AC3E}">
        <p14:creationId xmlns:p14="http://schemas.microsoft.com/office/powerpoint/2010/main" val="32872915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C3D4C-3065-4F80-9D3F-83992F8EBD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95DA13-A420-4F0C-B33D-B5386018D1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B0B61B-E3B0-4F05-9903-EFE2598DCC01}"/>
              </a:ext>
            </a:extLst>
          </p:cNvPr>
          <p:cNvSpPr>
            <a:spLocks noGrp="1"/>
          </p:cNvSpPr>
          <p:nvPr>
            <p:ph type="dt" sz="half" idx="10"/>
          </p:nvPr>
        </p:nvSpPr>
        <p:spPr/>
        <p:txBody>
          <a:bodyPr/>
          <a:lstStyle/>
          <a:p>
            <a:fld id="{2690A1D9-4464-4D86-BAFE-939F83AAA129}" type="datetimeFigureOut">
              <a:rPr lang="en-US" smtClean="0"/>
              <a:t>10/17/2023</a:t>
            </a:fld>
            <a:endParaRPr lang="en-US"/>
          </a:p>
        </p:txBody>
      </p:sp>
      <p:sp>
        <p:nvSpPr>
          <p:cNvPr id="5" name="Footer Placeholder 4">
            <a:extLst>
              <a:ext uri="{FF2B5EF4-FFF2-40B4-BE49-F238E27FC236}">
                <a16:creationId xmlns:a16="http://schemas.microsoft.com/office/drawing/2014/main" id="{0F7907F6-BE0A-4017-90C6-28DEFF0F8D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446827-24A8-47E1-9BE8-A96220EBF18A}"/>
              </a:ext>
            </a:extLst>
          </p:cNvPr>
          <p:cNvSpPr>
            <a:spLocks noGrp="1"/>
          </p:cNvSpPr>
          <p:nvPr>
            <p:ph type="sldNum" sz="quarter" idx="12"/>
          </p:nvPr>
        </p:nvSpPr>
        <p:spPr/>
        <p:txBody>
          <a:bodyPr/>
          <a:lstStyle/>
          <a:p>
            <a:fld id="{2B8CDEB2-A87F-46B1-BDE9-32C41130FB0C}" type="slidenum">
              <a:rPr lang="en-US" smtClean="0"/>
              <a:t>‹#›</a:t>
            </a:fld>
            <a:endParaRPr lang="en-US"/>
          </a:p>
        </p:txBody>
      </p:sp>
    </p:spTree>
    <p:extLst>
      <p:ext uri="{BB962C8B-B14F-4D97-AF65-F5344CB8AC3E}">
        <p14:creationId xmlns:p14="http://schemas.microsoft.com/office/powerpoint/2010/main" val="2770036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726C5-2DB2-49E2-A304-7E77A15542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7D8812-540A-4898-A479-C054A81D87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3F3B31-9134-4504-AB49-230E10B0540A}"/>
              </a:ext>
            </a:extLst>
          </p:cNvPr>
          <p:cNvSpPr>
            <a:spLocks noGrp="1"/>
          </p:cNvSpPr>
          <p:nvPr>
            <p:ph type="dt" sz="half" idx="10"/>
          </p:nvPr>
        </p:nvSpPr>
        <p:spPr/>
        <p:txBody>
          <a:bodyPr/>
          <a:lstStyle/>
          <a:p>
            <a:fld id="{2690A1D9-4464-4D86-BAFE-939F83AAA129}" type="datetimeFigureOut">
              <a:rPr lang="en-US" smtClean="0"/>
              <a:t>10/17/2023</a:t>
            </a:fld>
            <a:endParaRPr lang="en-US"/>
          </a:p>
        </p:txBody>
      </p:sp>
      <p:sp>
        <p:nvSpPr>
          <p:cNvPr id="5" name="Footer Placeholder 4">
            <a:extLst>
              <a:ext uri="{FF2B5EF4-FFF2-40B4-BE49-F238E27FC236}">
                <a16:creationId xmlns:a16="http://schemas.microsoft.com/office/drawing/2014/main" id="{2FE8A25D-1526-4176-9FF8-F8A762066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D43FF7-D766-4511-AA71-76E6D1ED95B6}"/>
              </a:ext>
            </a:extLst>
          </p:cNvPr>
          <p:cNvSpPr>
            <a:spLocks noGrp="1"/>
          </p:cNvSpPr>
          <p:nvPr>
            <p:ph type="sldNum" sz="quarter" idx="12"/>
          </p:nvPr>
        </p:nvSpPr>
        <p:spPr/>
        <p:txBody>
          <a:bodyPr/>
          <a:lstStyle/>
          <a:p>
            <a:fld id="{2B8CDEB2-A87F-46B1-BDE9-32C41130FB0C}" type="slidenum">
              <a:rPr lang="en-US" smtClean="0"/>
              <a:t>‹#›</a:t>
            </a:fld>
            <a:endParaRPr lang="en-US"/>
          </a:p>
        </p:txBody>
      </p:sp>
    </p:spTree>
    <p:extLst>
      <p:ext uri="{BB962C8B-B14F-4D97-AF65-F5344CB8AC3E}">
        <p14:creationId xmlns:p14="http://schemas.microsoft.com/office/powerpoint/2010/main" val="40082814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8CF80-3E7A-47A0-91E4-221B7E2533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06C311-4651-4F28-9127-6E27914839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7DCF5A-4903-4A76-B5CB-699F4F53F7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257015-6CD4-43FF-A4A6-3986817A997A}"/>
              </a:ext>
            </a:extLst>
          </p:cNvPr>
          <p:cNvSpPr>
            <a:spLocks noGrp="1"/>
          </p:cNvSpPr>
          <p:nvPr>
            <p:ph type="dt" sz="half" idx="10"/>
          </p:nvPr>
        </p:nvSpPr>
        <p:spPr/>
        <p:txBody>
          <a:bodyPr/>
          <a:lstStyle/>
          <a:p>
            <a:fld id="{2690A1D9-4464-4D86-BAFE-939F83AAA129}" type="datetimeFigureOut">
              <a:rPr lang="en-US" smtClean="0"/>
              <a:t>10/17/2023</a:t>
            </a:fld>
            <a:endParaRPr lang="en-US"/>
          </a:p>
        </p:txBody>
      </p:sp>
      <p:sp>
        <p:nvSpPr>
          <p:cNvPr id="6" name="Footer Placeholder 5">
            <a:extLst>
              <a:ext uri="{FF2B5EF4-FFF2-40B4-BE49-F238E27FC236}">
                <a16:creationId xmlns:a16="http://schemas.microsoft.com/office/drawing/2014/main" id="{A8A060EE-6971-428C-9ED1-906A223A23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0E9E52-FBF5-4589-9153-3A95269CAE31}"/>
              </a:ext>
            </a:extLst>
          </p:cNvPr>
          <p:cNvSpPr>
            <a:spLocks noGrp="1"/>
          </p:cNvSpPr>
          <p:nvPr>
            <p:ph type="sldNum" sz="quarter" idx="12"/>
          </p:nvPr>
        </p:nvSpPr>
        <p:spPr/>
        <p:txBody>
          <a:bodyPr/>
          <a:lstStyle/>
          <a:p>
            <a:fld id="{2B8CDEB2-A87F-46B1-BDE9-32C41130FB0C}" type="slidenum">
              <a:rPr lang="en-US" smtClean="0"/>
              <a:t>‹#›</a:t>
            </a:fld>
            <a:endParaRPr lang="en-US"/>
          </a:p>
        </p:txBody>
      </p:sp>
    </p:spTree>
    <p:extLst>
      <p:ext uri="{BB962C8B-B14F-4D97-AF65-F5344CB8AC3E}">
        <p14:creationId xmlns:p14="http://schemas.microsoft.com/office/powerpoint/2010/main" val="17382416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E1D1A-2283-47C2-8D87-39F44DBF10E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92C188-2028-4EA9-9557-CF376C6102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1D1FD8-337A-4D88-9F47-D8D7EBDE45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F637EB-A1E9-47E7-AEAB-33B04F2FBC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EAEB85-93D5-4302-9804-5CEB23EE61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87D5FC-6E3E-4F3C-A76E-613A8CA758D7}"/>
              </a:ext>
            </a:extLst>
          </p:cNvPr>
          <p:cNvSpPr>
            <a:spLocks noGrp="1"/>
          </p:cNvSpPr>
          <p:nvPr>
            <p:ph type="dt" sz="half" idx="10"/>
          </p:nvPr>
        </p:nvSpPr>
        <p:spPr/>
        <p:txBody>
          <a:bodyPr/>
          <a:lstStyle/>
          <a:p>
            <a:fld id="{2690A1D9-4464-4D86-BAFE-939F83AAA129}" type="datetimeFigureOut">
              <a:rPr lang="en-US" smtClean="0"/>
              <a:t>10/17/2023</a:t>
            </a:fld>
            <a:endParaRPr lang="en-US"/>
          </a:p>
        </p:txBody>
      </p:sp>
      <p:sp>
        <p:nvSpPr>
          <p:cNvPr id="8" name="Footer Placeholder 7">
            <a:extLst>
              <a:ext uri="{FF2B5EF4-FFF2-40B4-BE49-F238E27FC236}">
                <a16:creationId xmlns:a16="http://schemas.microsoft.com/office/drawing/2014/main" id="{4B33832A-3E09-43B9-9FBA-CC73D2B42B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0FC216-A669-421F-87A8-71E3EE748ABF}"/>
              </a:ext>
            </a:extLst>
          </p:cNvPr>
          <p:cNvSpPr>
            <a:spLocks noGrp="1"/>
          </p:cNvSpPr>
          <p:nvPr>
            <p:ph type="sldNum" sz="quarter" idx="12"/>
          </p:nvPr>
        </p:nvSpPr>
        <p:spPr/>
        <p:txBody>
          <a:bodyPr/>
          <a:lstStyle/>
          <a:p>
            <a:fld id="{2B8CDEB2-A87F-46B1-BDE9-32C41130FB0C}" type="slidenum">
              <a:rPr lang="en-US" smtClean="0"/>
              <a:t>‹#›</a:t>
            </a:fld>
            <a:endParaRPr lang="en-US"/>
          </a:p>
        </p:txBody>
      </p:sp>
    </p:spTree>
    <p:extLst>
      <p:ext uri="{BB962C8B-B14F-4D97-AF65-F5344CB8AC3E}">
        <p14:creationId xmlns:p14="http://schemas.microsoft.com/office/powerpoint/2010/main" val="2111137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427E7A-4976-40B2-908E-D4445707BA16}" type="datetimeFigureOut">
              <a:rPr lang="en-US" smtClean="0"/>
              <a:t>10/17/2023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B7A9BE-407C-42E5-8CC6-8C95BE20662C}" type="slidenum">
              <a:rPr lang="en-US" smtClean="0"/>
              <a:t>‹#›</a:t>
            </a:fld>
            <a:endParaRPr lang="en-US"/>
          </a:p>
        </p:txBody>
      </p:sp>
    </p:spTree>
    <p:extLst>
      <p:ext uri="{BB962C8B-B14F-4D97-AF65-F5344CB8AC3E}">
        <p14:creationId xmlns:p14="http://schemas.microsoft.com/office/powerpoint/2010/main" val="24370972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36315-4294-4043-A442-8202C74132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72EF48-B4B2-48FC-9EF3-9034D175F13D}"/>
              </a:ext>
            </a:extLst>
          </p:cNvPr>
          <p:cNvSpPr>
            <a:spLocks noGrp="1"/>
          </p:cNvSpPr>
          <p:nvPr>
            <p:ph type="dt" sz="half" idx="10"/>
          </p:nvPr>
        </p:nvSpPr>
        <p:spPr/>
        <p:txBody>
          <a:bodyPr/>
          <a:lstStyle/>
          <a:p>
            <a:fld id="{2690A1D9-4464-4D86-BAFE-939F83AAA129}" type="datetimeFigureOut">
              <a:rPr lang="en-US" smtClean="0"/>
              <a:t>10/17/2023</a:t>
            </a:fld>
            <a:endParaRPr lang="en-US"/>
          </a:p>
        </p:txBody>
      </p:sp>
      <p:sp>
        <p:nvSpPr>
          <p:cNvPr id="4" name="Footer Placeholder 3">
            <a:extLst>
              <a:ext uri="{FF2B5EF4-FFF2-40B4-BE49-F238E27FC236}">
                <a16:creationId xmlns:a16="http://schemas.microsoft.com/office/drawing/2014/main" id="{B76A3284-8448-4EFE-B0F1-E1B3BE9BAE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402E52-386A-4B25-90EC-081119D39483}"/>
              </a:ext>
            </a:extLst>
          </p:cNvPr>
          <p:cNvSpPr>
            <a:spLocks noGrp="1"/>
          </p:cNvSpPr>
          <p:nvPr>
            <p:ph type="sldNum" sz="quarter" idx="12"/>
          </p:nvPr>
        </p:nvSpPr>
        <p:spPr/>
        <p:txBody>
          <a:bodyPr/>
          <a:lstStyle/>
          <a:p>
            <a:fld id="{2B8CDEB2-A87F-46B1-BDE9-32C41130FB0C}" type="slidenum">
              <a:rPr lang="en-US" smtClean="0"/>
              <a:t>‹#›</a:t>
            </a:fld>
            <a:endParaRPr lang="en-US"/>
          </a:p>
        </p:txBody>
      </p:sp>
    </p:spTree>
    <p:extLst>
      <p:ext uri="{BB962C8B-B14F-4D97-AF65-F5344CB8AC3E}">
        <p14:creationId xmlns:p14="http://schemas.microsoft.com/office/powerpoint/2010/main" val="3560354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CDC0E8-90DD-4DFA-A0EB-3A04659D876E}"/>
              </a:ext>
            </a:extLst>
          </p:cNvPr>
          <p:cNvSpPr>
            <a:spLocks noGrp="1"/>
          </p:cNvSpPr>
          <p:nvPr>
            <p:ph type="dt" sz="half" idx="10"/>
          </p:nvPr>
        </p:nvSpPr>
        <p:spPr/>
        <p:txBody>
          <a:bodyPr/>
          <a:lstStyle/>
          <a:p>
            <a:fld id="{2690A1D9-4464-4D86-BAFE-939F83AAA129}" type="datetimeFigureOut">
              <a:rPr lang="en-US" smtClean="0"/>
              <a:t>10/17/2023</a:t>
            </a:fld>
            <a:endParaRPr lang="en-US"/>
          </a:p>
        </p:txBody>
      </p:sp>
      <p:sp>
        <p:nvSpPr>
          <p:cNvPr id="3" name="Footer Placeholder 2">
            <a:extLst>
              <a:ext uri="{FF2B5EF4-FFF2-40B4-BE49-F238E27FC236}">
                <a16:creationId xmlns:a16="http://schemas.microsoft.com/office/drawing/2014/main" id="{AD31A673-4FC6-4FF0-B9BF-C67536141E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A541B8-83A0-4DE9-9391-9AC55FDD737B}"/>
              </a:ext>
            </a:extLst>
          </p:cNvPr>
          <p:cNvSpPr>
            <a:spLocks noGrp="1"/>
          </p:cNvSpPr>
          <p:nvPr>
            <p:ph type="sldNum" sz="quarter" idx="12"/>
          </p:nvPr>
        </p:nvSpPr>
        <p:spPr/>
        <p:txBody>
          <a:bodyPr/>
          <a:lstStyle/>
          <a:p>
            <a:fld id="{2B8CDEB2-A87F-46B1-BDE9-32C41130FB0C}" type="slidenum">
              <a:rPr lang="en-US" smtClean="0"/>
              <a:t>‹#›</a:t>
            </a:fld>
            <a:endParaRPr lang="en-US"/>
          </a:p>
        </p:txBody>
      </p:sp>
    </p:spTree>
    <p:extLst>
      <p:ext uri="{BB962C8B-B14F-4D97-AF65-F5344CB8AC3E}">
        <p14:creationId xmlns:p14="http://schemas.microsoft.com/office/powerpoint/2010/main" val="19258366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1D1A0-AD73-4D53-8295-D100D9B71D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EEFF36-4225-49C6-AED1-47E362C708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D4D58F-8C82-4230-B14D-7B096AD498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9FA96E-C8D8-435B-9A53-A061D4743C95}"/>
              </a:ext>
            </a:extLst>
          </p:cNvPr>
          <p:cNvSpPr>
            <a:spLocks noGrp="1"/>
          </p:cNvSpPr>
          <p:nvPr>
            <p:ph type="dt" sz="half" idx="10"/>
          </p:nvPr>
        </p:nvSpPr>
        <p:spPr/>
        <p:txBody>
          <a:bodyPr/>
          <a:lstStyle/>
          <a:p>
            <a:fld id="{2690A1D9-4464-4D86-BAFE-939F83AAA129}" type="datetimeFigureOut">
              <a:rPr lang="en-US" smtClean="0"/>
              <a:t>10/17/2023</a:t>
            </a:fld>
            <a:endParaRPr lang="en-US"/>
          </a:p>
        </p:txBody>
      </p:sp>
      <p:sp>
        <p:nvSpPr>
          <p:cNvPr id="6" name="Footer Placeholder 5">
            <a:extLst>
              <a:ext uri="{FF2B5EF4-FFF2-40B4-BE49-F238E27FC236}">
                <a16:creationId xmlns:a16="http://schemas.microsoft.com/office/drawing/2014/main" id="{9FA78E2E-585F-4183-9857-37AC986E25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ECF019-786E-4C89-B2FD-903BA2DD6391}"/>
              </a:ext>
            </a:extLst>
          </p:cNvPr>
          <p:cNvSpPr>
            <a:spLocks noGrp="1"/>
          </p:cNvSpPr>
          <p:nvPr>
            <p:ph type="sldNum" sz="quarter" idx="12"/>
          </p:nvPr>
        </p:nvSpPr>
        <p:spPr/>
        <p:txBody>
          <a:bodyPr/>
          <a:lstStyle/>
          <a:p>
            <a:fld id="{2B8CDEB2-A87F-46B1-BDE9-32C41130FB0C}" type="slidenum">
              <a:rPr lang="en-US" smtClean="0"/>
              <a:t>‹#›</a:t>
            </a:fld>
            <a:endParaRPr lang="en-US"/>
          </a:p>
        </p:txBody>
      </p:sp>
    </p:spTree>
    <p:extLst>
      <p:ext uri="{BB962C8B-B14F-4D97-AF65-F5344CB8AC3E}">
        <p14:creationId xmlns:p14="http://schemas.microsoft.com/office/powerpoint/2010/main" val="26829246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C4904-0ED1-4529-BD13-01993AC197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79344A-98C8-4328-9DFD-1E92FE9099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A0BE62-6A1C-4F10-BC30-3A999583E7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1BF6F9-384B-40D7-8427-CCFAFBB0D33A}"/>
              </a:ext>
            </a:extLst>
          </p:cNvPr>
          <p:cNvSpPr>
            <a:spLocks noGrp="1"/>
          </p:cNvSpPr>
          <p:nvPr>
            <p:ph type="dt" sz="half" idx="10"/>
          </p:nvPr>
        </p:nvSpPr>
        <p:spPr/>
        <p:txBody>
          <a:bodyPr/>
          <a:lstStyle/>
          <a:p>
            <a:fld id="{2690A1D9-4464-4D86-BAFE-939F83AAA129}" type="datetimeFigureOut">
              <a:rPr lang="en-US" smtClean="0"/>
              <a:t>10/17/2023</a:t>
            </a:fld>
            <a:endParaRPr lang="en-US"/>
          </a:p>
        </p:txBody>
      </p:sp>
      <p:sp>
        <p:nvSpPr>
          <p:cNvPr id="6" name="Footer Placeholder 5">
            <a:extLst>
              <a:ext uri="{FF2B5EF4-FFF2-40B4-BE49-F238E27FC236}">
                <a16:creationId xmlns:a16="http://schemas.microsoft.com/office/drawing/2014/main" id="{70561ED6-0A3F-4E7B-B444-E2C4B6CFED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C52C31-1833-4268-BDBD-BDDC226EF196}"/>
              </a:ext>
            </a:extLst>
          </p:cNvPr>
          <p:cNvSpPr>
            <a:spLocks noGrp="1"/>
          </p:cNvSpPr>
          <p:nvPr>
            <p:ph type="sldNum" sz="quarter" idx="12"/>
          </p:nvPr>
        </p:nvSpPr>
        <p:spPr/>
        <p:txBody>
          <a:bodyPr/>
          <a:lstStyle/>
          <a:p>
            <a:fld id="{2B8CDEB2-A87F-46B1-BDE9-32C41130FB0C}" type="slidenum">
              <a:rPr lang="en-US" smtClean="0"/>
              <a:t>‹#›</a:t>
            </a:fld>
            <a:endParaRPr lang="en-US"/>
          </a:p>
        </p:txBody>
      </p:sp>
    </p:spTree>
    <p:extLst>
      <p:ext uri="{BB962C8B-B14F-4D97-AF65-F5344CB8AC3E}">
        <p14:creationId xmlns:p14="http://schemas.microsoft.com/office/powerpoint/2010/main" val="25356234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FF667-30C8-4C94-B480-7B83F3774A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5E2D8E-C7DE-4B21-BEC0-BEC1D14A1F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8B959F-BBB7-44A1-9797-323D2C323B9D}"/>
              </a:ext>
            </a:extLst>
          </p:cNvPr>
          <p:cNvSpPr>
            <a:spLocks noGrp="1"/>
          </p:cNvSpPr>
          <p:nvPr>
            <p:ph type="dt" sz="half" idx="10"/>
          </p:nvPr>
        </p:nvSpPr>
        <p:spPr/>
        <p:txBody>
          <a:bodyPr/>
          <a:lstStyle/>
          <a:p>
            <a:fld id="{2690A1D9-4464-4D86-BAFE-939F83AAA129}" type="datetimeFigureOut">
              <a:rPr lang="en-US" smtClean="0"/>
              <a:t>10/17/2023</a:t>
            </a:fld>
            <a:endParaRPr lang="en-US"/>
          </a:p>
        </p:txBody>
      </p:sp>
      <p:sp>
        <p:nvSpPr>
          <p:cNvPr id="5" name="Footer Placeholder 4">
            <a:extLst>
              <a:ext uri="{FF2B5EF4-FFF2-40B4-BE49-F238E27FC236}">
                <a16:creationId xmlns:a16="http://schemas.microsoft.com/office/drawing/2014/main" id="{24A9831F-B019-4BD8-8136-43DE8EAEB0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EAD0E1-B641-41FD-84DA-9E3C5557D514}"/>
              </a:ext>
            </a:extLst>
          </p:cNvPr>
          <p:cNvSpPr>
            <a:spLocks noGrp="1"/>
          </p:cNvSpPr>
          <p:nvPr>
            <p:ph type="sldNum" sz="quarter" idx="12"/>
          </p:nvPr>
        </p:nvSpPr>
        <p:spPr/>
        <p:txBody>
          <a:bodyPr/>
          <a:lstStyle/>
          <a:p>
            <a:fld id="{2B8CDEB2-A87F-46B1-BDE9-32C41130FB0C}" type="slidenum">
              <a:rPr lang="en-US" smtClean="0"/>
              <a:t>‹#›</a:t>
            </a:fld>
            <a:endParaRPr lang="en-US"/>
          </a:p>
        </p:txBody>
      </p:sp>
    </p:spTree>
    <p:extLst>
      <p:ext uri="{BB962C8B-B14F-4D97-AF65-F5344CB8AC3E}">
        <p14:creationId xmlns:p14="http://schemas.microsoft.com/office/powerpoint/2010/main" val="7095478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7CF96D-4B32-4FC3-B51F-FCB18317AF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5DD049-873C-40B0-B8A2-E12A0837CA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250E6D-2A08-4091-AAEE-092EB2E04FEE}"/>
              </a:ext>
            </a:extLst>
          </p:cNvPr>
          <p:cNvSpPr>
            <a:spLocks noGrp="1"/>
          </p:cNvSpPr>
          <p:nvPr>
            <p:ph type="dt" sz="half" idx="10"/>
          </p:nvPr>
        </p:nvSpPr>
        <p:spPr/>
        <p:txBody>
          <a:bodyPr/>
          <a:lstStyle/>
          <a:p>
            <a:fld id="{2690A1D9-4464-4D86-BAFE-939F83AAA129}" type="datetimeFigureOut">
              <a:rPr lang="en-US" smtClean="0"/>
              <a:t>10/17/2023</a:t>
            </a:fld>
            <a:endParaRPr lang="en-US"/>
          </a:p>
        </p:txBody>
      </p:sp>
      <p:sp>
        <p:nvSpPr>
          <p:cNvPr id="5" name="Footer Placeholder 4">
            <a:extLst>
              <a:ext uri="{FF2B5EF4-FFF2-40B4-BE49-F238E27FC236}">
                <a16:creationId xmlns:a16="http://schemas.microsoft.com/office/drawing/2014/main" id="{3744C681-BB10-4F20-9092-AEF69D02EE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D0A271-4FCE-4D08-A147-1A149F58149C}"/>
              </a:ext>
            </a:extLst>
          </p:cNvPr>
          <p:cNvSpPr>
            <a:spLocks noGrp="1"/>
          </p:cNvSpPr>
          <p:nvPr>
            <p:ph type="sldNum" sz="quarter" idx="12"/>
          </p:nvPr>
        </p:nvSpPr>
        <p:spPr/>
        <p:txBody>
          <a:bodyPr/>
          <a:lstStyle/>
          <a:p>
            <a:fld id="{2B8CDEB2-A87F-46B1-BDE9-32C41130FB0C}" type="slidenum">
              <a:rPr lang="en-US" smtClean="0"/>
              <a:t>‹#›</a:t>
            </a:fld>
            <a:endParaRPr lang="en-US"/>
          </a:p>
        </p:txBody>
      </p:sp>
    </p:spTree>
    <p:extLst>
      <p:ext uri="{BB962C8B-B14F-4D97-AF65-F5344CB8AC3E}">
        <p14:creationId xmlns:p14="http://schemas.microsoft.com/office/powerpoint/2010/main" val="11653371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234" y="469286"/>
            <a:ext cx="9681295" cy="731520"/>
          </a:xfrm>
        </p:spPr>
        <p:txBody>
          <a:bodyPr vert="horz" lIns="91440" tIns="45720" rIns="91440" bIns="45720" rtlCol="0" anchor="t" anchorCtr="0">
            <a:noAutofit/>
          </a:bodyPr>
          <a:lstStyle>
            <a:lvl1pPr>
              <a:lnSpc>
                <a:spcPct val="100000"/>
              </a:lnSpc>
              <a:defRPr lang="en-US"/>
            </a:lvl1pPr>
          </a:lstStyle>
          <a:p>
            <a:pPr lvl="0"/>
            <a:r>
              <a:rPr lang="en-US" dirty="0"/>
              <a:t>Click to add title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2" y="6241565"/>
            <a:ext cx="3273859"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3" y="1499616"/>
            <a:ext cx="9681295" cy="4526280"/>
          </a:xfrm>
        </p:spPr>
        <p:txBody>
          <a:bodyPr/>
          <a:lstStyle>
            <a:lvl1pPr marL="152396" indent="-152396">
              <a:spcBef>
                <a:spcPts val="400"/>
              </a:spcBef>
              <a:spcAft>
                <a:spcPts val="800"/>
              </a:spcAft>
              <a:buClr>
                <a:schemeClr val="accent1"/>
              </a:buClr>
              <a:tabLst/>
              <a:defRPr sz="1900"/>
            </a:lvl1pPr>
            <a:lvl2pPr marL="289977" indent="-131230">
              <a:spcBef>
                <a:spcPts val="0"/>
              </a:spcBef>
              <a:spcAft>
                <a:spcPts val="800"/>
              </a:spcAft>
              <a:buClr>
                <a:schemeClr val="accent1"/>
              </a:buClr>
              <a:tabLst/>
              <a:defRPr sz="1900"/>
            </a:lvl2pPr>
            <a:lvl3pPr marL="419090" indent="-110064">
              <a:spcBef>
                <a:spcPts val="0"/>
              </a:spcBef>
              <a:spcAft>
                <a:spcPts val="800"/>
              </a:spcAft>
              <a:buClr>
                <a:schemeClr val="accent1"/>
              </a:buClr>
              <a:tabLst/>
              <a:defRPr sz="1600"/>
            </a:lvl3pPr>
            <a:lvl4pPr marL="539737" indent="-120648">
              <a:spcBef>
                <a:spcPts val="0"/>
              </a:spcBef>
              <a:spcAft>
                <a:spcPts val="800"/>
              </a:spcAft>
              <a:buClr>
                <a:schemeClr val="accent1"/>
              </a:buClr>
              <a:tabLst/>
              <a:defRPr sz="1500"/>
            </a:lvl4pPr>
            <a:lvl5pPr marL="658268" indent="-107948">
              <a:spcBef>
                <a:spcPts val="0"/>
              </a:spcBef>
              <a:spcAft>
                <a:spcPts val="800"/>
              </a:spcAft>
              <a:buClr>
                <a:schemeClr val="accent1"/>
              </a:buClr>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171260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6FBE1-F944-4940-BEB5-9DC3AD87C5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20EC00-0CA6-C946-9B55-BE015C362B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966F02-49D3-1049-BD2D-540F857506D6}"/>
              </a:ext>
            </a:extLst>
          </p:cNvPr>
          <p:cNvSpPr>
            <a:spLocks noGrp="1"/>
          </p:cNvSpPr>
          <p:nvPr>
            <p:ph type="dt" sz="half" idx="10"/>
          </p:nvPr>
        </p:nvSpPr>
        <p:spPr/>
        <p:txBody>
          <a:bodyPr/>
          <a:lstStyle/>
          <a:p>
            <a:fld id="{1AA09BDC-F9C4-A148-A25E-A0BEFBF0C069}" type="datetimeFigureOut">
              <a:rPr lang="en-US" smtClean="0"/>
              <a:t>10/17/2023</a:t>
            </a:fld>
            <a:endParaRPr lang="en-US" dirty="0"/>
          </a:p>
        </p:txBody>
      </p:sp>
      <p:sp>
        <p:nvSpPr>
          <p:cNvPr id="5" name="Footer Placeholder 4">
            <a:extLst>
              <a:ext uri="{FF2B5EF4-FFF2-40B4-BE49-F238E27FC236}">
                <a16:creationId xmlns:a16="http://schemas.microsoft.com/office/drawing/2014/main" id="{02343513-842A-1A46-B8D5-5AA1CB8B52E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F3DEDF-8698-9C46-8372-7E382F83792E}"/>
              </a:ext>
            </a:extLst>
          </p:cNvPr>
          <p:cNvSpPr>
            <a:spLocks noGrp="1"/>
          </p:cNvSpPr>
          <p:nvPr>
            <p:ph type="sldNum" sz="quarter" idx="12"/>
          </p:nvPr>
        </p:nvSpPr>
        <p:spPr/>
        <p:txBody>
          <a:bodyPr/>
          <a:lstStyle/>
          <a:p>
            <a:fld id="{6972D144-17B7-0F4F-9DBE-F4E8ED8D00EF}" type="slidenum">
              <a:rPr lang="en-US" smtClean="0"/>
              <a:t>‹#›</a:t>
            </a:fld>
            <a:endParaRPr lang="en-US" dirty="0"/>
          </a:p>
        </p:txBody>
      </p:sp>
    </p:spTree>
    <p:extLst>
      <p:ext uri="{BB962C8B-B14F-4D97-AF65-F5344CB8AC3E}">
        <p14:creationId xmlns:p14="http://schemas.microsoft.com/office/powerpoint/2010/main" val="3678781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ADFFC-02F8-8B48-A8A1-5954C25045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CC3452-5ACA-DE40-AF49-BA09AE4247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D4EACA-445B-7F44-95E1-F66D458D27FF}"/>
              </a:ext>
            </a:extLst>
          </p:cNvPr>
          <p:cNvSpPr>
            <a:spLocks noGrp="1"/>
          </p:cNvSpPr>
          <p:nvPr>
            <p:ph type="dt" sz="half" idx="10"/>
          </p:nvPr>
        </p:nvSpPr>
        <p:spPr/>
        <p:txBody>
          <a:bodyPr/>
          <a:lstStyle/>
          <a:p>
            <a:fld id="{1AA09BDC-F9C4-A148-A25E-A0BEFBF0C069}" type="datetimeFigureOut">
              <a:rPr lang="en-US" smtClean="0"/>
              <a:t>10/17/2023</a:t>
            </a:fld>
            <a:endParaRPr lang="en-US" dirty="0"/>
          </a:p>
        </p:txBody>
      </p:sp>
      <p:sp>
        <p:nvSpPr>
          <p:cNvPr id="5" name="Footer Placeholder 4">
            <a:extLst>
              <a:ext uri="{FF2B5EF4-FFF2-40B4-BE49-F238E27FC236}">
                <a16:creationId xmlns:a16="http://schemas.microsoft.com/office/drawing/2014/main" id="{B236724A-5656-7748-B2EF-D14D6AD0EC1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E855C1-0A5E-1B45-94FF-13EF1340FAD1}"/>
              </a:ext>
            </a:extLst>
          </p:cNvPr>
          <p:cNvSpPr>
            <a:spLocks noGrp="1"/>
          </p:cNvSpPr>
          <p:nvPr>
            <p:ph type="sldNum" sz="quarter" idx="12"/>
          </p:nvPr>
        </p:nvSpPr>
        <p:spPr/>
        <p:txBody>
          <a:bodyPr/>
          <a:lstStyle/>
          <a:p>
            <a:fld id="{6972D144-17B7-0F4F-9DBE-F4E8ED8D00EF}" type="slidenum">
              <a:rPr lang="en-US" smtClean="0"/>
              <a:t>‹#›</a:t>
            </a:fld>
            <a:endParaRPr lang="en-US" dirty="0"/>
          </a:p>
        </p:txBody>
      </p:sp>
    </p:spTree>
    <p:extLst>
      <p:ext uri="{BB962C8B-B14F-4D97-AF65-F5344CB8AC3E}">
        <p14:creationId xmlns:p14="http://schemas.microsoft.com/office/powerpoint/2010/main" val="15182204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5CCF4-BC08-244E-A192-68A3BB832D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0DC885-F768-6344-9418-B49781C74B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56052-90EE-6A4E-89DD-9C3997E8D2A4}"/>
              </a:ext>
            </a:extLst>
          </p:cNvPr>
          <p:cNvSpPr>
            <a:spLocks noGrp="1"/>
          </p:cNvSpPr>
          <p:nvPr>
            <p:ph type="dt" sz="half" idx="10"/>
          </p:nvPr>
        </p:nvSpPr>
        <p:spPr/>
        <p:txBody>
          <a:bodyPr/>
          <a:lstStyle/>
          <a:p>
            <a:fld id="{1AA09BDC-F9C4-A148-A25E-A0BEFBF0C069}" type="datetimeFigureOut">
              <a:rPr lang="en-US" smtClean="0"/>
              <a:t>10/17/2023</a:t>
            </a:fld>
            <a:endParaRPr lang="en-US" dirty="0"/>
          </a:p>
        </p:txBody>
      </p:sp>
      <p:sp>
        <p:nvSpPr>
          <p:cNvPr id="5" name="Footer Placeholder 4">
            <a:extLst>
              <a:ext uri="{FF2B5EF4-FFF2-40B4-BE49-F238E27FC236}">
                <a16:creationId xmlns:a16="http://schemas.microsoft.com/office/drawing/2014/main" id="{76C68600-B68E-8143-9BDA-EF9263B1036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00D7CD-D8B6-9B45-9BAA-43396D29B71B}"/>
              </a:ext>
            </a:extLst>
          </p:cNvPr>
          <p:cNvSpPr>
            <a:spLocks noGrp="1"/>
          </p:cNvSpPr>
          <p:nvPr>
            <p:ph type="sldNum" sz="quarter" idx="12"/>
          </p:nvPr>
        </p:nvSpPr>
        <p:spPr/>
        <p:txBody>
          <a:bodyPr/>
          <a:lstStyle/>
          <a:p>
            <a:fld id="{6972D144-17B7-0F4F-9DBE-F4E8ED8D00EF}" type="slidenum">
              <a:rPr lang="en-US" smtClean="0"/>
              <a:t>‹#›</a:t>
            </a:fld>
            <a:endParaRPr lang="en-US" dirty="0"/>
          </a:p>
        </p:txBody>
      </p:sp>
    </p:spTree>
    <p:extLst>
      <p:ext uri="{BB962C8B-B14F-4D97-AF65-F5344CB8AC3E}">
        <p14:creationId xmlns:p14="http://schemas.microsoft.com/office/powerpoint/2010/main" val="882897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427E7A-4976-40B2-908E-D4445707BA16}" type="datetimeFigureOut">
              <a:rPr lang="en-US" smtClean="0"/>
              <a:t>10/17/2023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B7A9BE-407C-42E5-8CC6-8C95BE20662C}" type="slidenum">
              <a:rPr lang="en-US" smtClean="0"/>
              <a:t>‹#›</a:t>
            </a:fld>
            <a:endParaRPr lang="en-US"/>
          </a:p>
        </p:txBody>
      </p:sp>
    </p:spTree>
    <p:extLst>
      <p:ext uri="{BB962C8B-B14F-4D97-AF65-F5344CB8AC3E}">
        <p14:creationId xmlns:p14="http://schemas.microsoft.com/office/powerpoint/2010/main" val="24768411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712D5-D28A-E148-B651-6F21653ACC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0C3CA2-81B8-744B-91C5-A10F199178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D21793-B673-6542-AC5B-7AE3CC8802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67CB3C-890B-2143-BB8E-10F8177AD3A8}"/>
              </a:ext>
            </a:extLst>
          </p:cNvPr>
          <p:cNvSpPr>
            <a:spLocks noGrp="1"/>
          </p:cNvSpPr>
          <p:nvPr>
            <p:ph type="dt" sz="half" idx="10"/>
          </p:nvPr>
        </p:nvSpPr>
        <p:spPr/>
        <p:txBody>
          <a:bodyPr/>
          <a:lstStyle/>
          <a:p>
            <a:fld id="{1AA09BDC-F9C4-A148-A25E-A0BEFBF0C069}" type="datetimeFigureOut">
              <a:rPr lang="en-US" smtClean="0"/>
              <a:t>10/17/2023</a:t>
            </a:fld>
            <a:endParaRPr lang="en-US" dirty="0"/>
          </a:p>
        </p:txBody>
      </p:sp>
      <p:sp>
        <p:nvSpPr>
          <p:cNvPr id="6" name="Footer Placeholder 5">
            <a:extLst>
              <a:ext uri="{FF2B5EF4-FFF2-40B4-BE49-F238E27FC236}">
                <a16:creationId xmlns:a16="http://schemas.microsoft.com/office/drawing/2014/main" id="{4A91A027-C3E8-234B-9B65-1DF3295CD5E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ADC5428-26B8-804D-AC66-5B29E54E28F6}"/>
              </a:ext>
            </a:extLst>
          </p:cNvPr>
          <p:cNvSpPr>
            <a:spLocks noGrp="1"/>
          </p:cNvSpPr>
          <p:nvPr>
            <p:ph type="sldNum" sz="quarter" idx="12"/>
          </p:nvPr>
        </p:nvSpPr>
        <p:spPr/>
        <p:txBody>
          <a:bodyPr/>
          <a:lstStyle/>
          <a:p>
            <a:fld id="{6972D144-17B7-0F4F-9DBE-F4E8ED8D00EF}" type="slidenum">
              <a:rPr lang="en-US" smtClean="0"/>
              <a:t>‹#›</a:t>
            </a:fld>
            <a:endParaRPr lang="en-US" dirty="0"/>
          </a:p>
        </p:txBody>
      </p:sp>
    </p:spTree>
    <p:extLst>
      <p:ext uri="{BB962C8B-B14F-4D97-AF65-F5344CB8AC3E}">
        <p14:creationId xmlns:p14="http://schemas.microsoft.com/office/powerpoint/2010/main" val="18195055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EA1E0-670A-6E43-9BCD-0C30345B5F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844D71-7815-DF44-84A2-C5D21BFB43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98FA85-2E6F-A64B-9B11-674AB6BBDD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97F652-4D8C-964F-B211-3508A42127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0E9769-08D2-204C-B6A9-BB60A34AD0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4B77C8-F2F5-2E43-B17E-B845E6CCC0DA}"/>
              </a:ext>
            </a:extLst>
          </p:cNvPr>
          <p:cNvSpPr>
            <a:spLocks noGrp="1"/>
          </p:cNvSpPr>
          <p:nvPr>
            <p:ph type="dt" sz="half" idx="10"/>
          </p:nvPr>
        </p:nvSpPr>
        <p:spPr/>
        <p:txBody>
          <a:bodyPr/>
          <a:lstStyle/>
          <a:p>
            <a:fld id="{1AA09BDC-F9C4-A148-A25E-A0BEFBF0C069}" type="datetimeFigureOut">
              <a:rPr lang="en-US" smtClean="0"/>
              <a:t>10/17/2023</a:t>
            </a:fld>
            <a:endParaRPr lang="en-US" dirty="0"/>
          </a:p>
        </p:txBody>
      </p:sp>
      <p:sp>
        <p:nvSpPr>
          <p:cNvPr id="8" name="Footer Placeholder 7">
            <a:extLst>
              <a:ext uri="{FF2B5EF4-FFF2-40B4-BE49-F238E27FC236}">
                <a16:creationId xmlns:a16="http://schemas.microsoft.com/office/drawing/2014/main" id="{F04A4623-2E4A-2446-83B8-679809A7CD1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0F1C5A6-88C1-FF44-A089-661490E7ECB8}"/>
              </a:ext>
            </a:extLst>
          </p:cNvPr>
          <p:cNvSpPr>
            <a:spLocks noGrp="1"/>
          </p:cNvSpPr>
          <p:nvPr>
            <p:ph type="sldNum" sz="quarter" idx="12"/>
          </p:nvPr>
        </p:nvSpPr>
        <p:spPr/>
        <p:txBody>
          <a:bodyPr/>
          <a:lstStyle/>
          <a:p>
            <a:fld id="{6972D144-17B7-0F4F-9DBE-F4E8ED8D00EF}" type="slidenum">
              <a:rPr lang="en-US" smtClean="0"/>
              <a:t>‹#›</a:t>
            </a:fld>
            <a:endParaRPr lang="en-US" dirty="0"/>
          </a:p>
        </p:txBody>
      </p:sp>
    </p:spTree>
    <p:extLst>
      <p:ext uri="{BB962C8B-B14F-4D97-AF65-F5344CB8AC3E}">
        <p14:creationId xmlns:p14="http://schemas.microsoft.com/office/powerpoint/2010/main" val="3256180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FCFA9-685E-9E49-9B02-5F7E6A1B5F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813469-B2AA-D448-AAD6-35174A58009E}"/>
              </a:ext>
            </a:extLst>
          </p:cNvPr>
          <p:cNvSpPr>
            <a:spLocks noGrp="1"/>
          </p:cNvSpPr>
          <p:nvPr>
            <p:ph type="dt" sz="half" idx="10"/>
          </p:nvPr>
        </p:nvSpPr>
        <p:spPr/>
        <p:txBody>
          <a:bodyPr/>
          <a:lstStyle/>
          <a:p>
            <a:fld id="{1AA09BDC-F9C4-A148-A25E-A0BEFBF0C069}" type="datetimeFigureOut">
              <a:rPr lang="en-US" smtClean="0"/>
              <a:t>10/17/2023</a:t>
            </a:fld>
            <a:endParaRPr lang="en-US" dirty="0"/>
          </a:p>
        </p:txBody>
      </p:sp>
      <p:sp>
        <p:nvSpPr>
          <p:cNvPr id="4" name="Footer Placeholder 3">
            <a:extLst>
              <a:ext uri="{FF2B5EF4-FFF2-40B4-BE49-F238E27FC236}">
                <a16:creationId xmlns:a16="http://schemas.microsoft.com/office/drawing/2014/main" id="{75329213-C688-8140-84A5-E623CA82A61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90D1A4E-AB2D-1147-AF80-41D7F0FD2A20}"/>
              </a:ext>
            </a:extLst>
          </p:cNvPr>
          <p:cNvSpPr>
            <a:spLocks noGrp="1"/>
          </p:cNvSpPr>
          <p:nvPr>
            <p:ph type="sldNum" sz="quarter" idx="12"/>
          </p:nvPr>
        </p:nvSpPr>
        <p:spPr/>
        <p:txBody>
          <a:bodyPr/>
          <a:lstStyle/>
          <a:p>
            <a:fld id="{6972D144-17B7-0F4F-9DBE-F4E8ED8D00EF}" type="slidenum">
              <a:rPr lang="en-US" smtClean="0"/>
              <a:t>‹#›</a:t>
            </a:fld>
            <a:endParaRPr lang="en-US" dirty="0"/>
          </a:p>
        </p:txBody>
      </p:sp>
    </p:spTree>
    <p:extLst>
      <p:ext uri="{BB962C8B-B14F-4D97-AF65-F5344CB8AC3E}">
        <p14:creationId xmlns:p14="http://schemas.microsoft.com/office/powerpoint/2010/main" val="8696735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CE65D3-1F5C-AB46-B324-AB53B0D78D69}"/>
              </a:ext>
            </a:extLst>
          </p:cNvPr>
          <p:cNvSpPr>
            <a:spLocks noGrp="1"/>
          </p:cNvSpPr>
          <p:nvPr>
            <p:ph type="dt" sz="half" idx="10"/>
          </p:nvPr>
        </p:nvSpPr>
        <p:spPr/>
        <p:txBody>
          <a:bodyPr/>
          <a:lstStyle/>
          <a:p>
            <a:fld id="{1AA09BDC-F9C4-A148-A25E-A0BEFBF0C069}" type="datetimeFigureOut">
              <a:rPr lang="en-US" smtClean="0"/>
              <a:t>10/17/2023</a:t>
            </a:fld>
            <a:endParaRPr lang="en-US" dirty="0"/>
          </a:p>
        </p:txBody>
      </p:sp>
      <p:sp>
        <p:nvSpPr>
          <p:cNvPr id="3" name="Footer Placeholder 2">
            <a:extLst>
              <a:ext uri="{FF2B5EF4-FFF2-40B4-BE49-F238E27FC236}">
                <a16:creationId xmlns:a16="http://schemas.microsoft.com/office/drawing/2014/main" id="{9B96FC0A-504B-9549-A4C2-0B6069BB90D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B2CC385-06FD-DA4C-A7AE-6CE1FC6C03EE}"/>
              </a:ext>
            </a:extLst>
          </p:cNvPr>
          <p:cNvSpPr>
            <a:spLocks noGrp="1"/>
          </p:cNvSpPr>
          <p:nvPr>
            <p:ph type="sldNum" sz="quarter" idx="12"/>
          </p:nvPr>
        </p:nvSpPr>
        <p:spPr/>
        <p:txBody>
          <a:bodyPr/>
          <a:lstStyle/>
          <a:p>
            <a:fld id="{6972D144-17B7-0F4F-9DBE-F4E8ED8D00EF}" type="slidenum">
              <a:rPr lang="en-US" smtClean="0"/>
              <a:t>‹#›</a:t>
            </a:fld>
            <a:endParaRPr lang="en-US" dirty="0"/>
          </a:p>
        </p:txBody>
      </p:sp>
    </p:spTree>
    <p:extLst>
      <p:ext uri="{BB962C8B-B14F-4D97-AF65-F5344CB8AC3E}">
        <p14:creationId xmlns:p14="http://schemas.microsoft.com/office/powerpoint/2010/main" val="9938985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2D7E3-284D-5347-BB24-175CF482FE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4FE61B-68BF-774C-B05F-D68E4F7AD3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9986E6-7D07-1E4B-B0C4-22A99E0277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E0A013-8861-9A46-B163-0293C8A60843}"/>
              </a:ext>
            </a:extLst>
          </p:cNvPr>
          <p:cNvSpPr>
            <a:spLocks noGrp="1"/>
          </p:cNvSpPr>
          <p:nvPr>
            <p:ph type="dt" sz="half" idx="10"/>
          </p:nvPr>
        </p:nvSpPr>
        <p:spPr/>
        <p:txBody>
          <a:bodyPr/>
          <a:lstStyle/>
          <a:p>
            <a:fld id="{1AA09BDC-F9C4-A148-A25E-A0BEFBF0C069}" type="datetimeFigureOut">
              <a:rPr lang="en-US" smtClean="0"/>
              <a:t>10/17/2023</a:t>
            </a:fld>
            <a:endParaRPr lang="en-US" dirty="0"/>
          </a:p>
        </p:txBody>
      </p:sp>
      <p:sp>
        <p:nvSpPr>
          <p:cNvPr id="6" name="Footer Placeholder 5">
            <a:extLst>
              <a:ext uri="{FF2B5EF4-FFF2-40B4-BE49-F238E27FC236}">
                <a16:creationId xmlns:a16="http://schemas.microsoft.com/office/drawing/2014/main" id="{58BA32E9-968F-DC49-8E2F-A5262B91D0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51613E2-7D27-DA4B-9FA2-749829A7D6B0}"/>
              </a:ext>
            </a:extLst>
          </p:cNvPr>
          <p:cNvSpPr>
            <a:spLocks noGrp="1"/>
          </p:cNvSpPr>
          <p:nvPr>
            <p:ph type="sldNum" sz="quarter" idx="12"/>
          </p:nvPr>
        </p:nvSpPr>
        <p:spPr/>
        <p:txBody>
          <a:bodyPr/>
          <a:lstStyle/>
          <a:p>
            <a:fld id="{6972D144-17B7-0F4F-9DBE-F4E8ED8D00EF}" type="slidenum">
              <a:rPr lang="en-US" smtClean="0"/>
              <a:t>‹#›</a:t>
            </a:fld>
            <a:endParaRPr lang="en-US" dirty="0"/>
          </a:p>
        </p:txBody>
      </p:sp>
    </p:spTree>
    <p:extLst>
      <p:ext uri="{BB962C8B-B14F-4D97-AF65-F5344CB8AC3E}">
        <p14:creationId xmlns:p14="http://schemas.microsoft.com/office/powerpoint/2010/main" val="34103999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6DD93-E8B8-2943-AD88-64DA66E8F5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76CA7B-86C0-444F-9A26-E5E8607AA2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D2E5F3B-2801-8241-971A-E19FD4BEB4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9C3EC5-0577-AD4B-B0DB-8AFD9415A0AD}"/>
              </a:ext>
            </a:extLst>
          </p:cNvPr>
          <p:cNvSpPr>
            <a:spLocks noGrp="1"/>
          </p:cNvSpPr>
          <p:nvPr>
            <p:ph type="dt" sz="half" idx="10"/>
          </p:nvPr>
        </p:nvSpPr>
        <p:spPr/>
        <p:txBody>
          <a:bodyPr/>
          <a:lstStyle/>
          <a:p>
            <a:fld id="{1AA09BDC-F9C4-A148-A25E-A0BEFBF0C069}" type="datetimeFigureOut">
              <a:rPr lang="en-US" smtClean="0"/>
              <a:t>10/17/2023</a:t>
            </a:fld>
            <a:endParaRPr lang="en-US" dirty="0"/>
          </a:p>
        </p:txBody>
      </p:sp>
      <p:sp>
        <p:nvSpPr>
          <p:cNvPr id="6" name="Footer Placeholder 5">
            <a:extLst>
              <a:ext uri="{FF2B5EF4-FFF2-40B4-BE49-F238E27FC236}">
                <a16:creationId xmlns:a16="http://schemas.microsoft.com/office/drawing/2014/main" id="{1105F01E-6A53-FB41-908F-C6840E0F2FC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F8B1B3C-1710-E247-AB6F-8E3B25F128BB}"/>
              </a:ext>
            </a:extLst>
          </p:cNvPr>
          <p:cNvSpPr>
            <a:spLocks noGrp="1"/>
          </p:cNvSpPr>
          <p:nvPr>
            <p:ph type="sldNum" sz="quarter" idx="12"/>
          </p:nvPr>
        </p:nvSpPr>
        <p:spPr/>
        <p:txBody>
          <a:bodyPr/>
          <a:lstStyle/>
          <a:p>
            <a:fld id="{6972D144-17B7-0F4F-9DBE-F4E8ED8D00EF}" type="slidenum">
              <a:rPr lang="en-US" smtClean="0"/>
              <a:t>‹#›</a:t>
            </a:fld>
            <a:endParaRPr lang="en-US" dirty="0"/>
          </a:p>
        </p:txBody>
      </p:sp>
    </p:spTree>
    <p:extLst>
      <p:ext uri="{BB962C8B-B14F-4D97-AF65-F5344CB8AC3E}">
        <p14:creationId xmlns:p14="http://schemas.microsoft.com/office/powerpoint/2010/main" val="28857267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F3897-AC35-F54B-B10E-868ADECCFA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355157-65C0-834B-A38B-9AB65E3CCC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690590-2484-5E40-A84E-84883BCC924B}"/>
              </a:ext>
            </a:extLst>
          </p:cNvPr>
          <p:cNvSpPr>
            <a:spLocks noGrp="1"/>
          </p:cNvSpPr>
          <p:nvPr>
            <p:ph type="dt" sz="half" idx="10"/>
          </p:nvPr>
        </p:nvSpPr>
        <p:spPr/>
        <p:txBody>
          <a:bodyPr/>
          <a:lstStyle/>
          <a:p>
            <a:fld id="{1AA09BDC-F9C4-A148-A25E-A0BEFBF0C069}" type="datetimeFigureOut">
              <a:rPr lang="en-US" smtClean="0"/>
              <a:t>10/17/2023</a:t>
            </a:fld>
            <a:endParaRPr lang="en-US" dirty="0"/>
          </a:p>
        </p:txBody>
      </p:sp>
      <p:sp>
        <p:nvSpPr>
          <p:cNvPr id="5" name="Footer Placeholder 4">
            <a:extLst>
              <a:ext uri="{FF2B5EF4-FFF2-40B4-BE49-F238E27FC236}">
                <a16:creationId xmlns:a16="http://schemas.microsoft.com/office/drawing/2014/main" id="{C9353832-295D-664A-98EE-42C02A76BFC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84704D-FF2F-3443-A348-A3C29BAB0EDE}"/>
              </a:ext>
            </a:extLst>
          </p:cNvPr>
          <p:cNvSpPr>
            <a:spLocks noGrp="1"/>
          </p:cNvSpPr>
          <p:nvPr>
            <p:ph type="sldNum" sz="quarter" idx="12"/>
          </p:nvPr>
        </p:nvSpPr>
        <p:spPr/>
        <p:txBody>
          <a:bodyPr/>
          <a:lstStyle/>
          <a:p>
            <a:fld id="{6972D144-17B7-0F4F-9DBE-F4E8ED8D00EF}" type="slidenum">
              <a:rPr lang="en-US" smtClean="0"/>
              <a:t>‹#›</a:t>
            </a:fld>
            <a:endParaRPr lang="en-US" dirty="0"/>
          </a:p>
        </p:txBody>
      </p:sp>
    </p:spTree>
    <p:extLst>
      <p:ext uri="{BB962C8B-B14F-4D97-AF65-F5344CB8AC3E}">
        <p14:creationId xmlns:p14="http://schemas.microsoft.com/office/powerpoint/2010/main" val="6548437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C492C7-7945-1E42-884B-6FC8F96503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765C2E-F2B6-E94D-8D5D-43738AA3A7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A4CC2D-AE08-DA4F-81E7-2C021EB6D1C7}"/>
              </a:ext>
            </a:extLst>
          </p:cNvPr>
          <p:cNvSpPr>
            <a:spLocks noGrp="1"/>
          </p:cNvSpPr>
          <p:nvPr>
            <p:ph type="dt" sz="half" idx="10"/>
          </p:nvPr>
        </p:nvSpPr>
        <p:spPr/>
        <p:txBody>
          <a:bodyPr/>
          <a:lstStyle/>
          <a:p>
            <a:fld id="{1AA09BDC-F9C4-A148-A25E-A0BEFBF0C069}" type="datetimeFigureOut">
              <a:rPr lang="en-US" smtClean="0"/>
              <a:t>10/17/2023</a:t>
            </a:fld>
            <a:endParaRPr lang="en-US" dirty="0"/>
          </a:p>
        </p:txBody>
      </p:sp>
      <p:sp>
        <p:nvSpPr>
          <p:cNvPr id="5" name="Footer Placeholder 4">
            <a:extLst>
              <a:ext uri="{FF2B5EF4-FFF2-40B4-BE49-F238E27FC236}">
                <a16:creationId xmlns:a16="http://schemas.microsoft.com/office/drawing/2014/main" id="{CAF5A4B2-9C91-2C44-A43F-24909D335B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5516480-95E5-B746-93C3-3EA1B548B0D7}"/>
              </a:ext>
            </a:extLst>
          </p:cNvPr>
          <p:cNvSpPr>
            <a:spLocks noGrp="1"/>
          </p:cNvSpPr>
          <p:nvPr>
            <p:ph type="sldNum" sz="quarter" idx="12"/>
          </p:nvPr>
        </p:nvSpPr>
        <p:spPr/>
        <p:txBody>
          <a:bodyPr/>
          <a:lstStyle/>
          <a:p>
            <a:fld id="{6972D144-17B7-0F4F-9DBE-F4E8ED8D00EF}" type="slidenum">
              <a:rPr lang="en-US" smtClean="0"/>
              <a:t>‹#›</a:t>
            </a:fld>
            <a:endParaRPr lang="en-US" dirty="0"/>
          </a:p>
        </p:txBody>
      </p:sp>
    </p:spTree>
    <p:extLst>
      <p:ext uri="{BB962C8B-B14F-4D97-AF65-F5344CB8AC3E}">
        <p14:creationId xmlns:p14="http://schemas.microsoft.com/office/powerpoint/2010/main" val="2423123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0" y="6269789"/>
            <a:ext cx="12192000" cy="601578"/>
          </a:xfrm>
          <a:prstGeom prst="rect">
            <a:avLst/>
          </a:prstGeom>
          <a:gradFill flip="none" rotWithShape="1">
            <a:gsLst>
              <a:gs pos="0">
                <a:srgbClr val="658B93"/>
              </a:gs>
              <a:gs pos="100000">
                <a:srgbClr val="425A62"/>
              </a:gs>
            </a:gsLst>
            <a:lin ang="0" scaled="0"/>
            <a:tileRect/>
          </a:gra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914400" y="1829027"/>
            <a:ext cx="10363200" cy="1104451"/>
          </a:xfrm>
          <a:prstGeom prst="rect">
            <a:avLst/>
          </a:prstGeom>
        </p:spPr>
        <p:txBody>
          <a:bodyPr/>
          <a:lstStyle>
            <a:lvl1pPr>
              <a:lnSpc>
                <a:spcPct val="80000"/>
              </a:lnSpc>
              <a:defRPr sz="1800" b="0" i="0" baseline="0">
                <a:solidFill>
                  <a:srgbClr val="425A62"/>
                </a:solidFill>
                <a:latin typeface="GothamBold"/>
                <a:cs typeface="GothamBold"/>
              </a:defRPr>
            </a:lvl1pPr>
          </a:lstStyle>
          <a:p>
            <a:r>
              <a:rPr lang="en-US"/>
              <a:t>CLICK TO EDIT MASTER TITLE STYLE</a:t>
            </a:r>
          </a:p>
        </p:txBody>
      </p:sp>
      <p:sp>
        <p:nvSpPr>
          <p:cNvPr id="3" name="Subtitle 2"/>
          <p:cNvSpPr>
            <a:spLocks noGrp="1"/>
          </p:cNvSpPr>
          <p:nvPr>
            <p:ph type="subTitle" idx="1"/>
          </p:nvPr>
        </p:nvSpPr>
        <p:spPr>
          <a:xfrm>
            <a:off x="914401" y="3365501"/>
            <a:ext cx="10363200" cy="1508124"/>
          </a:xfrm>
          <a:prstGeom prst="rect">
            <a:avLst/>
          </a:prstGeom>
        </p:spPr>
        <p:txBody>
          <a:bodyPr/>
          <a:lstStyle>
            <a:lvl1pPr marL="0" indent="0" algn="ctr">
              <a:buNone/>
              <a:defRPr sz="1800">
                <a:solidFill>
                  <a:srgbClr val="425A62"/>
                </a:solidFill>
                <a:latin typeface="GothamBold"/>
                <a:cs typeface="GothamBold"/>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6" name="Title 1"/>
          <p:cNvSpPr txBox="1">
            <a:spLocks/>
          </p:cNvSpPr>
          <p:nvPr userDrawn="1"/>
        </p:nvSpPr>
        <p:spPr>
          <a:xfrm>
            <a:off x="1665523" y="6397401"/>
            <a:ext cx="2857909" cy="307129"/>
          </a:xfrm>
          <a:prstGeom prst="rect">
            <a:avLst/>
          </a:prstGeom>
        </p:spPr>
        <p:txBody>
          <a:bodyPr lIns="0" rIns="0" anchor="ctr" anchorCtr="0"/>
          <a:lstStyle>
            <a:lvl1pPr algn="l" defTabSz="457200" rtl="0" eaLnBrk="1" latinLnBrk="0" hangingPunct="1">
              <a:spcBef>
                <a:spcPct val="0"/>
              </a:spcBef>
              <a:buNone/>
              <a:defRPr sz="2000" b="1" kern="1200">
                <a:solidFill>
                  <a:schemeClr val="bg1"/>
                </a:solidFill>
                <a:latin typeface="ONRAMP"/>
                <a:ea typeface="+mj-ea"/>
                <a:cs typeface="ONRAMP"/>
              </a:defRPr>
            </a:lvl1pPr>
          </a:lstStyle>
          <a:p>
            <a:r>
              <a:rPr lang="en-US" sz="825" b="1" i="0" cap="all" spc="0">
                <a:solidFill>
                  <a:schemeClr val="bg1"/>
                </a:solidFill>
                <a:latin typeface="Gotham-Medium"/>
                <a:cs typeface="Gotham-Medium"/>
              </a:rPr>
              <a:t>Safetynetconnect.com</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69" y="5508349"/>
            <a:ext cx="2006745" cy="1201893"/>
          </a:xfrm>
          <a:prstGeom prst="rect">
            <a:avLst/>
          </a:prstGeom>
        </p:spPr>
      </p:pic>
      <p:pic>
        <p:nvPicPr>
          <p:cNvPr id="12" name="Picture 11" descr="SNC_Mark_Initials_WhiteRevers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13965" y="6388804"/>
            <a:ext cx="588361" cy="368568"/>
          </a:xfrm>
          <a:prstGeom prst="rect">
            <a:avLst/>
          </a:prstGeom>
        </p:spPr>
      </p:pic>
    </p:spTree>
    <p:extLst>
      <p:ext uri="{BB962C8B-B14F-4D97-AF65-F5344CB8AC3E}">
        <p14:creationId xmlns:p14="http://schemas.microsoft.com/office/powerpoint/2010/main" val="3512233763"/>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0" name="Rectangle 9"/>
          <p:cNvSpPr/>
          <p:nvPr userDrawn="1"/>
        </p:nvSpPr>
        <p:spPr>
          <a:xfrm>
            <a:off x="0" y="6269789"/>
            <a:ext cx="12192000" cy="601578"/>
          </a:xfrm>
          <a:prstGeom prst="rect">
            <a:avLst/>
          </a:prstGeom>
          <a:gradFill flip="none" rotWithShape="1">
            <a:gsLst>
              <a:gs pos="0">
                <a:srgbClr val="658B93"/>
              </a:gs>
              <a:gs pos="100000">
                <a:srgbClr val="425A62"/>
              </a:gs>
            </a:gsLst>
            <a:lin ang="0" scaled="0"/>
            <a:tileRect/>
          </a:gra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Title 1"/>
          <p:cNvSpPr txBox="1">
            <a:spLocks/>
          </p:cNvSpPr>
          <p:nvPr userDrawn="1"/>
        </p:nvSpPr>
        <p:spPr>
          <a:xfrm>
            <a:off x="1665523" y="6397401"/>
            <a:ext cx="2857909" cy="307129"/>
          </a:xfrm>
          <a:prstGeom prst="rect">
            <a:avLst/>
          </a:prstGeom>
        </p:spPr>
        <p:txBody>
          <a:bodyPr lIns="0" rIns="0" anchor="ctr" anchorCtr="0"/>
          <a:lstStyle>
            <a:lvl1pPr algn="l" defTabSz="457200" rtl="0" eaLnBrk="1" latinLnBrk="0" hangingPunct="1">
              <a:spcBef>
                <a:spcPct val="0"/>
              </a:spcBef>
              <a:buNone/>
              <a:defRPr sz="2000" b="1" kern="1200">
                <a:solidFill>
                  <a:schemeClr val="bg1"/>
                </a:solidFill>
                <a:latin typeface="ONRAMP"/>
                <a:ea typeface="+mj-ea"/>
                <a:cs typeface="ONRAMP"/>
              </a:defRPr>
            </a:lvl1pPr>
          </a:lstStyle>
          <a:p>
            <a:r>
              <a:rPr lang="en-US" sz="825" b="1" i="0" cap="all" spc="0">
                <a:solidFill>
                  <a:schemeClr val="bg1"/>
                </a:solidFill>
                <a:latin typeface="Gotham-Medium"/>
                <a:cs typeface="Gotham-Medium"/>
              </a:rPr>
              <a:t>Safetynetconnect.com</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69" y="5508349"/>
            <a:ext cx="2006745" cy="1201893"/>
          </a:xfrm>
          <a:prstGeom prst="rect">
            <a:avLst/>
          </a:prstGeom>
        </p:spPr>
      </p:pic>
      <p:pic>
        <p:nvPicPr>
          <p:cNvPr id="12" name="Picture 11" descr="SNC_Mark_Initials_WhiteRevers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13965" y="6388804"/>
            <a:ext cx="588361" cy="368568"/>
          </a:xfrm>
          <a:prstGeom prst="rect">
            <a:avLst/>
          </a:prstGeom>
        </p:spPr>
      </p:pic>
      <p:sp>
        <p:nvSpPr>
          <p:cNvPr id="8" name="Title Placeholder 1"/>
          <p:cNvSpPr>
            <a:spLocks noGrp="1"/>
          </p:cNvSpPr>
          <p:nvPr>
            <p:ph type="title"/>
          </p:nvPr>
        </p:nvSpPr>
        <p:spPr>
          <a:xfrm>
            <a:off x="838200" y="365128"/>
            <a:ext cx="10515600" cy="790815"/>
          </a:xfrm>
          <a:prstGeom prst="rect">
            <a:avLst/>
          </a:prstGeom>
        </p:spPr>
        <p:txBody>
          <a:bodyPr vert="horz" lIns="91440" tIns="45720" rIns="91440" bIns="45720" rtlCol="0" anchor="ctr">
            <a:normAutofit/>
          </a:bodyPr>
          <a:lstStyle>
            <a:lvl1pPr>
              <a:defRPr sz="1500" b="1">
                <a:solidFill>
                  <a:srgbClr val="405A62"/>
                </a:solidFill>
                <a:latin typeface="GothamBold"/>
              </a:defRPr>
            </a:lvl1pPr>
          </a:lstStyle>
          <a:p>
            <a:r>
              <a:rPr lang="en-US"/>
              <a:t>Click to edit Master title style</a:t>
            </a:r>
          </a:p>
        </p:txBody>
      </p:sp>
      <p:sp>
        <p:nvSpPr>
          <p:cNvPr id="9" name="Text Placeholder 2"/>
          <p:cNvSpPr>
            <a:spLocks noGrp="1"/>
          </p:cNvSpPr>
          <p:nvPr>
            <p:ph idx="1" hasCustomPrompt="1"/>
          </p:nvPr>
        </p:nvSpPr>
        <p:spPr>
          <a:xfrm>
            <a:off x="838200" y="1414732"/>
            <a:ext cx="10515600" cy="4762231"/>
          </a:xfrm>
          <a:prstGeom prst="rect">
            <a:avLst/>
          </a:prstGeom>
        </p:spPr>
        <p:txBody>
          <a:bodyPr vert="horz" lIns="91440" tIns="45720" rIns="91440" bIns="45720" rtlCol="0">
            <a:normAutofit/>
          </a:bodyPr>
          <a:lstStyle>
            <a:lvl1pPr>
              <a:spcAft>
                <a:spcPts val="450"/>
              </a:spcAft>
              <a:defRPr>
                <a:solidFill>
                  <a:srgbClr val="405A62"/>
                </a:solidFill>
                <a:latin typeface="Gotham-Medium"/>
              </a:defRPr>
            </a:lvl1pPr>
            <a:lvl2pPr marL="557213" indent="-214313">
              <a:spcAft>
                <a:spcPts val="450"/>
              </a:spcAft>
              <a:buClr>
                <a:srgbClr val="ED5527"/>
              </a:buClr>
              <a:buFont typeface="Calibri" panose="020F0502020204030204" pitchFamily="34" charset="0"/>
              <a:buChar char="―"/>
              <a:defRPr sz="1200">
                <a:solidFill>
                  <a:srgbClr val="405A62"/>
                </a:solidFill>
                <a:latin typeface="Gotham-Medium"/>
              </a:defRPr>
            </a:lvl2pPr>
            <a:lvl3pPr marL="900113" indent="-214313">
              <a:spcAft>
                <a:spcPts val="450"/>
              </a:spcAft>
              <a:buClr>
                <a:srgbClr val="ED5527"/>
              </a:buClr>
              <a:buFont typeface="Arial" panose="020B0604020202020204" pitchFamily="34" charset="0"/>
              <a:buChar char="•"/>
              <a:defRPr>
                <a:solidFill>
                  <a:srgbClr val="405A62"/>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95779194"/>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427E7A-4976-40B2-908E-D4445707BA16}" type="datetimeFigureOut">
              <a:rPr lang="en-US" smtClean="0"/>
              <a:t>10/17/2023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B7A9BE-407C-42E5-8CC6-8C95BE20662C}" type="slidenum">
              <a:rPr lang="en-US" smtClean="0"/>
              <a:t>‹#›</a:t>
            </a:fld>
            <a:endParaRPr lang="en-US"/>
          </a:p>
        </p:txBody>
      </p:sp>
    </p:spTree>
    <p:extLst>
      <p:ext uri="{BB962C8B-B14F-4D97-AF65-F5344CB8AC3E}">
        <p14:creationId xmlns:p14="http://schemas.microsoft.com/office/powerpoint/2010/main" val="2963480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Rectangle 13"/>
          <p:cNvSpPr/>
          <p:nvPr userDrawn="1"/>
        </p:nvSpPr>
        <p:spPr>
          <a:xfrm>
            <a:off x="0" y="6269789"/>
            <a:ext cx="12192000" cy="601578"/>
          </a:xfrm>
          <a:prstGeom prst="rect">
            <a:avLst/>
          </a:prstGeom>
          <a:gradFill flip="none" rotWithShape="1">
            <a:gsLst>
              <a:gs pos="0">
                <a:srgbClr val="658B93"/>
              </a:gs>
              <a:gs pos="100000">
                <a:srgbClr val="425A62"/>
              </a:gs>
            </a:gsLst>
            <a:lin ang="0" scaled="0"/>
            <a:tileRect/>
          </a:gra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4" name="Straight Connector 3"/>
          <p:cNvCxnSpPr/>
          <p:nvPr userDrawn="1"/>
        </p:nvCxnSpPr>
        <p:spPr>
          <a:xfrm>
            <a:off x="0" y="6239309"/>
            <a:ext cx="12192000" cy="0"/>
          </a:xfrm>
          <a:prstGeom prst="line">
            <a:avLst/>
          </a:prstGeom>
          <a:ln w="19050">
            <a:solidFill>
              <a:srgbClr val="ED5527"/>
            </a:solidFill>
          </a:ln>
          <a:effectLst/>
        </p:spPr>
        <p:style>
          <a:lnRef idx="2">
            <a:schemeClr val="accent1"/>
          </a:lnRef>
          <a:fillRef idx="0">
            <a:schemeClr val="accent1"/>
          </a:fillRef>
          <a:effectRef idx="1">
            <a:schemeClr val="accent1"/>
          </a:effectRef>
          <a:fontRef idx="minor">
            <a:schemeClr val="tx1"/>
          </a:fontRef>
        </p:style>
      </p:cxnSp>
      <p:sp>
        <p:nvSpPr>
          <p:cNvPr id="8" name="Title 1"/>
          <p:cNvSpPr txBox="1">
            <a:spLocks/>
          </p:cNvSpPr>
          <p:nvPr userDrawn="1"/>
        </p:nvSpPr>
        <p:spPr>
          <a:xfrm>
            <a:off x="1865636" y="6397401"/>
            <a:ext cx="2857909" cy="307129"/>
          </a:xfrm>
          <a:prstGeom prst="rect">
            <a:avLst/>
          </a:prstGeom>
        </p:spPr>
        <p:txBody>
          <a:bodyPr lIns="0" rIns="0" anchor="ctr" anchorCtr="0"/>
          <a:lstStyle>
            <a:lvl1pPr algn="l" defTabSz="457200" rtl="0" eaLnBrk="1" latinLnBrk="0" hangingPunct="1">
              <a:spcBef>
                <a:spcPct val="0"/>
              </a:spcBef>
              <a:buNone/>
              <a:defRPr sz="2000" b="1" kern="1200">
                <a:solidFill>
                  <a:schemeClr val="bg1"/>
                </a:solidFill>
                <a:latin typeface="ONRAMP"/>
                <a:ea typeface="+mj-ea"/>
                <a:cs typeface="ONRAMP"/>
              </a:defRPr>
            </a:lvl1pPr>
          </a:lstStyle>
          <a:p>
            <a:r>
              <a:rPr lang="en-US" sz="825" b="1" i="0" cap="all" spc="0">
                <a:solidFill>
                  <a:schemeClr val="bg1"/>
                </a:solidFill>
                <a:latin typeface="Gotham-Medium"/>
                <a:cs typeface="Gotham-Medium"/>
              </a:rPr>
              <a:t>Safetynetconnect.com</a:t>
            </a:r>
          </a:p>
        </p:txBody>
      </p:sp>
      <p:pic>
        <p:nvPicPr>
          <p:cNvPr id="16" name="Picture 15" descr="SNC_Mark_Initials_WhiteRevers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3965" y="6388804"/>
            <a:ext cx="588361" cy="368568"/>
          </a:xfrm>
          <a:prstGeom prst="rect">
            <a:avLst/>
          </a:prstGeom>
        </p:spPr>
      </p:pic>
      <p:pic>
        <p:nvPicPr>
          <p:cNvPr id="9" name="Picture 8" descr="BubblesOnly_SNC.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1695" y="5474231"/>
            <a:ext cx="1975959" cy="1156146"/>
          </a:xfrm>
          <a:prstGeom prst="rect">
            <a:avLst/>
          </a:prstGeom>
        </p:spPr>
      </p:pic>
      <p:sp>
        <p:nvSpPr>
          <p:cNvPr id="10" name="Title Placeholder 1"/>
          <p:cNvSpPr>
            <a:spLocks noGrp="1"/>
          </p:cNvSpPr>
          <p:nvPr>
            <p:ph type="title"/>
          </p:nvPr>
        </p:nvSpPr>
        <p:spPr>
          <a:xfrm>
            <a:off x="838200" y="365128"/>
            <a:ext cx="10515600" cy="790815"/>
          </a:xfrm>
          <a:prstGeom prst="rect">
            <a:avLst/>
          </a:prstGeom>
        </p:spPr>
        <p:txBody>
          <a:bodyPr vert="horz" lIns="91440" tIns="45720" rIns="91440" bIns="45720" rtlCol="0" anchor="ctr">
            <a:normAutofit/>
          </a:bodyPr>
          <a:lstStyle>
            <a:lvl1pPr>
              <a:defRPr sz="1500" b="1">
                <a:solidFill>
                  <a:srgbClr val="405A62"/>
                </a:solidFill>
                <a:latin typeface="GothamBold"/>
              </a:defRPr>
            </a:lvl1pPr>
          </a:lstStyle>
          <a:p>
            <a:r>
              <a:rPr lang="en-US"/>
              <a:t>Click to edit Master title style</a:t>
            </a:r>
          </a:p>
        </p:txBody>
      </p:sp>
      <p:sp>
        <p:nvSpPr>
          <p:cNvPr id="11" name="Text Placeholder 2"/>
          <p:cNvSpPr>
            <a:spLocks noGrp="1"/>
          </p:cNvSpPr>
          <p:nvPr>
            <p:ph idx="1" hasCustomPrompt="1"/>
          </p:nvPr>
        </p:nvSpPr>
        <p:spPr>
          <a:xfrm>
            <a:off x="838200" y="1414732"/>
            <a:ext cx="10515600" cy="4762231"/>
          </a:xfrm>
          <a:prstGeom prst="rect">
            <a:avLst/>
          </a:prstGeom>
        </p:spPr>
        <p:txBody>
          <a:bodyPr vert="horz" lIns="91440" tIns="45720" rIns="91440" bIns="45720" rtlCol="0">
            <a:normAutofit/>
          </a:bodyPr>
          <a:lstStyle>
            <a:lvl1pPr>
              <a:spcAft>
                <a:spcPts val="450"/>
              </a:spcAft>
              <a:defRPr>
                <a:solidFill>
                  <a:srgbClr val="405A62"/>
                </a:solidFill>
                <a:latin typeface="Gotham-Medium"/>
              </a:defRPr>
            </a:lvl1pPr>
            <a:lvl2pPr marL="557213" indent="-214313">
              <a:spcAft>
                <a:spcPts val="450"/>
              </a:spcAft>
              <a:buClr>
                <a:srgbClr val="ED5527"/>
              </a:buClr>
              <a:buFont typeface="Calibri" panose="020F0502020204030204" pitchFamily="34" charset="0"/>
              <a:buChar char="―"/>
              <a:defRPr sz="1200">
                <a:solidFill>
                  <a:srgbClr val="405A62"/>
                </a:solidFill>
                <a:latin typeface="Gotham-Medium"/>
              </a:defRPr>
            </a:lvl2pPr>
            <a:lvl3pPr marL="900113" indent="-214313">
              <a:spcAft>
                <a:spcPts val="450"/>
              </a:spcAft>
              <a:buClr>
                <a:srgbClr val="ED5527"/>
              </a:buClr>
              <a:buFont typeface="Arial" panose="020B0604020202020204" pitchFamily="34" charset="0"/>
              <a:buChar char="•"/>
              <a:defRPr sz="1200">
                <a:solidFill>
                  <a:srgbClr val="405A62"/>
                </a:solidFill>
                <a:latin typeface="Gotham-Medium"/>
              </a:defRPr>
            </a:lvl3pPr>
          </a:lstStyle>
          <a:p>
            <a:pPr lvl="0"/>
            <a:r>
              <a:rPr lang="en-US"/>
              <a:t>This is sample text</a:t>
            </a:r>
          </a:p>
          <a:p>
            <a:pPr lvl="1"/>
            <a:r>
              <a:rPr lang="en-US"/>
              <a:t>Second level</a:t>
            </a:r>
          </a:p>
          <a:p>
            <a:pPr lvl="2"/>
            <a:r>
              <a:rPr lang="en-US"/>
              <a:t>Third level</a:t>
            </a:r>
          </a:p>
        </p:txBody>
      </p:sp>
    </p:spTree>
    <p:extLst>
      <p:ext uri="{BB962C8B-B14F-4D97-AF65-F5344CB8AC3E}">
        <p14:creationId xmlns:p14="http://schemas.microsoft.com/office/powerpoint/2010/main" val="2899062790"/>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Rectangle 13"/>
          <p:cNvSpPr/>
          <p:nvPr userDrawn="1"/>
        </p:nvSpPr>
        <p:spPr>
          <a:xfrm>
            <a:off x="0" y="6269789"/>
            <a:ext cx="12192000" cy="601578"/>
          </a:xfrm>
          <a:prstGeom prst="rect">
            <a:avLst/>
          </a:prstGeom>
          <a:gradFill flip="none" rotWithShape="1">
            <a:gsLst>
              <a:gs pos="0">
                <a:srgbClr val="658B93"/>
              </a:gs>
              <a:gs pos="100000">
                <a:srgbClr val="425A62"/>
              </a:gs>
            </a:gsLst>
            <a:lin ang="0" scaled="0"/>
            <a:tileRect/>
          </a:gra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4" name="Straight Connector 3"/>
          <p:cNvCxnSpPr/>
          <p:nvPr userDrawn="1"/>
        </p:nvCxnSpPr>
        <p:spPr>
          <a:xfrm>
            <a:off x="0" y="6239309"/>
            <a:ext cx="12192000" cy="0"/>
          </a:xfrm>
          <a:prstGeom prst="line">
            <a:avLst/>
          </a:prstGeom>
          <a:ln w="19050">
            <a:solidFill>
              <a:srgbClr val="ED5527"/>
            </a:solidFill>
          </a:ln>
          <a:effectLst/>
        </p:spPr>
        <p:style>
          <a:lnRef idx="2">
            <a:schemeClr val="accent1"/>
          </a:lnRef>
          <a:fillRef idx="0">
            <a:schemeClr val="accent1"/>
          </a:fillRef>
          <a:effectRef idx="1">
            <a:schemeClr val="accent1"/>
          </a:effectRef>
          <a:fontRef idx="minor">
            <a:schemeClr val="tx1"/>
          </a:fontRef>
        </p:style>
      </p:cxnSp>
      <p:sp>
        <p:nvSpPr>
          <p:cNvPr id="8" name="Title 1"/>
          <p:cNvSpPr txBox="1">
            <a:spLocks/>
          </p:cNvSpPr>
          <p:nvPr userDrawn="1"/>
        </p:nvSpPr>
        <p:spPr>
          <a:xfrm>
            <a:off x="1865636" y="6397401"/>
            <a:ext cx="2857909" cy="307129"/>
          </a:xfrm>
          <a:prstGeom prst="rect">
            <a:avLst/>
          </a:prstGeom>
        </p:spPr>
        <p:txBody>
          <a:bodyPr lIns="0" rIns="0" anchor="ctr" anchorCtr="0"/>
          <a:lstStyle>
            <a:lvl1pPr algn="l" defTabSz="457200" rtl="0" eaLnBrk="1" latinLnBrk="0" hangingPunct="1">
              <a:spcBef>
                <a:spcPct val="0"/>
              </a:spcBef>
              <a:buNone/>
              <a:defRPr sz="2000" b="1" kern="1200">
                <a:solidFill>
                  <a:schemeClr val="bg1"/>
                </a:solidFill>
                <a:latin typeface="ONRAMP"/>
                <a:ea typeface="+mj-ea"/>
                <a:cs typeface="ONRAMP"/>
              </a:defRPr>
            </a:lvl1pPr>
          </a:lstStyle>
          <a:p>
            <a:r>
              <a:rPr lang="en-US" sz="825" b="1" i="0" cap="all" spc="0">
                <a:solidFill>
                  <a:schemeClr val="bg1"/>
                </a:solidFill>
                <a:latin typeface="Gotham-Medium"/>
                <a:cs typeface="Gotham-Medium"/>
              </a:rPr>
              <a:t>Safetynetconnect.com</a:t>
            </a:r>
          </a:p>
        </p:txBody>
      </p:sp>
      <p:pic>
        <p:nvPicPr>
          <p:cNvPr id="16" name="Picture 15" descr="SNC_Mark_Initials_WhiteRevers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3965" y="6388804"/>
            <a:ext cx="588361" cy="368568"/>
          </a:xfrm>
          <a:prstGeom prst="rect">
            <a:avLst/>
          </a:prstGeom>
        </p:spPr>
      </p:pic>
      <p:pic>
        <p:nvPicPr>
          <p:cNvPr id="9" name="Picture 8" descr="BubblesOnly_SNC.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1695" y="5474231"/>
            <a:ext cx="1975959" cy="1156146"/>
          </a:xfrm>
          <a:prstGeom prst="rect">
            <a:avLst/>
          </a:prstGeom>
        </p:spPr>
      </p:pic>
    </p:spTree>
    <p:extLst>
      <p:ext uri="{BB962C8B-B14F-4D97-AF65-F5344CB8AC3E}">
        <p14:creationId xmlns:p14="http://schemas.microsoft.com/office/powerpoint/2010/main" val="3586149062"/>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16" name="Rectangle 15"/>
          <p:cNvSpPr/>
          <p:nvPr userDrawn="1"/>
        </p:nvSpPr>
        <p:spPr>
          <a:xfrm>
            <a:off x="0" y="6269789"/>
            <a:ext cx="12192000" cy="601578"/>
          </a:xfrm>
          <a:prstGeom prst="rect">
            <a:avLst/>
          </a:prstGeom>
          <a:gradFill flip="none" rotWithShape="1">
            <a:gsLst>
              <a:gs pos="0">
                <a:srgbClr val="658B93"/>
              </a:gs>
              <a:gs pos="100000">
                <a:srgbClr val="425A62"/>
              </a:gs>
            </a:gsLst>
            <a:lin ang="0" scaled="0"/>
            <a:tileRect/>
          </a:gra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2" name="Picture 11" descr="SNC_Mark_Initials_WhiteRevers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3965" y="6388804"/>
            <a:ext cx="588361" cy="368568"/>
          </a:xfrm>
          <a:prstGeom prst="rect">
            <a:avLst/>
          </a:prstGeom>
        </p:spPr>
      </p:pic>
      <p:sp>
        <p:nvSpPr>
          <p:cNvPr id="15" name="Title 1"/>
          <p:cNvSpPr txBox="1">
            <a:spLocks/>
          </p:cNvSpPr>
          <p:nvPr userDrawn="1"/>
        </p:nvSpPr>
        <p:spPr>
          <a:xfrm>
            <a:off x="236568" y="6397401"/>
            <a:ext cx="2857909" cy="307129"/>
          </a:xfrm>
          <a:prstGeom prst="rect">
            <a:avLst/>
          </a:prstGeom>
        </p:spPr>
        <p:txBody>
          <a:bodyPr lIns="0" rIns="0" anchor="ctr" anchorCtr="0"/>
          <a:lstStyle>
            <a:lvl1pPr algn="l" defTabSz="457200" rtl="0" eaLnBrk="1" latinLnBrk="0" hangingPunct="1">
              <a:spcBef>
                <a:spcPct val="0"/>
              </a:spcBef>
              <a:buNone/>
              <a:defRPr sz="2000" b="1" kern="1200">
                <a:solidFill>
                  <a:schemeClr val="bg1"/>
                </a:solidFill>
                <a:latin typeface="ONRAMP"/>
                <a:ea typeface="+mj-ea"/>
                <a:cs typeface="ONRAMP"/>
              </a:defRPr>
            </a:lvl1pPr>
          </a:lstStyle>
          <a:p>
            <a:r>
              <a:rPr lang="en-US" sz="825" b="1" i="0" cap="all" spc="0">
                <a:solidFill>
                  <a:schemeClr val="bg1"/>
                </a:solidFill>
                <a:latin typeface="Gotham-Medium"/>
                <a:cs typeface="Gotham-Medium"/>
              </a:rPr>
              <a:t>Safetynetconnect.com</a:t>
            </a:r>
          </a:p>
        </p:txBody>
      </p:sp>
      <p:cxnSp>
        <p:nvCxnSpPr>
          <p:cNvPr id="7" name="Straight Connector 6"/>
          <p:cNvCxnSpPr/>
          <p:nvPr userDrawn="1"/>
        </p:nvCxnSpPr>
        <p:spPr>
          <a:xfrm>
            <a:off x="0" y="6227764"/>
            <a:ext cx="12192000" cy="0"/>
          </a:xfrm>
          <a:prstGeom prst="line">
            <a:avLst/>
          </a:prstGeom>
          <a:ln w="25400">
            <a:solidFill>
              <a:srgbClr val="ED552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7320601"/>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16" name="Rectangle 15"/>
          <p:cNvSpPr/>
          <p:nvPr userDrawn="1"/>
        </p:nvSpPr>
        <p:spPr>
          <a:xfrm>
            <a:off x="0" y="6269789"/>
            <a:ext cx="12192000" cy="601578"/>
          </a:xfrm>
          <a:prstGeom prst="rect">
            <a:avLst/>
          </a:prstGeom>
          <a:gradFill flip="none" rotWithShape="1">
            <a:gsLst>
              <a:gs pos="0">
                <a:srgbClr val="658B93"/>
              </a:gs>
              <a:gs pos="100000">
                <a:srgbClr val="425A62"/>
              </a:gs>
            </a:gsLst>
            <a:lin ang="0" scaled="0"/>
            <a:tileRect/>
          </a:gra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2" name="Picture 11" descr="SNC_Mark_Initials_WhiteRevers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3965" y="6388804"/>
            <a:ext cx="588361" cy="368568"/>
          </a:xfrm>
          <a:prstGeom prst="rect">
            <a:avLst/>
          </a:prstGeom>
        </p:spPr>
      </p:pic>
      <p:sp>
        <p:nvSpPr>
          <p:cNvPr id="15" name="Title 1"/>
          <p:cNvSpPr txBox="1">
            <a:spLocks/>
          </p:cNvSpPr>
          <p:nvPr userDrawn="1"/>
        </p:nvSpPr>
        <p:spPr>
          <a:xfrm>
            <a:off x="236568" y="6397401"/>
            <a:ext cx="2857909" cy="307129"/>
          </a:xfrm>
          <a:prstGeom prst="rect">
            <a:avLst/>
          </a:prstGeom>
        </p:spPr>
        <p:txBody>
          <a:bodyPr lIns="0" rIns="0" anchor="ctr" anchorCtr="0"/>
          <a:lstStyle>
            <a:lvl1pPr algn="l" defTabSz="457200" rtl="0" eaLnBrk="1" latinLnBrk="0" hangingPunct="1">
              <a:spcBef>
                <a:spcPct val="0"/>
              </a:spcBef>
              <a:buNone/>
              <a:defRPr sz="2000" b="1" kern="1200">
                <a:solidFill>
                  <a:schemeClr val="bg1"/>
                </a:solidFill>
                <a:latin typeface="ONRAMP"/>
                <a:ea typeface="+mj-ea"/>
                <a:cs typeface="ONRAMP"/>
              </a:defRPr>
            </a:lvl1pPr>
          </a:lstStyle>
          <a:p>
            <a:r>
              <a:rPr lang="en-US" sz="825" b="1" i="0" cap="all" spc="0">
                <a:solidFill>
                  <a:schemeClr val="bg1"/>
                </a:solidFill>
                <a:latin typeface="Gotham-Medium"/>
                <a:cs typeface="Gotham-Medium"/>
              </a:rPr>
              <a:t>Safetynetconnect.com</a:t>
            </a:r>
          </a:p>
        </p:txBody>
      </p:sp>
      <p:cxnSp>
        <p:nvCxnSpPr>
          <p:cNvPr id="7" name="Straight Connector 6"/>
          <p:cNvCxnSpPr/>
          <p:nvPr userDrawn="1"/>
        </p:nvCxnSpPr>
        <p:spPr>
          <a:xfrm>
            <a:off x="0" y="6227764"/>
            <a:ext cx="12192000" cy="0"/>
          </a:xfrm>
          <a:prstGeom prst="line">
            <a:avLst/>
          </a:prstGeom>
          <a:ln w="25400">
            <a:solidFill>
              <a:srgbClr val="ED552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2464979"/>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16" name="Rectangle 15"/>
          <p:cNvSpPr/>
          <p:nvPr userDrawn="1"/>
        </p:nvSpPr>
        <p:spPr>
          <a:xfrm>
            <a:off x="0" y="6269789"/>
            <a:ext cx="12192000" cy="601578"/>
          </a:xfrm>
          <a:prstGeom prst="rect">
            <a:avLst/>
          </a:prstGeom>
          <a:gradFill flip="none" rotWithShape="1">
            <a:gsLst>
              <a:gs pos="0">
                <a:srgbClr val="658B93"/>
              </a:gs>
              <a:gs pos="100000">
                <a:srgbClr val="425A62"/>
              </a:gs>
            </a:gsLst>
            <a:lin ang="0" scaled="0"/>
            <a:tileRect/>
          </a:gra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2" name="Picture 11" descr="SNC_Mark_Initials_WhiteRevers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3965" y="6388804"/>
            <a:ext cx="588361" cy="368568"/>
          </a:xfrm>
          <a:prstGeom prst="rect">
            <a:avLst/>
          </a:prstGeom>
        </p:spPr>
      </p:pic>
      <p:sp>
        <p:nvSpPr>
          <p:cNvPr id="15" name="Title 1"/>
          <p:cNvSpPr txBox="1">
            <a:spLocks/>
          </p:cNvSpPr>
          <p:nvPr userDrawn="1"/>
        </p:nvSpPr>
        <p:spPr>
          <a:xfrm>
            <a:off x="236568" y="6397401"/>
            <a:ext cx="2857909" cy="307129"/>
          </a:xfrm>
          <a:prstGeom prst="rect">
            <a:avLst/>
          </a:prstGeom>
        </p:spPr>
        <p:txBody>
          <a:bodyPr lIns="0" rIns="0" anchor="ctr" anchorCtr="0"/>
          <a:lstStyle>
            <a:lvl1pPr algn="l" defTabSz="457200" rtl="0" eaLnBrk="1" latinLnBrk="0" hangingPunct="1">
              <a:spcBef>
                <a:spcPct val="0"/>
              </a:spcBef>
              <a:buNone/>
              <a:defRPr sz="2000" b="1" kern="1200">
                <a:solidFill>
                  <a:schemeClr val="bg1"/>
                </a:solidFill>
                <a:latin typeface="ONRAMP"/>
                <a:ea typeface="+mj-ea"/>
                <a:cs typeface="ONRAMP"/>
              </a:defRPr>
            </a:lvl1pPr>
          </a:lstStyle>
          <a:p>
            <a:r>
              <a:rPr lang="en-US" sz="825" b="1" i="0" cap="all" spc="0">
                <a:solidFill>
                  <a:schemeClr val="bg1"/>
                </a:solidFill>
                <a:latin typeface="Gotham-Medium"/>
                <a:cs typeface="Gotham-Medium"/>
              </a:rPr>
              <a:t>Safetynetconnect.com</a:t>
            </a:r>
          </a:p>
        </p:txBody>
      </p:sp>
      <p:cxnSp>
        <p:nvCxnSpPr>
          <p:cNvPr id="7" name="Straight Connector 6"/>
          <p:cNvCxnSpPr/>
          <p:nvPr userDrawn="1"/>
        </p:nvCxnSpPr>
        <p:spPr>
          <a:xfrm>
            <a:off x="0" y="6227764"/>
            <a:ext cx="12192000" cy="0"/>
          </a:xfrm>
          <a:prstGeom prst="line">
            <a:avLst/>
          </a:prstGeom>
          <a:ln w="25400">
            <a:solidFill>
              <a:srgbClr val="ED552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7469439"/>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6_Section Header">
    <p:spTree>
      <p:nvGrpSpPr>
        <p:cNvPr id="1" name=""/>
        <p:cNvGrpSpPr/>
        <p:nvPr/>
      </p:nvGrpSpPr>
      <p:grpSpPr>
        <a:xfrm>
          <a:off x="0" y="0"/>
          <a:ext cx="0" cy="0"/>
          <a:chOff x="0" y="0"/>
          <a:chExt cx="0" cy="0"/>
        </a:xfrm>
      </p:grpSpPr>
      <p:sp>
        <p:nvSpPr>
          <p:cNvPr id="16" name="Rectangle 15"/>
          <p:cNvSpPr/>
          <p:nvPr userDrawn="1"/>
        </p:nvSpPr>
        <p:spPr>
          <a:xfrm>
            <a:off x="0" y="6269789"/>
            <a:ext cx="12192000" cy="601578"/>
          </a:xfrm>
          <a:prstGeom prst="rect">
            <a:avLst/>
          </a:prstGeom>
          <a:gradFill flip="none" rotWithShape="1">
            <a:gsLst>
              <a:gs pos="0">
                <a:srgbClr val="658B93"/>
              </a:gs>
              <a:gs pos="100000">
                <a:srgbClr val="425A62"/>
              </a:gs>
            </a:gsLst>
            <a:lin ang="0" scaled="0"/>
            <a:tileRect/>
          </a:gra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2" name="Picture 11" descr="SNC_Mark_Initials_WhiteRevers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3965" y="6388804"/>
            <a:ext cx="588361" cy="368568"/>
          </a:xfrm>
          <a:prstGeom prst="rect">
            <a:avLst/>
          </a:prstGeom>
        </p:spPr>
      </p:pic>
      <p:sp>
        <p:nvSpPr>
          <p:cNvPr id="15" name="Title 1"/>
          <p:cNvSpPr txBox="1">
            <a:spLocks/>
          </p:cNvSpPr>
          <p:nvPr userDrawn="1"/>
        </p:nvSpPr>
        <p:spPr>
          <a:xfrm>
            <a:off x="236568" y="6397401"/>
            <a:ext cx="2857909" cy="307129"/>
          </a:xfrm>
          <a:prstGeom prst="rect">
            <a:avLst/>
          </a:prstGeom>
        </p:spPr>
        <p:txBody>
          <a:bodyPr lIns="0" rIns="0" anchor="ctr" anchorCtr="0"/>
          <a:lstStyle>
            <a:lvl1pPr algn="l" defTabSz="457200" rtl="0" eaLnBrk="1" latinLnBrk="0" hangingPunct="1">
              <a:spcBef>
                <a:spcPct val="0"/>
              </a:spcBef>
              <a:buNone/>
              <a:defRPr sz="2000" b="1" kern="1200">
                <a:solidFill>
                  <a:schemeClr val="bg1"/>
                </a:solidFill>
                <a:latin typeface="ONRAMP"/>
                <a:ea typeface="+mj-ea"/>
                <a:cs typeface="ONRAMP"/>
              </a:defRPr>
            </a:lvl1pPr>
          </a:lstStyle>
          <a:p>
            <a:r>
              <a:rPr lang="en-US" sz="825" b="1" i="0" cap="all" spc="0">
                <a:solidFill>
                  <a:schemeClr val="bg1"/>
                </a:solidFill>
                <a:latin typeface="Gotham-Medium"/>
                <a:cs typeface="Gotham-Medium"/>
              </a:rPr>
              <a:t>Safetynetconnect.com</a:t>
            </a:r>
          </a:p>
        </p:txBody>
      </p:sp>
      <p:cxnSp>
        <p:nvCxnSpPr>
          <p:cNvPr id="7" name="Straight Connector 6"/>
          <p:cNvCxnSpPr/>
          <p:nvPr userDrawn="1"/>
        </p:nvCxnSpPr>
        <p:spPr>
          <a:xfrm>
            <a:off x="0" y="6227764"/>
            <a:ext cx="12192000" cy="0"/>
          </a:xfrm>
          <a:prstGeom prst="line">
            <a:avLst/>
          </a:prstGeom>
          <a:ln w="25400">
            <a:solidFill>
              <a:srgbClr val="ED552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8536804"/>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7_Section Header">
    <p:spTree>
      <p:nvGrpSpPr>
        <p:cNvPr id="1" name=""/>
        <p:cNvGrpSpPr/>
        <p:nvPr/>
      </p:nvGrpSpPr>
      <p:grpSpPr>
        <a:xfrm>
          <a:off x="0" y="0"/>
          <a:ext cx="0" cy="0"/>
          <a:chOff x="0" y="0"/>
          <a:chExt cx="0" cy="0"/>
        </a:xfrm>
      </p:grpSpPr>
      <p:sp>
        <p:nvSpPr>
          <p:cNvPr id="16" name="Rectangle 15"/>
          <p:cNvSpPr/>
          <p:nvPr userDrawn="1"/>
        </p:nvSpPr>
        <p:spPr>
          <a:xfrm>
            <a:off x="0" y="6269789"/>
            <a:ext cx="12192000" cy="601578"/>
          </a:xfrm>
          <a:prstGeom prst="rect">
            <a:avLst/>
          </a:prstGeom>
          <a:gradFill flip="none" rotWithShape="1">
            <a:gsLst>
              <a:gs pos="0">
                <a:srgbClr val="658B93"/>
              </a:gs>
              <a:gs pos="100000">
                <a:srgbClr val="425A62"/>
              </a:gs>
            </a:gsLst>
            <a:lin ang="0" scaled="0"/>
            <a:tileRect/>
          </a:gra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2" name="Picture 11" descr="SNC_Mark_Initials_WhiteRevers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3965" y="6388804"/>
            <a:ext cx="588361" cy="368568"/>
          </a:xfrm>
          <a:prstGeom prst="rect">
            <a:avLst/>
          </a:prstGeom>
        </p:spPr>
      </p:pic>
      <p:sp>
        <p:nvSpPr>
          <p:cNvPr id="15" name="Title 1"/>
          <p:cNvSpPr txBox="1">
            <a:spLocks/>
          </p:cNvSpPr>
          <p:nvPr userDrawn="1"/>
        </p:nvSpPr>
        <p:spPr>
          <a:xfrm>
            <a:off x="236568" y="6397401"/>
            <a:ext cx="2857909" cy="307129"/>
          </a:xfrm>
          <a:prstGeom prst="rect">
            <a:avLst/>
          </a:prstGeom>
        </p:spPr>
        <p:txBody>
          <a:bodyPr lIns="0" rIns="0" anchor="ctr" anchorCtr="0"/>
          <a:lstStyle>
            <a:lvl1pPr algn="l" defTabSz="457200" rtl="0" eaLnBrk="1" latinLnBrk="0" hangingPunct="1">
              <a:spcBef>
                <a:spcPct val="0"/>
              </a:spcBef>
              <a:buNone/>
              <a:defRPr sz="2000" b="1" kern="1200">
                <a:solidFill>
                  <a:schemeClr val="bg1"/>
                </a:solidFill>
                <a:latin typeface="ONRAMP"/>
                <a:ea typeface="+mj-ea"/>
                <a:cs typeface="ONRAMP"/>
              </a:defRPr>
            </a:lvl1pPr>
          </a:lstStyle>
          <a:p>
            <a:r>
              <a:rPr lang="en-US" sz="825" b="1" i="0" cap="all" spc="0">
                <a:solidFill>
                  <a:schemeClr val="bg1"/>
                </a:solidFill>
                <a:latin typeface="Gotham-Medium"/>
                <a:cs typeface="Gotham-Medium"/>
              </a:rPr>
              <a:t>Safetynetconnect.com</a:t>
            </a:r>
          </a:p>
        </p:txBody>
      </p:sp>
      <p:cxnSp>
        <p:nvCxnSpPr>
          <p:cNvPr id="7" name="Straight Connector 6"/>
          <p:cNvCxnSpPr/>
          <p:nvPr userDrawn="1"/>
        </p:nvCxnSpPr>
        <p:spPr>
          <a:xfrm>
            <a:off x="0" y="6227764"/>
            <a:ext cx="12192000" cy="0"/>
          </a:xfrm>
          <a:prstGeom prst="line">
            <a:avLst/>
          </a:prstGeom>
          <a:ln w="25400">
            <a:solidFill>
              <a:srgbClr val="ED552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2382443"/>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9_Section Header">
    <p:spTree>
      <p:nvGrpSpPr>
        <p:cNvPr id="1" name=""/>
        <p:cNvGrpSpPr/>
        <p:nvPr/>
      </p:nvGrpSpPr>
      <p:grpSpPr>
        <a:xfrm>
          <a:off x="0" y="0"/>
          <a:ext cx="0" cy="0"/>
          <a:chOff x="0" y="0"/>
          <a:chExt cx="0" cy="0"/>
        </a:xfrm>
      </p:grpSpPr>
      <p:sp>
        <p:nvSpPr>
          <p:cNvPr id="16" name="Rectangle 15"/>
          <p:cNvSpPr/>
          <p:nvPr userDrawn="1"/>
        </p:nvSpPr>
        <p:spPr>
          <a:xfrm>
            <a:off x="0" y="6269789"/>
            <a:ext cx="12192000" cy="601578"/>
          </a:xfrm>
          <a:prstGeom prst="rect">
            <a:avLst/>
          </a:prstGeom>
          <a:gradFill flip="none" rotWithShape="1">
            <a:gsLst>
              <a:gs pos="0">
                <a:srgbClr val="658B93"/>
              </a:gs>
              <a:gs pos="100000">
                <a:srgbClr val="425A62"/>
              </a:gs>
            </a:gsLst>
            <a:lin ang="0" scaled="0"/>
            <a:tileRect/>
          </a:gra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2" name="Picture 11" descr="SNC_Mark_Initials_WhiteRevers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3965" y="6388804"/>
            <a:ext cx="588361" cy="368568"/>
          </a:xfrm>
          <a:prstGeom prst="rect">
            <a:avLst/>
          </a:prstGeom>
        </p:spPr>
      </p:pic>
      <p:sp>
        <p:nvSpPr>
          <p:cNvPr id="15" name="Title 1"/>
          <p:cNvSpPr txBox="1">
            <a:spLocks/>
          </p:cNvSpPr>
          <p:nvPr userDrawn="1"/>
        </p:nvSpPr>
        <p:spPr>
          <a:xfrm>
            <a:off x="236568" y="6397401"/>
            <a:ext cx="2857909" cy="307129"/>
          </a:xfrm>
          <a:prstGeom prst="rect">
            <a:avLst/>
          </a:prstGeom>
        </p:spPr>
        <p:txBody>
          <a:bodyPr lIns="0" rIns="0" anchor="ctr" anchorCtr="0"/>
          <a:lstStyle>
            <a:lvl1pPr algn="l" defTabSz="457200" rtl="0" eaLnBrk="1" latinLnBrk="0" hangingPunct="1">
              <a:spcBef>
                <a:spcPct val="0"/>
              </a:spcBef>
              <a:buNone/>
              <a:defRPr sz="2000" b="1" kern="1200">
                <a:solidFill>
                  <a:schemeClr val="bg1"/>
                </a:solidFill>
                <a:latin typeface="ONRAMP"/>
                <a:ea typeface="+mj-ea"/>
                <a:cs typeface="ONRAMP"/>
              </a:defRPr>
            </a:lvl1pPr>
          </a:lstStyle>
          <a:p>
            <a:r>
              <a:rPr lang="en-US" sz="825" b="1" i="0" cap="all" spc="0">
                <a:solidFill>
                  <a:schemeClr val="bg1"/>
                </a:solidFill>
                <a:latin typeface="Gotham-Medium"/>
                <a:cs typeface="Gotham-Medium"/>
              </a:rPr>
              <a:t>Safetynetconnect.com</a:t>
            </a:r>
          </a:p>
        </p:txBody>
      </p:sp>
      <p:cxnSp>
        <p:nvCxnSpPr>
          <p:cNvPr id="7" name="Straight Connector 6"/>
          <p:cNvCxnSpPr/>
          <p:nvPr userDrawn="1"/>
        </p:nvCxnSpPr>
        <p:spPr>
          <a:xfrm>
            <a:off x="0" y="6227764"/>
            <a:ext cx="12192000" cy="0"/>
          </a:xfrm>
          <a:prstGeom prst="line">
            <a:avLst/>
          </a:prstGeom>
          <a:ln w="25400">
            <a:solidFill>
              <a:srgbClr val="ED552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2644394"/>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0_Section Header">
    <p:spTree>
      <p:nvGrpSpPr>
        <p:cNvPr id="1" name=""/>
        <p:cNvGrpSpPr/>
        <p:nvPr/>
      </p:nvGrpSpPr>
      <p:grpSpPr>
        <a:xfrm>
          <a:off x="0" y="0"/>
          <a:ext cx="0" cy="0"/>
          <a:chOff x="0" y="0"/>
          <a:chExt cx="0" cy="0"/>
        </a:xfrm>
      </p:grpSpPr>
      <p:sp>
        <p:nvSpPr>
          <p:cNvPr id="16" name="Rectangle 15"/>
          <p:cNvSpPr/>
          <p:nvPr userDrawn="1"/>
        </p:nvSpPr>
        <p:spPr>
          <a:xfrm>
            <a:off x="0" y="6269789"/>
            <a:ext cx="12192000" cy="601578"/>
          </a:xfrm>
          <a:prstGeom prst="rect">
            <a:avLst/>
          </a:prstGeom>
          <a:gradFill flip="none" rotWithShape="1">
            <a:gsLst>
              <a:gs pos="0">
                <a:srgbClr val="658B93"/>
              </a:gs>
              <a:gs pos="100000">
                <a:srgbClr val="425A62"/>
              </a:gs>
            </a:gsLst>
            <a:lin ang="0" scaled="0"/>
            <a:tileRect/>
          </a:gra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2" name="Picture 11" descr="SNC_Mark_Initials_WhiteRevers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3965" y="6388804"/>
            <a:ext cx="588361" cy="368568"/>
          </a:xfrm>
          <a:prstGeom prst="rect">
            <a:avLst/>
          </a:prstGeom>
        </p:spPr>
      </p:pic>
      <p:sp>
        <p:nvSpPr>
          <p:cNvPr id="15" name="Title 1"/>
          <p:cNvSpPr txBox="1">
            <a:spLocks/>
          </p:cNvSpPr>
          <p:nvPr userDrawn="1"/>
        </p:nvSpPr>
        <p:spPr>
          <a:xfrm>
            <a:off x="236568" y="6397401"/>
            <a:ext cx="2857909" cy="307129"/>
          </a:xfrm>
          <a:prstGeom prst="rect">
            <a:avLst/>
          </a:prstGeom>
        </p:spPr>
        <p:txBody>
          <a:bodyPr lIns="0" rIns="0" anchor="ctr" anchorCtr="0"/>
          <a:lstStyle>
            <a:lvl1pPr algn="l" defTabSz="457200" rtl="0" eaLnBrk="1" latinLnBrk="0" hangingPunct="1">
              <a:spcBef>
                <a:spcPct val="0"/>
              </a:spcBef>
              <a:buNone/>
              <a:defRPr sz="2000" b="1" kern="1200">
                <a:solidFill>
                  <a:schemeClr val="bg1"/>
                </a:solidFill>
                <a:latin typeface="ONRAMP"/>
                <a:ea typeface="+mj-ea"/>
                <a:cs typeface="ONRAMP"/>
              </a:defRPr>
            </a:lvl1pPr>
          </a:lstStyle>
          <a:p>
            <a:r>
              <a:rPr lang="en-US" sz="825" b="1" i="0" cap="all" spc="0">
                <a:solidFill>
                  <a:schemeClr val="bg1"/>
                </a:solidFill>
                <a:latin typeface="Gotham-Medium"/>
                <a:cs typeface="Gotham-Medium"/>
              </a:rPr>
              <a:t>Safetynetconnect.com</a:t>
            </a:r>
          </a:p>
        </p:txBody>
      </p:sp>
      <p:cxnSp>
        <p:nvCxnSpPr>
          <p:cNvPr id="7" name="Straight Connector 6"/>
          <p:cNvCxnSpPr/>
          <p:nvPr userDrawn="1"/>
        </p:nvCxnSpPr>
        <p:spPr>
          <a:xfrm>
            <a:off x="0" y="6227764"/>
            <a:ext cx="12192000" cy="0"/>
          </a:xfrm>
          <a:prstGeom prst="line">
            <a:avLst/>
          </a:prstGeom>
          <a:ln w="25400">
            <a:solidFill>
              <a:srgbClr val="ED552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6355775"/>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1_Section Header">
    <p:spTree>
      <p:nvGrpSpPr>
        <p:cNvPr id="1" name=""/>
        <p:cNvGrpSpPr/>
        <p:nvPr/>
      </p:nvGrpSpPr>
      <p:grpSpPr>
        <a:xfrm>
          <a:off x="0" y="0"/>
          <a:ext cx="0" cy="0"/>
          <a:chOff x="0" y="0"/>
          <a:chExt cx="0" cy="0"/>
        </a:xfrm>
      </p:grpSpPr>
      <p:sp>
        <p:nvSpPr>
          <p:cNvPr id="16" name="Rectangle 15"/>
          <p:cNvSpPr/>
          <p:nvPr userDrawn="1"/>
        </p:nvSpPr>
        <p:spPr>
          <a:xfrm>
            <a:off x="0" y="6269789"/>
            <a:ext cx="12192000" cy="601578"/>
          </a:xfrm>
          <a:prstGeom prst="rect">
            <a:avLst/>
          </a:prstGeom>
          <a:gradFill flip="none" rotWithShape="1">
            <a:gsLst>
              <a:gs pos="0">
                <a:srgbClr val="658B93"/>
              </a:gs>
              <a:gs pos="100000">
                <a:srgbClr val="425A62"/>
              </a:gs>
            </a:gsLst>
            <a:lin ang="0" scaled="0"/>
            <a:tileRect/>
          </a:gra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2" name="Picture 11" descr="SNC_Mark_Initials_WhiteRevers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3965" y="6388804"/>
            <a:ext cx="588361" cy="368568"/>
          </a:xfrm>
          <a:prstGeom prst="rect">
            <a:avLst/>
          </a:prstGeom>
        </p:spPr>
      </p:pic>
      <p:sp>
        <p:nvSpPr>
          <p:cNvPr id="15" name="Title 1"/>
          <p:cNvSpPr txBox="1">
            <a:spLocks/>
          </p:cNvSpPr>
          <p:nvPr userDrawn="1"/>
        </p:nvSpPr>
        <p:spPr>
          <a:xfrm>
            <a:off x="236568" y="6397401"/>
            <a:ext cx="2857909" cy="307129"/>
          </a:xfrm>
          <a:prstGeom prst="rect">
            <a:avLst/>
          </a:prstGeom>
        </p:spPr>
        <p:txBody>
          <a:bodyPr lIns="0" rIns="0" anchor="ctr" anchorCtr="0"/>
          <a:lstStyle>
            <a:lvl1pPr algn="l" defTabSz="457200" rtl="0" eaLnBrk="1" latinLnBrk="0" hangingPunct="1">
              <a:spcBef>
                <a:spcPct val="0"/>
              </a:spcBef>
              <a:buNone/>
              <a:defRPr sz="2000" b="1" kern="1200">
                <a:solidFill>
                  <a:schemeClr val="bg1"/>
                </a:solidFill>
                <a:latin typeface="ONRAMP"/>
                <a:ea typeface="+mj-ea"/>
                <a:cs typeface="ONRAMP"/>
              </a:defRPr>
            </a:lvl1pPr>
          </a:lstStyle>
          <a:p>
            <a:r>
              <a:rPr lang="en-US" sz="825" b="1" i="0" cap="all" spc="0">
                <a:solidFill>
                  <a:schemeClr val="bg1"/>
                </a:solidFill>
                <a:latin typeface="Gotham-Medium"/>
                <a:cs typeface="Gotham-Medium"/>
              </a:rPr>
              <a:t>Safetynetconnect.com</a:t>
            </a:r>
          </a:p>
        </p:txBody>
      </p:sp>
      <p:cxnSp>
        <p:nvCxnSpPr>
          <p:cNvPr id="7" name="Straight Connector 6"/>
          <p:cNvCxnSpPr/>
          <p:nvPr userDrawn="1"/>
        </p:nvCxnSpPr>
        <p:spPr>
          <a:xfrm>
            <a:off x="0" y="6227764"/>
            <a:ext cx="12192000" cy="0"/>
          </a:xfrm>
          <a:prstGeom prst="line">
            <a:avLst/>
          </a:prstGeom>
          <a:ln w="25400">
            <a:solidFill>
              <a:srgbClr val="ED552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6041472"/>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F427E7A-4976-40B2-908E-D4445707BA16}"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B7A9BE-407C-42E5-8CC6-8C95BE20662C}" type="slidenum">
              <a:rPr lang="en-US" smtClean="0"/>
              <a:t>‹#›</a:t>
            </a:fld>
            <a:endParaRPr lang="en-US"/>
          </a:p>
        </p:txBody>
      </p:sp>
    </p:spTree>
    <p:extLst>
      <p:ext uri="{BB962C8B-B14F-4D97-AF65-F5344CB8AC3E}">
        <p14:creationId xmlns:p14="http://schemas.microsoft.com/office/powerpoint/2010/main" val="10949946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2_Section Header">
    <p:spTree>
      <p:nvGrpSpPr>
        <p:cNvPr id="1" name=""/>
        <p:cNvGrpSpPr/>
        <p:nvPr/>
      </p:nvGrpSpPr>
      <p:grpSpPr>
        <a:xfrm>
          <a:off x="0" y="0"/>
          <a:ext cx="0" cy="0"/>
          <a:chOff x="0" y="0"/>
          <a:chExt cx="0" cy="0"/>
        </a:xfrm>
      </p:grpSpPr>
      <p:sp>
        <p:nvSpPr>
          <p:cNvPr id="16" name="Rectangle 15"/>
          <p:cNvSpPr/>
          <p:nvPr userDrawn="1"/>
        </p:nvSpPr>
        <p:spPr>
          <a:xfrm>
            <a:off x="0" y="6269789"/>
            <a:ext cx="12192000" cy="601578"/>
          </a:xfrm>
          <a:prstGeom prst="rect">
            <a:avLst/>
          </a:prstGeom>
          <a:gradFill flip="none" rotWithShape="1">
            <a:gsLst>
              <a:gs pos="0">
                <a:srgbClr val="658B93"/>
              </a:gs>
              <a:gs pos="100000">
                <a:srgbClr val="425A62"/>
              </a:gs>
            </a:gsLst>
            <a:lin ang="0" scaled="0"/>
            <a:tileRect/>
          </a:gra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2" name="Picture 11" descr="SNC_Mark_Initials_WhiteRevers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3965" y="6388804"/>
            <a:ext cx="588361" cy="368568"/>
          </a:xfrm>
          <a:prstGeom prst="rect">
            <a:avLst/>
          </a:prstGeom>
        </p:spPr>
      </p:pic>
      <p:sp>
        <p:nvSpPr>
          <p:cNvPr id="15" name="Title 1"/>
          <p:cNvSpPr txBox="1">
            <a:spLocks/>
          </p:cNvSpPr>
          <p:nvPr userDrawn="1"/>
        </p:nvSpPr>
        <p:spPr>
          <a:xfrm>
            <a:off x="236568" y="6397401"/>
            <a:ext cx="2857909" cy="307129"/>
          </a:xfrm>
          <a:prstGeom prst="rect">
            <a:avLst/>
          </a:prstGeom>
        </p:spPr>
        <p:txBody>
          <a:bodyPr lIns="0" rIns="0" anchor="ctr" anchorCtr="0"/>
          <a:lstStyle>
            <a:lvl1pPr algn="l" defTabSz="457200" rtl="0" eaLnBrk="1" latinLnBrk="0" hangingPunct="1">
              <a:spcBef>
                <a:spcPct val="0"/>
              </a:spcBef>
              <a:buNone/>
              <a:defRPr sz="2000" b="1" kern="1200">
                <a:solidFill>
                  <a:schemeClr val="bg1"/>
                </a:solidFill>
                <a:latin typeface="ONRAMP"/>
                <a:ea typeface="+mj-ea"/>
                <a:cs typeface="ONRAMP"/>
              </a:defRPr>
            </a:lvl1pPr>
          </a:lstStyle>
          <a:p>
            <a:r>
              <a:rPr lang="en-US" sz="825" b="1" i="0" cap="all" spc="0">
                <a:solidFill>
                  <a:schemeClr val="bg1"/>
                </a:solidFill>
                <a:latin typeface="Gotham-Medium"/>
                <a:cs typeface="Gotham-Medium"/>
              </a:rPr>
              <a:t>Safetynetconnect.com</a:t>
            </a:r>
          </a:p>
        </p:txBody>
      </p:sp>
      <p:cxnSp>
        <p:nvCxnSpPr>
          <p:cNvPr id="7" name="Straight Connector 6"/>
          <p:cNvCxnSpPr/>
          <p:nvPr userDrawn="1"/>
        </p:nvCxnSpPr>
        <p:spPr>
          <a:xfrm>
            <a:off x="0" y="6227764"/>
            <a:ext cx="12192000" cy="0"/>
          </a:xfrm>
          <a:prstGeom prst="line">
            <a:avLst/>
          </a:prstGeom>
          <a:ln w="25400">
            <a:solidFill>
              <a:srgbClr val="ED552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8369380"/>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4_Section Header">
    <p:spTree>
      <p:nvGrpSpPr>
        <p:cNvPr id="1" name=""/>
        <p:cNvGrpSpPr/>
        <p:nvPr/>
      </p:nvGrpSpPr>
      <p:grpSpPr>
        <a:xfrm>
          <a:off x="0" y="0"/>
          <a:ext cx="0" cy="0"/>
          <a:chOff x="0" y="0"/>
          <a:chExt cx="0" cy="0"/>
        </a:xfrm>
      </p:grpSpPr>
      <p:sp>
        <p:nvSpPr>
          <p:cNvPr id="16" name="Rectangle 15"/>
          <p:cNvSpPr/>
          <p:nvPr userDrawn="1"/>
        </p:nvSpPr>
        <p:spPr>
          <a:xfrm>
            <a:off x="0" y="6269789"/>
            <a:ext cx="12192000" cy="601578"/>
          </a:xfrm>
          <a:prstGeom prst="rect">
            <a:avLst/>
          </a:prstGeom>
          <a:gradFill flip="none" rotWithShape="1">
            <a:gsLst>
              <a:gs pos="0">
                <a:srgbClr val="658B93"/>
              </a:gs>
              <a:gs pos="100000">
                <a:srgbClr val="425A62"/>
              </a:gs>
            </a:gsLst>
            <a:lin ang="0" scaled="0"/>
            <a:tileRect/>
          </a:gra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2" name="Picture 11" descr="SNC_Mark_Initials_WhiteRevers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3965" y="6388804"/>
            <a:ext cx="588361" cy="368568"/>
          </a:xfrm>
          <a:prstGeom prst="rect">
            <a:avLst/>
          </a:prstGeom>
        </p:spPr>
      </p:pic>
      <p:sp>
        <p:nvSpPr>
          <p:cNvPr id="15" name="Title 1"/>
          <p:cNvSpPr txBox="1">
            <a:spLocks/>
          </p:cNvSpPr>
          <p:nvPr userDrawn="1"/>
        </p:nvSpPr>
        <p:spPr>
          <a:xfrm>
            <a:off x="236568" y="6397401"/>
            <a:ext cx="2857909" cy="307129"/>
          </a:xfrm>
          <a:prstGeom prst="rect">
            <a:avLst/>
          </a:prstGeom>
        </p:spPr>
        <p:txBody>
          <a:bodyPr lIns="0" rIns="0" anchor="ctr" anchorCtr="0"/>
          <a:lstStyle>
            <a:lvl1pPr algn="l" defTabSz="457200" rtl="0" eaLnBrk="1" latinLnBrk="0" hangingPunct="1">
              <a:spcBef>
                <a:spcPct val="0"/>
              </a:spcBef>
              <a:buNone/>
              <a:defRPr sz="2000" b="1" kern="1200">
                <a:solidFill>
                  <a:schemeClr val="bg1"/>
                </a:solidFill>
                <a:latin typeface="ONRAMP"/>
                <a:ea typeface="+mj-ea"/>
                <a:cs typeface="ONRAMP"/>
              </a:defRPr>
            </a:lvl1pPr>
          </a:lstStyle>
          <a:p>
            <a:r>
              <a:rPr lang="en-US" sz="825" b="1" i="0" cap="all" spc="0">
                <a:solidFill>
                  <a:schemeClr val="bg1"/>
                </a:solidFill>
                <a:latin typeface="Gotham-Medium"/>
                <a:cs typeface="Gotham-Medium"/>
              </a:rPr>
              <a:t>Safetynetconnect.com</a:t>
            </a:r>
          </a:p>
        </p:txBody>
      </p:sp>
      <p:cxnSp>
        <p:nvCxnSpPr>
          <p:cNvPr id="7" name="Straight Connector 6"/>
          <p:cNvCxnSpPr/>
          <p:nvPr userDrawn="1"/>
        </p:nvCxnSpPr>
        <p:spPr>
          <a:xfrm>
            <a:off x="0" y="6227764"/>
            <a:ext cx="12192000" cy="0"/>
          </a:xfrm>
          <a:prstGeom prst="line">
            <a:avLst/>
          </a:prstGeom>
          <a:ln w="25400">
            <a:solidFill>
              <a:srgbClr val="ED552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7938025"/>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C86C5E-D792-2643-B632-59764DD60849}" type="datetimeFigureOut">
              <a:rPr lang="en-US" smtClean="0"/>
              <a:t>10/17/2023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10B41A-BD00-2F40-849F-70451A285624}" type="slidenum">
              <a:rPr lang="en-US" smtClean="0"/>
              <a:t>‹#›</a:t>
            </a:fld>
            <a:endParaRPr lang="en-US"/>
          </a:p>
        </p:txBody>
      </p:sp>
    </p:spTree>
    <p:extLst>
      <p:ext uri="{BB962C8B-B14F-4D97-AF65-F5344CB8AC3E}">
        <p14:creationId xmlns:p14="http://schemas.microsoft.com/office/powerpoint/2010/main" val="4125969522"/>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4" name="Rectangle 13"/>
          <p:cNvSpPr/>
          <p:nvPr userDrawn="1"/>
        </p:nvSpPr>
        <p:spPr>
          <a:xfrm>
            <a:off x="0" y="6269789"/>
            <a:ext cx="12192000" cy="601578"/>
          </a:xfrm>
          <a:prstGeom prst="rect">
            <a:avLst/>
          </a:prstGeom>
          <a:gradFill flip="none" rotWithShape="1">
            <a:gsLst>
              <a:gs pos="0">
                <a:srgbClr val="658B93"/>
              </a:gs>
              <a:gs pos="100000">
                <a:srgbClr val="425A62"/>
              </a:gs>
            </a:gsLst>
            <a:lin ang="0" scaled="0"/>
            <a:tileRect/>
          </a:gra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 name="Straight Connector 3"/>
          <p:cNvCxnSpPr/>
          <p:nvPr userDrawn="1"/>
        </p:nvCxnSpPr>
        <p:spPr>
          <a:xfrm>
            <a:off x="0" y="6239309"/>
            <a:ext cx="12192000" cy="0"/>
          </a:xfrm>
          <a:prstGeom prst="line">
            <a:avLst/>
          </a:prstGeom>
          <a:ln w="19050">
            <a:solidFill>
              <a:srgbClr val="ED5527"/>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609600" y="1374229"/>
            <a:ext cx="10972800" cy="1039092"/>
          </a:xfrm>
          <a:prstGeom prst="rect">
            <a:avLst/>
          </a:prstGeom>
        </p:spPr>
        <p:txBody>
          <a:bodyPr/>
          <a:lstStyle>
            <a:lvl1pPr>
              <a:lnSpc>
                <a:spcPct val="80000"/>
              </a:lnSpc>
              <a:defRPr sz="2400">
                <a:latin typeface="GothamBold"/>
                <a:cs typeface="GothamBold"/>
              </a:defRPr>
            </a:lvl1pPr>
          </a:lstStyle>
          <a:p>
            <a:r>
              <a:rPr lang="en-US"/>
              <a:t>CLICK TO EDIT MASTER TITLE STYLE</a:t>
            </a:r>
          </a:p>
        </p:txBody>
      </p:sp>
      <p:sp>
        <p:nvSpPr>
          <p:cNvPr id="8" name="Title 1"/>
          <p:cNvSpPr txBox="1">
            <a:spLocks/>
          </p:cNvSpPr>
          <p:nvPr userDrawn="1"/>
        </p:nvSpPr>
        <p:spPr>
          <a:xfrm>
            <a:off x="1865635" y="6397399"/>
            <a:ext cx="2857909" cy="307129"/>
          </a:xfrm>
          <a:prstGeom prst="rect">
            <a:avLst/>
          </a:prstGeom>
        </p:spPr>
        <p:txBody>
          <a:bodyPr lIns="0" rIns="0" anchor="ctr" anchorCtr="0"/>
          <a:lstStyle>
            <a:lvl1pPr algn="l" defTabSz="457200" rtl="0" eaLnBrk="1" latinLnBrk="0" hangingPunct="1">
              <a:spcBef>
                <a:spcPct val="0"/>
              </a:spcBef>
              <a:buNone/>
              <a:defRPr sz="2000" b="1" kern="1200">
                <a:solidFill>
                  <a:schemeClr val="bg1"/>
                </a:solidFill>
                <a:latin typeface="ONRAMP"/>
                <a:ea typeface="+mj-ea"/>
                <a:cs typeface="ONRAMP"/>
              </a:defRPr>
            </a:lvl1pPr>
          </a:lstStyle>
          <a:p>
            <a:r>
              <a:rPr lang="en-US" sz="1100" b="1" i="0" cap="all" spc="0">
                <a:solidFill>
                  <a:schemeClr val="bg1"/>
                </a:solidFill>
                <a:latin typeface="Gotham-Medium"/>
                <a:cs typeface="Gotham-Medium"/>
              </a:rPr>
              <a:t>Safetynetconnect.com</a:t>
            </a:r>
          </a:p>
        </p:txBody>
      </p:sp>
      <p:pic>
        <p:nvPicPr>
          <p:cNvPr id="16" name="Picture 15" descr="SNC_Mark_Initials_WhiteRevers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3964" y="6388804"/>
            <a:ext cx="588361" cy="368568"/>
          </a:xfrm>
          <a:prstGeom prst="rect">
            <a:avLst/>
          </a:prstGeom>
        </p:spPr>
      </p:pic>
      <p:pic>
        <p:nvPicPr>
          <p:cNvPr id="9" name="Picture 8" descr="BubblesOnly_SNC.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1694" y="5474231"/>
            <a:ext cx="1975959" cy="1156146"/>
          </a:xfrm>
          <a:prstGeom prst="rect">
            <a:avLst/>
          </a:prstGeom>
        </p:spPr>
      </p:pic>
    </p:spTree>
    <p:extLst>
      <p:ext uri="{BB962C8B-B14F-4D97-AF65-F5344CB8AC3E}">
        <p14:creationId xmlns:p14="http://schemas.microsoft.com/office/powerpoint/2010/main" val="8610033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33A93584-70AC-423F-A9A4-8B8ACC3BAA15}" type="slidenum">
              <a:rPr lang="en-US" smtClean="0"/>
              <a:t>‹#›</a:t>
            </a:fld>
            <a:endParaRPr lang="en-US"/>
          </a:p>
        </p:txBody>
      </p:sp>
    </p:spTree>
    <p:extLst>
      <p:ext uri="{BB962C8B-B14F-4D97-AF65-F5344CB8AC3E}">
        <p14:creationId xmlns:p14="http://schemas.microsoft.com/office/powerpoint/2010/main" val="3580424486"/>
      </p:ext>
    </p:extLst>
  </p:cSld>
  <p:clrMapOvr>
    <a:masterClrMapping/>
  </p:clrMapOvr>
  <p:transition spd="slow">
    <p:wip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314204" cy="1325563"/>
          </a:xfrm>
        </p:spPr>
        <p:txBody>
          <a:bodyPr/>
          <a:lstStyle/>
          <a:p>
            <a:r>
              <a:rPr lang="en-US" dirty="0"/>
              <a:t>Click to edit Master title style</a:t>
            </a:r>
          </a:p>
        </p:txBody>
      </p:sp>
      <p:sp>
        <p:nvSpPr>
          <p:cNvPr id="3" name="Content Placeholder 2"/>
          <p:cNvSpPr>
            <a:spLocks noGrp="1"/>
          </p:cNvSpPr>
          <p:nvPr>
            <p:ph idx="1"/>
          </p:nvPr>
        </p:nvSpPr>
        <p:spPr>
          <a:xfrm>
            <a:off x="838200" y="2307771"/>
            <a:ext cx="9314204" cy="38691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9382" y="6356350"/>
            <a:ext cx="489857" cy="365125"/>
          </a:xfrm>
        </p:spPr>
        <p:txBody>
          <a:bodyPr/>
          <a:lstStyle>
            <a:lvl1pPr>
              <a:defRPr>
                <a:solidFill>
                  <a:schemeClr val="bg1"/>
                </a:solidFill>
              </a:defRPr>
            </a:lvl1pPr>
          </a:lstStyle>
          <a:p>
            <a:fld id="{33A93584-70AC-423F-A9A4-8B8ACC3BAA15}" type="slidenum">
              <a:rPr lang="en-US" smtClean="0"/>
              <a:pPr/>
              <a:t>‹#›</a:t>
            </a:fld>
            <a:endParaRPr lang="en-US" dirty="0"/>
          </a:p>
        </p:txBody>
      </p:sp>
    </p:spTree>
    <p:extLst>
      <p:ext uri="{BB962C8B-B14F-4D97-AF65-F5344CB8AC3E}">
        <p14:creationId xmlns:p14="http://schemas.microsoft.com/office/powerpoint/2010/main" val="2456818895"/>
      </p:ext>
    </p:extLst>
  </p:cSld>
  <p:clrMapOvr>
    <a:masterClrMapping/>
  </p:clrMapOvr>
  <p:transition spd="slow">
    <p:wip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3A93584-70AC-423F-A9A4-8B8ACC3BAA15}" type="slidenum">
              <a:rPr lang="en-US" smtClean="0"/>
              <a:t>‹#›</a:t>
            </a:fld>
            <a:endParaRPr lang="en-US"/>
          </a:p>
        </p:txBody>
      </p:sp>
    </p:spTree>
    <p:extLst>
      <p:ext uri="{BB962C8B-B14F-4D97-AF65-F5344CB8AC3E}">
        <p14:creationId xmlns:p14="http://schemas.microsoft.com/office/powerpoint/2010/main" val="600809284"/>
      </p:ext>
    </p:extLst>
  </p:cSld>
  <p:clrMapOvr>
    <a:masterClrMapping/>
  </p:clrMapOvr>
  <p:transition spd="slow">
    <p:wip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122713"/>
            <a:ext cx="5181600" cy="4054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122713"/>
            <a:ext cx="5181600" cy="4054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33A93584-70AC-423F-A9A4-8B8ACC3BAA15}" type="slidenum">
              <a:rPr lang="en-US" smtClean="0"/>
              <a:t>‹#›</a:t>
            </a:fld>
            <a:endParaRPr lang="en-US"/>
          </a:p>
        </p:txBody>
      </p:sp>
    </p:spTree>
    <p:extLst>
      <p:ext uri="{BB962C8B-B14F-4D97-AF65-F5344CB8AC3E}">
        <p14:creationId xmlns:p14="http://schemas.microsoft.com/office/powerpoint/2010/main" val="1071238485"/>
      </p:ext>
    </p:extLst>
  </p:cSld>
  <p:clrMapOvr>
    <a:masterClrMapping/>
  </p:clrMapOvr>
  <p:transition spd="slow">
    <p:wip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33A93584-70AC-423F-A9A4-8B8ACC3BAA15}" type="slidenum">
              <a:rPr lang="en-US" smtClean="0"/>
              <a:t>‹#›</a:t>
            </a:fld>
            <a:endParaRPr lang="en-US"/>
          </a:p>
        </p:txBody>
      </p:sp>
    </p:spTree>
    <p:extLst>
      <p:ext uri="{BB962C8B-B14F-4D97-AF65-F5344CB8AC3E}">
        <p14:creationId xmlns:p14="http://schemas.microsoft.com/office/powerpoint/2010/main" val="1352564411"/>
      </p:ext>
    </p:extLst>
  </p:cSld>
  <p:clrMapOvr>
    <a:masterClrMapping/>
  </p:clrMapOvr>
  <p:transition spd="slow">
    <p:wip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33A93584-70AC-423F-A9A4-8B8ACC3BAA15}" type="slidenum">
              <a:rPr lang="en-US" smtClean="0"/>
              <a:t>‹#›</a:t>
            </a:fld>
            <a:endParaRPr lang="en-US"/>
          </a:p>
        </p:txBody>
      </p:sp>
    </p:spTree>
    <p:extLst>
      <p:ext uri="{BB962C8B-B14F-4D97-AF65-F5344CB8AC3E}">
        <p14:creationId xmlns:p14="http://schemas.microsoft.com/office/powerpoint/2010/main" val="1035406834"/>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F427E7A-4976-40B2-908E-D4445707BA16}"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B7A9BE-407C-42E5-8CC6-8C95BE20662C}" type="slidenum">
              <a:rPr lang="en-US" smtClean="0"/>
              <a:t>‹#›</a:t>
            </a:fld>
            <a:endParaRPr lang="en-US"/>
          </a:p>
        </p:txBody>
      </p:sp>
    </p:spTree>
    <p:extLst>
      <p:ext uri="{BB962C8B-B14F-4D97-AF65-F5344CB8AC3E}">
        <p14:creationId xmlns:p14="http://schemas.microsoft.com/office/powerpoint/2010/main" val="86350129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A93584-70AC-423F-A9A4-8B8ACC3BAA15}" type="slidenum">
              <a:rPr lang="en-US" smtClean="0"/>
              <a:t>‹#›</a:t>
            </a:fld>
            <a:endParaRPr lang="en-US"/>
          </a:p>
        </p:txBody>
      </p:sp>
    </p:spTree>
    <p:extLst>
      <p:ext uri="{BB962C8B-B14F-4D97-AF65-F5344CB8AC3E}">
        <p14:creationId xmlns:p14="http://schemas.microsoft.com/office/powerpoint/2010/main" val="2721074251"/>
      </p:ext>
    </p:extLst>
  </p:cSld>
  <p:clrMapOvr>
    <a:masterClrMapping/>
  </p:clrMapOvr>
  <p:transition spd="slow">
    <p:wip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3A93584-70AC-423F-A9A4-8B8ACC3BAA15}" type="slidenum">
              <a:rPr lang="en-US" smtClean="0"/>
              <a:t>‹#›</a:t>
            </a:fld>
            <a:endParaRPr lang="en-US"/>
          </a:p>
        </p:txBody>
      </p:sp>
    </p:spTree>
    <p:extLst>
      <p:ext uri="{BB962C8B-B14F-4D97-AF65-F5344CB8AC3E}">
        <p14:creationId xmlns:p14="http://schemas.microsoft.com/office/powerpoint/2010/main" val="39899790"/>
      </p:ext>
    </p:extLst>
  </p:cSld>
  <p:clrMapOvr>
    <a:masterClrMapping/>
  </p:clrMapOvr>
  <p:transition spd="slow">
    <p:wip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3A93584-70AC-423F-A9A4-8B8ACC3BAA15}" type="slidenum">
              <a:rPr lang="en-US" smtClean="0"/>
              <a:t>‹#›</a:t>
            </a:fld>
            <a:endParaRPr lang="en-US"/>
          </a:p>
        </p:txBody>
      </p:sp>
    </p:spTree>
    <p:extLst>
      <p:ext uri="{BB962C8B-B14F-4D97-AF65-F5344CB8AC3E}">
        <p14:creationId xmlns:p14="http://schemas.microsoft.com/office/powerpoint/2010/main" val="434565100"/>
      </p:ext>
    </p:extLst>
  </p:cSld>
  <p:clrMapOvr>
    <a:masterClrMapping/>
  </p:clrMapOvr>
  <p:transition spd="slow">
    <p:wip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3A93584-70AC-423F-A9A4-8B8ACC3BAA15}" type="slidenum">
              <a:rPr lang="en-US" smtClean="0"/>
              <a:t>‹#›</a:t>
            </a:fld>
            <a:endParaRPr lang="en-US"/>
          </a:p>
        </p:txBody>
      </p:sp>
    </p:spTree>
    <p:extLst>
      <p:ext uri="{BB962C8B-B14F-4D97-AF65-F5344CB8AC3E}">
        <p14:creationId xmlns:p14="http://schemas.microsoft.com/office/powerpoint/2010/main" val="868303842"/>
      </p:ext>
    </p:extLst>
  </p:cSld>
  <p:clrMapOvr>
    <a:masterClrMapping/>
  </p:clrMapOvr>
  <p:transition spd="slow">
    <p:wip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3A93584-70AC-423F-A9A4-8B8ACC3BAA15}" type="slidenum">
              <a:rPr lang="en-US" smtClean="0"/>
              <a:t>‹#›</a:t>
            </a:fld>
            <a:endParaRPr lang="en-US"/>
          </a:p>
        </p:txBody>
      </p:sp>
    </p:spTree>
    <p:extLst>
      <p:ext uri="{BB962C8B-B14F-4D97-AF65-F5344CB8AC3E}">
        <p14:creationId xmlns:p14="http://schemas.microsoft.com/office/powerpoint/2010/main" val="696833299"/>
      </p:ext>
    </p:extLst>
  </p:cSld>
  <p:clrMapOvr>
    <a:masterClrMapping/>
  </p:clrMapOvr>
  <p:transition spd="slow">
    <p:wip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762000"/>
            <a:ext cx="10566400" cy="1143000"/>
          </a:xfrm>
        </p:spPr>
        <p:txBody>
          <a:bodyPr/>
          <a:lstStyle/>
          <a:p>
            <a:r>
              <a:rPr lang="en-US"/>
              <a:t>Click to edit Master title style</a:t>
            </a:r>
          </a:p>
        </p:txBody>
      </p:sp>
      <p:sp>
        <p:nvSpPr>
          <p:cNvPr id="3" name="Text Placeholder 2"/>
          <p:cNvSpPr>
            <a:spLocks noGrp="1"/>
          </p:cNvSpPr>
          <p:nvPr>
            <p:ph type="body" sz="half" idx="1"/>
          </p:nvPr>
        </p:nvSpPr>
        <p:spPr>
          <a:xfrm>
            <a:off x="1117601" y="2362201"/>
            <a:ext cx="5027084"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47884" y="2362201"/>
            <a:ext cx="5027083"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fld id="{EA16F089-E9D4-4FB0-A5FA-5F3EB1326521}" type="datetime1">
              <a:rPr lang="en-US" altLang="en-US" smtClean="0"/>
              <a:t>10/17/2023</a:t>
            </a:fld>
            <a:endParaRPr lang="en-US" altLang="en-US" dirty="0"/>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13"/>
          <p:cNvSpPr>
            <a:spLocks noGrp="1" noChangeArrowheads="1"/>
          </p:cNvSpPr>
          <p:nvPr>
            <p:ph type="sldNum" sz="quarter" idx="12"/>
          </p:nvPr>
        </p:nvSpPr>
        <p:spPr>
          <a:ln/>
        </p:spPr>
        <p:txBody>
          <a:bodyPr/>
          <a:lstStyle>
            <a:lvl1pPr>
              <a:defRPr/>
            </a:lvl1pPr>
          </a:lstStyle>
          <a:p>
            <a:pPr>
              <a:defRPr/>
            </a:pPr>
            <a:fld id="{A481C47C-47DE-4EA1-BAF0-F73163AEE65A}" type="slidenum">
              <a:rPr lang="en-US" altLang="en-US"/>
              <a:pPr>
                <a:defRPr/>
              </a:pPr>
              <a:t>‹#›</a:t>
            </a:fld>
            <a:endParaRPr lang="en-US" altLang="en-US" dirty="0"/>
          </a:p>
        </p:txBody>
      </p:sp>
    </p:spTree>
    <p:extLst>
      <p:ext uri="{BB962C8B-B14F-4D97-AF65-F5344CB8AC3E}">
        <p14:creationId xmlns:p14="http://schemas.microsoft.com/office/powerpoint/2010/main" val="37502431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016000" y="762000"/>
            <a:ext cx="10566400" cy="1143000"/>
          </a:xfrm>
        </p:spPr>
        <p:txBody>
          <a:bodyPr/>
          <a:lstStyle/>
          <a:p>
            <a:r>
              <a:rPr lang="en-US"/>
              <a:t>Click to edit Master title style</a:t>
            </a:r>
          </a:p>
        </p:txBody>
      </p:sp>
      <p:sp>
        <p:nvSpPr>
          <p:cNvPr id="3" name="Content Placeholder 2"/>
          <p:cNvSpPr>
            <a:spLocks noGrp="1"/>
          </p:cNvSpPr>
          <p:nvPr>
            <p:ph sz="half" idx="1"/>
          </p:nvPr>
        </p:nvSpPr>
        <p:spPr>
          <a:xfrm>
            <a:off x="1117601" y="2362200"/>
            <a:ext cx="10257367" cy="1785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7601" y="4300539"/>
            <a:ext cx="10257367" cy="178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fld id="{CFF212F1-34D4-435D-9F64-1C6778A26A04}" type="datetime1">
              <a:rPr lang="en-US" altLang="en-US" smtClean="0"/>
              <a:t>10/17/2023</a:t>
            </a:fld>
            <a:endParaRPr lang="en-US" altLang="en-US" dirty="0"/>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13"/>
          <p:cNvSpPr>
            <a:spLocks noGrp="1" noChangeArrowheads="1"/>
          </p:cNvSpPr>
          <p:nvPr>
            <p:ph type="sldNum" sz="quarter" idx="12"/>
          </p:nvPr>
        </p:nvSpPr>
        <p:spPr>
          <a:ln/>
        </p:spPr>
        <p:txBody>
          <a:bodyPr/>
          <a:lstStyle>
            <a:lvl1pPr>
              <a:defRPr/>
            </a:lvl1pPr>
          </a:lstStyle>
          <a:p>
            <a:pPr>
              <a:defRPr/>
            </a:pPr>
            <a:fld id="{0C34019E-9307-4FFF-A884-985B440F72F4}" type="slidenum">
              <a:rPr lang="en-US" altLang="en-US"/>
              <a:pPr>
                <a:defRPr/>
              </a:pPr>
              <a:t>‹#›</a:t>
            </a:fld>
            <a:endParaRPr lang="en-US" altLang="en-US" dirty="0"/>
          </a:p>
        </p:txBody>
      </p:sp>
    </p:spTree>
    <p:extLst>
      <p:ext uri="{BB962C8B-B14F-4D97-AF65-F5344CB8AC3E}">
        <p14:creationId xmlns:p14="http://schemas.microsoft.com/office/powerpoint/2010/main" val="351924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3.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2.jp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4.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theme" Target="../theme/theme5.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image" Target="../media/image6.png"/><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427E7A-4976-40B2-908E-D4445707BA16}" type="datetimeFigureOut">
              <a:rPr lang="en-US" smtClean="0"/>
              <a:t>10/17/2023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B7A9BE-407C-42E5-8CC6-8C95BE20662C}" type="slidenum">
              <a:rPr lang="en-US" smtClean="0"/>
              <a:t>‹#›</a:t>
            </a:fld>
            <a:endParaRPr lang="en-US"/>
          </a:p>
        </p:txBody>
      </p:sp>
    </p:spTree>
    <p:extLst>
      <p:ext uri="{BB962C8B-B14F-4D97-AF65-F5344CB8AC3E}">
        <p14:creationId xmlns:p14="http://schemas.microsoft.com/office/powerpoint/2010/main" val="540231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01668F-4F00-0646-B3E8-9FF107686AC8}"/>
              </a:ext>
            </a:extLst>
          </p:cNvPr>
          <p:cNvSpPr>
            <a:spLocks noGrp="1"/>
          </p:cNvSpPr>
          <p:nvPr>
            <p:ph type="title"/>
          </p:nvPr>
        </p:nvSpPr>
        <p:spPr>
          <a:xfrm>
            <a:off x="517233" y="469263"/>
            <a:ext cx="9680448" cy="732508"/>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93AE75A5-C5DD-F24E-B778-058E1A648C58}"/>
              </a:ext>
            </a:extLst>
          </p:cNvPr>
          <p:cNvSpPr>
            <a:spLocks noGrp="1"/>
          </p:cNvSpPr>
          <p:nvPr>
            <p:ph type="body" idx="1"/>
          </p:nvPr>
        </p:nvSpPr>
        <p:spPr>
          <a:xfrm>
            <a:off x="499872" y="1501605"/>
            <a:ext cx="9680448" cy="422017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63301E51-C0D1-1145-9586-FD3CE3D91F61}"/>
              </a:ext>
            </a:extLst>
          </p:cNvPr>
          <p:cNvSpPr>
            <a:spLocks noGrp="1"/>
          </p:cNvSpPr>
          <p:nvPr>
            <p:ph type="sldNum" sz="quarter" idx="4"/>
          </p:nvPr>
        </p:nvSpPr>
        <p:spPr>
          <a:xfrm>
            <a:off x="11214331" y="6242305"/>
            <a:ext cx="470647" cy="374396"/>
          </a:xfrm>
          <a:prstGeom prst="rect">
            <a:avLst/>
          </a:prstGeom>
        </p:spPr>
        <p:txBody>
          <a:bodyPr vert="horz" lIns="91440" tIns="45720" rIns="91440" bIns="45720" rtlCol="0" anchor="ctr"/>
          <a:lstStyle>
            <a:lvl1pPr algn="r">
              <a:defRPr sz="1067" b="0" i="0">
                <a:solidFill>
                  <a:schemeClr val="tx1"/>
                </a:solidFill>
                <a:latin typeface="Arial" panose="020B0604020202020204" pitchFamily="34" charset="0"/>
                <a:cs typeface="Arial" panose="020B0604020202020204" pitchFamily="34" charset="0"/>
              </a:defRPr>
            </a:lvl1pPr>
          </a:lstStyle>
          <a:p>
            <a:fld id="{66DE20E4-D496-034F-914D-F7F15B93E95B}" type="slidenum">
              <a:rPr lang="en-US" smtClean="0"/>
              <a:pPr/>
              <a:t>‹#›</a:t>
            </a:fld>
            <a:endParaRPr lang="en-US" dirty="0"/>
          </a:p>
        </p:txBody>
      </p:sp>
      <p:sp>
        <p:nvSpPr>
          <p:cNvPr id="8" name="TextBox 7">
            <a:extLst>
              <a:ext uri="{FF2B5EF4-FFF2-40B4-BE49-F238E27FC236}">
                <a16:creationId xmlns:a16="http://schemas.microsoft.com/office/drawing/2014/main" id="{9ED704B1-56F3-BC48-B63B-4E3939705733}"/>
              </a:ext>
            </a:extLst>
          </p:cNvPr>
          <p:cNvSpPr txBox="1"/>
          <p:nvPr userDrawn="1"/>
        </p:nvSpPr>
        <p:spPr>
          <a:xfrm>
            <a:off x="1097280" y="6332817"/>
            <a:ext cx="3151512" cy="21544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2021 United HealthCare Services, Inc. All Rights Reserved.</a:t>
            </a:r>
          </a:p>
        </p:txBody>
      </p:sp>
      <p:sp>
        <p:nvSpPr>
          <p:cNvPr id="10" name="Graphic 8">
            <a:extLst>
              <a:ext uri="{FF2B5EF4-FFF2-40B4-BE49-F238E27FC236}">
                <a16:creationId xmlns:a16="http://schemas.microsoft.com/office/drawing/2014/main" id="{129DDFE8-CD12-8644-AE9F-FB940196156F}"/>
              </a:ext>
            </a:extLst>
          </p:cNvPr>
          <p:cNvSpPr/>
          <p:nvPr userDrawn="1"/>
        </p:nvSpPr>
        <p:spPr>
          <a:xfrm>
            <a:off x="609602" y="6213960"/>
            <a:ext cx="177533" cy="309701"/>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dirty="0"/>
          </a:p>
        </p:txBody>
      </p:sp>
      <p:sp>
        <p:nvSpPr>
          <p:cNvPr id="4" name="Footer Placeholder 3">
            <a:extLst>
              <a:ext uri="{FF2B5EF4-FFF2-40B4-BE49-F238E27FC236}">
                <a16:creationId xmlns:a16="http://schemas.microsoft.com/office/drawing/2014/main" id="{AA7BA7B7-B988-9548-9455-35B566EB356C}"/>
              </a:ext>
            </a:extLst>
          </p:cNvPr>
          <p:cNvSpPr>
            <a:spLocks noGrp="1"/>
          </p:cNvSpPr>
          <p:nvPr>
            <p:ph type="ftr" sz="quarter" idx="3"/>
          </p:nvPr>
        </p:nvSpPr>
        <p:spPr>
          <a:xfrm>
            <a:off x="7914273" y="6241565"/>
            <a:ext cx="3300057" cy="366183"/>
          </a:xfrm>
          <a:prstGeom prst="rect">
            <a:avLst/>
          </a:prstGeom>
        </p:spPr>
        <p:txBody>
          <a:bodyPr vert="horz" lIns="91440" tIns="45720" rIns="91440" bIns="45720" rtlCol="0" anchor="ctr"/>
          <a:lstStyle>
            <a:lvl1pPr algn="r">
              <a:defRPr sz="1067">
                <a:solidFill>
                  <a:schemeClr val="tx1"/>
                </a:solidFill>
              </a:defRPr>
            </a:lvl1pPr>
          </a:lstStyle>
          <a:p>
            <a:r>
              <a:rPr lang="en-US" dirty="0"/>
              <a:t>Type division name here</a:t>
            </a:r>
          </a:p>
        </p:txBody>
      </p:sp>
    </p:spTree>
    <p:extLst>
      <p:ext uri="{BB962C8B-B14F-4D97-AF65-F5344CB8AC3E}">
        <p14:creationId xmlns:p14="http://schemas.microsoft.com/office/powerpoint/2010/main" val="36069836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p:hf hdr="0" ftr="0" dt="0"/>
  <p:txStyles>
    <p:titleStyle>
      <a:lvl1pPr algn="l" defTabSz="914377" rtl="0" eaLnBrk="1" latinLnBrk="0" hangingPunct="1">
        <a:lnSpc>
          <a:spcPct val="100000"/>
        </a:lnSpc>
        <a:spcBef>
          <a:spcPct val="0"/>
        </a:spcBef>
        <a:buNone/>
        <a:defRPr sz="3200" b="1" i="0" kern="1200" spc="0" baseline="0">
          <a:solidFill>
            <a:schemeClr val="accent1"/>
          </a:solidFill>
          <a:latin typeface="+mj-lt"/>
          <a:ea typeface="+mj-ea"/>
          <a:cs typeface="+mj-cs"/>
        </a:defRPr>
      </a:lvl1pPr>
    </p:titleStyle>
    <p:bodyStyle>
      <a:lvl1pPr marL="156629" indent="-156629" algn="l" defTabSz="914377" rtl="0" eaLnBrk="1" latinLnBrk="0" hangingPunct="1">
        <a:lnSpc>
          <a:spcPct val="90000"/>
        </a:lnSpc>
        <a:spcBef>
          <a:spcPts val="400"/>
        </a:spcBef>
        <a:spcAft>
          <a:spcPts val="800"/>
        </a:spcAft>
        <a:buClr>
          <a:schemeClr val="accent1"/>
        </a:buClr>
        <a:buFont typeface="Arial" panose="020B0604020202020204" pitchFamily="34" charset="0"/>
        <a:buChar char="•"/>
        <a:tabLst/>
        <a:defRPr sz="1900" b="0" i="0" kern="1200">
          <a:solidFill>
            <a:schemeClr val="accent1"/>
          </a:solidFill>
          <a:latin typeface="+mn-lt"/>
          <a:ea typeface="+mn-ea"/>
          <a:cs typeface="Arial" panose="020B0604020202020204" pitchFamily="34" charset="0"/>
        </a:defRPr>
      </a:lvl1pPr>
      <a:lvl2pPr marL="292093" indent="-135463" algn="l" defTabSz="914377" rtl="0" eaLnBrk="1" latinLnBrk="0" hangingPunct="1">
        <a:lnSpc>
          <a:spcPct val="90000"/>
        </a:lnSpc>
        <a:spcBef>
          <a:spcPts val="0"/>
        </a:spcBef>
        <a:spcAft>
          <a:spcPts val="800"/>
        </a:spcAft>
        <a:buClr>
          <a:schemeClr val="accent1"/>
        </a:buClr>
        <a:buFont typeface="System Font Regular"/>
        <a:buChar char="-"/>
        <a:tabLst/>
        <a:defRPr sz="1900" b="0" i="0" kern="1200">
          <a:solidFill>
            <a:schemeClr val="accent1"/>
          </a:solidFill>
          <a:latin typeface="+mn-lt"/>
          <a:ea typeface="+mn-ea"/>
          <a:cs typeface="Arial" panose="020B0604020202020204" pitchFamily="34" charset="0"/>
        </a:defRPr>
      </a:lvl2pPr>
      <a:lvl3pPr marL="438140" indent="-135463" algn="l" defTabSz="914377" rtl="0" eaLnBrk="1" latinLnBrk="0" hangingPunct="1">
        <a:lnSpc>
          <a:spcPct val="90000"/>
        </a:lnSpc>
        <a:spcBef>
          <a:spcPts val="0"/>
        </a:spcBef>
        <a:spcAft>
          <a:spcPts val="800"/>
        </a:spcAft>
        <a:buClr>
          <a:schemeClr val="accent1"/>
        </a:buClr>
        <a:buFont typeface="Arial" panose="020B0604020202020204" pitchFamily="34" charset="0"/>
        <a:buChar char="•"/>
        <a:tabLst/>
        <a:defRPr sz="1600" b="0" i="0" kern="1200">
          <a:solidFill>
            <a:schemeClr val="accent1"/>
          </a:solidFill>
          <a:latin typeface="+mn-lt"/>
          <a:ea typeface="+mn-ea"/>
          <a:cs typeface="Arial" panose="020B0604020202020204" pitchFamily="34" charset="0"/>
        </a:defRPr>
      </a:lvl3pPr>
      <a:lvl4pPr marL="535504" indent="-97364" algn="l" defTabSz="914377" rtl="0" eaLnBrk="1" latinLnBrk="0" hangingPunct="1">
        <a:lnSpc>
          <a:spcPct val="90000"/>
        </a:lnSpc>
        <a:spcBef>
          <a:spcPts val="0"/>
        </a:spcBef>
        <a:spcAft>
          <a:spcPts val="800"/>
        </a:spcAft>
        <a:buClr>
          <a:schemeClr val="accent1"/>
        </a:buClr>
        <a:buFont typeface="System Font Regular"/>
        <a:buChar char="-"/>
        <a:tabLst/>
        <a:defRPr sz="1500" b="0" i="0" kern="1200">
          <a:solidFill>
            <a:schemeClr val="accent1"/>
          </a:solidFill>
          <a:latin typeface="+mn-lt"/>
          <a:ea typeface="+mn-ea"/>
          <a:cs typeface="Arial" panose="020B0604020202020204" pitchFamily="34" charset="0"/>
        </a:defRPr>
      </a:lvl4pPr>
      <a:lvl5pPr marL="694249" indent="-135463" algn="l" defTabSz="914377" rtl="0" eaLnBrk="1" latinLnBrk="0" hangingPunct="1">
        <a:lnSpc>
          <a:spcPct val="90000"/>
        </a:lnSpc>
        <a:spcBef>
          <a:spcPts val="0"/>
        </a:spcBef>
        <a:spcAft>
          <a:spcPts val="8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orient="horz" pos="3931">
          <p15:clr>
            <a:srgbClr val="F26B43"/>
          </p15:clr>
        </p15:guide>
        <p15:guide id="6" pos="7296">
          <p15:clr>
            <a:srgbClr val="F26B43"/>
          </p15:clr>
        </p15:guide>
        <p15:guide id="7" orient="horz" pos="4080">
          <p15:clr>
            <a:srgbClr val="F26B43"/>
          </p15:clr>
        </p15:guide>
        <p15:guide id="8" pos="1267">
          <p15:clr>
            <a:srgbClr val="F26B43"/>
          </p15:clr>
        </p15:guide>
        <p15:guide id="9" pos="1389">
          <p15:clr>
            <a:srgbClr val="F26B43"/>
          </p15:clr>
        </p15:guide>
        <p15:guide id="10" pos="2272">
          <p15:clr>
            <a:srgbClr val="F26B43"/>
          </p15:clr>
        </p15:guide>
        <p15:guide id="11" pos="2395">
          <p15:clr>
            <a:srgbClr val="F26B43"/>
          </p15:clr>
        </p15:guide>
        <p15:guide id="12" pos="3277">
          <p15:clr>
            <a:srgbClr val="F26B43"/>
          </p15:clr>
        </p15:guide>
        <p15:guide id="13" pos="3397">
          <p15:clr>
            <a:srgbClr val="F26B43"/>
          </p15:clr>
        </p15:guide>
        <p15:guide id="14" pos="4283">
          <p15:clr>
            <a:srgbClr val="F26B43"/>
          </p15:clr>
        </p15:guide>
        <p15:guide id="15" pos="4403">
          <p15:clr>
            <a:srgbClr val="F26B43"/>
          </p15:clr>
        </p15:guide>
        <p15:guide id="16" pos="5285">
          <p15:clr>
            <a:srgbClr val="F26B43"/>
          </p15:clr>
        </p15:guide>
        <p15:guide id="17" pos="5408">
          <p15:clr>
            <a:srgbClr val="F26B43"/>
          </p15:clr>
        </p15:guide>
        <p15:guide id="18" pos="6291">
          <p15:clr>
            <a:srgbClr val="F26B43"/>
          </p15:clr>
        </p15:guide>
        <p15:guide id="19" pos="6413">
          <p15:clr>
            <a:srgbClr val="F26B43"/>
          </p15:clr>
        </p15:guide>
        <p15:guide id="20" orient="horz" pos="368">
          <p15:clr>
            <a:srgbClr val="F26B43"/>
          </p15:clr>
        </p15:guide>
        <p15:guide id="21" orient="horz" pos="988">
          <p15:clr>
            <a:srgbClr val="F26B43"/>
          </p15:clr>
        </p15:guide>
        <p15:guide id="22" orient="horz" pos="568">
          <p15:clr>
            <a:srgbClr val="F26B43"/>
          </p15:clr>
        </p15:guide>
        <p15:guide id="23" orient="horz" pos="121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9EB955-A280-478F-804A-41557D4C37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36DC12-2A8D-4A0F-9C43-C8290EEE6A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FD6F7F-DEE4-4A9F-8D61-5E73409C4E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0A1D9-4464-4D86-BAFE-939F83AAA129}" type="datetimeFigureOut">
              <a:rPr lang="en-US" smtClean="0"/>
              <a:t>10/17/2023</a:t>
            </a:fld>
            <a:endParaRPr lang="en-US"/>
          </a:p>
        </p:txBody>
      </p:sp>
      <p:sp>
        <p:nvSpPr>
          <p:cNvPr id="5" name="Footer Placeholder 4">
            <a:extLst>
              <a:ext uri="{FF2B5EF4-FFF2-40B4-BE49-F238E27FC236}">
                <a16:creationId xmlns:a16="http://schemas.microsoft.com/office/drawing/2014/main" id="{C845CA03-9CC9-4B5A-9D66-1BA4BBF699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E46EF93-4D6C-40D4-AD20-E8BF9A211D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8CDEB2-A87F-46B1-BDE9-32C41130FB0C}" type="slidenum">
              <a:rPr lang="en-US" smtClean="0"/>
              <a:t>‹#›</a:t>
            </a:fld>
            <a:endParaRPr lang="en-US"/>
          </a:p>
        </p:txBody>
      </p:sp>
    </p:spTree>
    <p:extLst>
      <p:ext uri="{BB962C8B-B14F-4D97-AF65-F5344CB8AC3E}">
        <p14:creationId xmlns:p14="http://schemas.microsoft.com/office/powerpoint/2010/main" val="242371663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583CE2-B0F6-B44F-9838-2D76E49FB8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1D5495-53B5-6C4A-BD6E-A23BBC8B35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C2D4DB-1F50-8E44-BB99-8BB9F0B7D0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A09BDC-F9C4-A148-A25E-A0BEFBF0C069}" type="datetimeFigureOut">
              <a:rPr lang="en-US" smtClean="0"/>
              <a:t>10/17/2023</a:t>
            </a:fld>
            <a:endParaRPr lang="en-US" dirty="0"/>
          </a:p>
        </p:txBody>
      </p:sp>
      <p:sp>
        <p:nvSpPr>
          <p:cNvPr id="5" name="Footer Placeholder 4">
            <a:extLst>
              <a:ext uri="{FF2B5EF4-FFF2-40B4-BE49-F238E27FC236}">
                <a16:creationId xmlns:a16="http://schemas.microsoft.com/office/drawing/2014/main" id="{8A4164BA-3D15-DE4E-B37B-40435442F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2C0B928-3EF9-714A-8F8F-F58664197F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2D144-17B7-0F4F-9DBE-F4E8ED8D00EF}" type="slidenum">
              <a:rPr lang="en-US" smtClean="0"/>
              <a:t>‹#›</a:t>
            </a:fld>
            <a:endParaRPr lang="en-US" dirty="0"/>
          </a:p>
        </p:txBody>
      </p:sp>
    </p:spTree>
    <p:extLst>
      <p:ext uri="{BB962C8B-B14F-4D97-AF65-F5344CB8AC3E}">
        <p14:creationId xmlns:p14="http://schemas.microsoft.com/office/powerpoint/2010/main" val="19122235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140711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Lst>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txStyles>
    <p:titleStyle>
      <a:lvl1pPr algn="ctr" defTabSz="342900" rtl="0" eaLnBrk="1" latinLnBrk="0" hangingPunct="1">
        <a:spcBef>
          <a:spcPct val="0"/>
        </a:spcBef>
        <a:buNone/>
        <a:defRPr sz="3750" kern="1200">
          <a:solidFill>
            <a:srgbClr val="425A62"/>
          </a:solidFill>
          <a:latin typeface="ONRAMP"/>
          <a:ea typeface="+mj-ea"/>
          <a:cs typeface="ONRAMP"/>
        </a:defRPr>
      </a:lvl1pPr>
    </p:titleStyle>
    <p:bodyStyle>
      <a:lvl1pPr marL="257175" indent="-257175" algn="l" defTabSz="342900" rtl="0" eaLnBrk="1" latinLnBrk="0" hangingPunct="1">
        <a:spcBef>
          <a:spcPct val="20000"/>
        </a:spcBef>
        <a:buFont typeface="Arial"/>
        <a:buChar char="•"/>
        <a:defRPr sz="2400" b="0" i="0" kern="1200">
          <a:solidFill>
            <a:srgbClr val="425A62"/>
          </a:solidFill>
          <a:latin typeface="Gotham-Medium"/>
          <a:ea typeface="+mn-ea"/>
          <a:cs typeface="Gotham-Medium"/>
        </a:defRPr>
      </a:lvl1pPr>
      <a:lvl2pPr marL="557213" indent="-214313" algn="l" defTabSz="342900" rtl="0" eaLnBrk="1" latinLnBrk="0" hangingPunct="1">
        <a:spcBef>
          <a:spcPct val="20000"/>
        </a:spcBef>
        <a:buFont typeface="Arial"/>
        <a:buChar char="–"/>
        <a:defRPr sz="2100" b="0" i="0" kern="1200">
          <a:solidFill>
            <a:srgbClr val="425A62"/>
          </a:solidFill>
          <a:latin typeface="Gotham-Medium"/>
          <a:ea typeface="+mn-ea"/>
          <a:cs typeface="Gotham-Medium"/>
        </a:defRPr>
      </a:lvl2pPr>
      <a:lvl3pPr marL="857250" indent="-171450" algn="l" defTabSz="342900" rtl="0" eaLnBrk="1" latinLnBrk="0" hangingPunct="1">
        <a:spcBef>
          <a:spcPct val="20000"/>
        </a:spcBef>
        <a:buFont typeface="Arial"/>
        <a:buChar char="•"/>
        <a:defRPr sz="1800" b="0" i="0" kern="1200">
          <a:solidFill>
            <a:srgbClr val="425A62"/>
          </a:solidFill>
          <a:latin typeface="Gotham-Medium"/>
          <a:ea typeface="+mn-ea"/>
          <a:cs typeface="Gotham-Medium"/>
        </a:defRPr>
      </a:lvl3pPr>
      <a:lvl4pPr marL="1200150" indent="-171450" algn="l" defTabSz="342900" rtl="0" eaLnBrk="1" latinLnBrk="0" hangingPunct="1">
        <a:spcBef>
          <a:spcPct val="20000"/>
        </a:spcBef>
        <a:buFont typeface="Arial"/>
        <a:buChar char="–"/>
        <a:defRPr sz="1500" b="0" i="0" kern="1200">
          <a:solidFill>
            <a:srgbClr val="425A62"/>
          </a:solidFill>
          <a:latin typeface="Gotham-Medium"/>
          <a:ea typeface="+mn-ea"/>
          <a:cs typeface="Gotham-Medium"/>
        </a:defRPr>
      </a:lvl4pPr>
      <a:lvl5pPr marL="1543050" indent="-171450" algn="l" defTabSz="342900" rtl="0" eaLnBrk="1" latinLnBrk="0" hangingPunct="1">
        <a:spcBef>
          <a:spcPct val="20000"/>
        </a:spcBef>
        <a:buFont typeface="Arial"/>
        <a:buChar char="»"/>
        <a:defRPr sz="1500" b="0" i="0" kern="1200">
          <a:solidFill>
            <a:srgbClr val="425A62"/>
          </a:solidFill>
          <a:latin typeface="Gotham-Medium"/>
          <a:ea typeface="+mn-ea"/>
          <a:cs typeface="Gotham-Medium"/>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307771"/>
            <a:ext cx="10515600" cy="38691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863942" y="6356350"/>
            <a:ext cx="4898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A93584-70AC-423F-A9A4-8B8ACC3BAA15}" type="slidenum">
              <a:rPr lang="en-US" smtClean="0"/>
              <a:t>‹#›</a:t>
            </a:fld>
            <a:endParaRPr lang="en-US"/>
          </a:p>
        </p:txBody>
      </p:sp>
      <p:sp>
        <p:nvSpPr>
          <p:cNvPr id="8" name="Footer Placeholder 4">
            <a:extLst>
              <a:ext uri="{FF2B5EF4-FFF2-40B4-BE49-F238E27FC236}">
                <a16:creationId xmlns:a16="http://schemas.microsoft.com/office/drawing/2014/main" id="{AB3E5732-1EC6-45AB-9FEF-28D078106D9D}"/>
              </a:ext>
            </a:extLst>
          </p:cNvPr>
          <p:cNvSpPr txBox="1">
            <a:spLocks/>
          </p:cNvSpPr>
          <p:nvPr userDrawn="1"/>
        </p:nvSpPr>
        <p:spPr>
          <a:xfrm>
            <a:off x="761288" y="6382686"/>
            <a:ext cx="9450936" cy="31245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1200" dirty="0">
                <a:solidFill>
                  <a:prstClr val="black">
                    <a:tint val="75000"/>
                  </a:prstClr>
                </a:solidFill>
                <a:cs typeface="Arial" charset="0"/>
              </a:rPr>
              <a:t>©2023 Quality Health Network</a:t>
            </a:r>
            <a:r>
              <a:rPr lang="en-US" sz="1200" b="0" i="0" dirty="0">
                <a:solidFill>
                  <a:schemeClr val="tx1">
                    <a:lumMod val="50000"/>
                    <a:lumOff val="50000"/>
                  </a:schemeClr>
                </a:solidFill>
                <a:effectLst/>
                <a:latin typeface="DDG_ProximaNova"/>
              </a:rPr>
              <a:t>™ </a:t>
            </a:r>
            <a:r>
              <a:rPr lang="en-US" sz="1200" dirty="0">
                <a:solidFill>
                  <a:prstClr val="black">
                    <a:tint val="75000"/>
                  </a:prstClr>
                </a:solidFill>
                <a:cs typeface="Arial" charset="0"/>
              </a:rPr>
              <a:t>(QHN) – All rights reserved, QHN proprietary and confidential not for further redistribution </a:t>
            </a:r>
          </a:p>
          <a:p>
            <a:pPr fontAlgn="base">
              <a:spcBef>
                <a:spcPct val="0"/>
              </a:spcBef>
              <a:spcAft>
                <a:spcPct val="0"/>
              </a:spcAft>
            </a:pPr>
            <a:endParaRPr lang="en-US" sz="900" dirty="0">
              <a:solidFill>
                <a:prstClr val="black">
                  <a:tint val="75000"/>
                </a:prstClr>
              </a:solidFill>
              <a:cs typeface="Arial" charset="0"/>
            </a:endParaRPr>
          </a:p>
        </p:txBody>
      </p:sp>
    </p:spTree>
    <p:extLst>
      <p:ext uri="{BB962C8B-B14F-4D97-AF65-F5344CB8AC3E}">
        <p14:creationId xmlns:p14="http://schemas.microsoft.com/office/powerpoint/2010/main" val="53291961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Lst>
  <p:transition spd="slow">
    <p:wipe/>
  </p:transition>
  <p:txStyles>
    <p:titleStyle>
      <a:lvl1pPr algn="l" defTabSz="914400" rtl="0" eaLnBrk="1" latinLnBrk="0" hangingPunct="1">
        <a:lnSpc>
          <a:spcPct val="90000"/>
        </a:lnSpc>
        <a:spcBef>
          <a:spcPct val="0"/>
        </a:spcBef>
        <a:buNone/>
        <a:defRPr sz="4400" kern="1200">
          <a:solidFill>
            <a:srgbClr val="E5BA5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D4A7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D4A7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D4A7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D4A7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D4A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4.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8.png"/><Relationship Id="rId7" Type="http://schemas.openxmlformats.org/officeDocument/2006/relationships/diagramQuickStyle" Target="../diagrams/quickStyle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png"/><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24.png"/><Relationship Id="rId4" Type="http://schemas.openxmlformats.org/officeDocument/2006/relationships/diagramLayout" Target="../diagrams/layout2.xml"/><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3" Type="http://schemas.openxmlformats.org/officeDocument/2006/relationships/hyperlink" Target="https://www.safetynetconnect.com/public/apps/safetynetconnect.mpl?page=pres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2.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72.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73.xml"/><Relationship Id="rId6" Type="http://schemas.openxmlformats.org/officeDocument/2006/relationships/image" Target="../media/image26.jpe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51.xml"/><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63.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8.xml"/><Relationship Id="rId1" Type="http://schemas.openxmlformats.org/officeDocument/2006/relationships/slideLayout" Target="../slideLayouts/slideLayout56.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9.png"/><Relationship Id="rId7"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hyperlink" Target="https://qualityhealthnetwork.org/" TargetMode="External"/><Relationship Id="rId4" Type="http://schemas.openxmlformats.org/officeDocument/2006/relationships/hyperlink" Target="https://www.safetynetconnect.com/public/apps/safetynetconnect.mp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hyperlink" Target="https://qualityhealthnetwork.org/" TargetMode="External"/><Relationship Id="rId4" Type="http://schemas.openxmlformats.org/officeDocument/2006/relationships/hyperlink" Target="https://www.safetynetconnect.com/public/apps/safetynetconnect.mp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49.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24.xml"/><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24.xml"/><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24.xml"/><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atypicaldiabetesnetwork.or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51.xml"/><Relationship Id="rId6" Type="http://schemas.openxmlformats.org/officeDocument/2006/relationships/hyperlink" Target="https://qualityhealthnetwork.org/colorado-specialty-care-connect-cscc/" TargetMode="External"/><Relationship Id="rId5" Type="http://schemas.openxmlformats.org/officeDocument/2006/relationships/image" Target="../media/image61.png"/><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mailto:scorey@qualityhealthnetwork.or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mailto:-wmontgomery@qualityhealthnetwork.org" TargetMode="External"/><Relationship Id="rId5" Type="http://schemas.openxmlformats.org/officeDocument/2006/relationships/hyperlink" Target="mailto:arodriguez@qualityhealthnetwork.org" TargetMode="External"/><Relationship Id="rId4" Type="http://schemas.openxmlformats.org/officeDocument/2006/relationships/hyperlink" Target="mailto:cschmitz@qualityhealthnetwork.org"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qualityhealthnetwork.org/colorado-specialty-care-connect-csc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C12A768-F199-494C-92A3-777E46AA82BA}"/>
              </a:ext>
            </a:extLst>
          </p:cNvPr>
          <p:cNvSpPr txBox="1">
            <a:spLocks/>
          </p:cNvSpPr>
          <p:nvPr/>
        </p:nvSpPr>
        <p:spPr bwMode="auto">
          <a:xfrm>
            <a:off x="3430988" y="694945"/>
            <a:ext cx="8610600" cy="39136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lvl1pPr algn="ctr" defTabSz="914400" rtl="0" eaLnBrk="1" latinLnBrk="0" hangingPunct="1">
              <a:lnSpc>
                <a:spcPct val="90000"/>
              </a:lnSpc>
              <a:spcBef>
                <a:spcPct val="0"/>
              </a:spcBef>
              <a:buNone/>
              <a:defRPr sz="6000" kern="1200">
                <a:solidFill>
                  <a:srgbClr val="E5BA53"/>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Calibri Light" panose="020F0302020204030204" pitchFamily="34" charset="0"/>
              </a:rPr>
              <a:t>QHN Hot Topics</a:t>
            </a:r>
          </a:p>
          <a:p>
            <a:pPr marL="0" marR="0" lvl="0" indent="0" algn="ctr" defTabSz="914400" rtl="0" eaLnBrk="1" fontAlgn="auto" latinLnBrk="0" hangingPunct="1">
              <a:lnSpc>
                <a:spcPct val="85000"/>
              </a:lnSpc>
              <a:spcBef>
                <a:spcPct val="0"/>
              </a:spcBef>
              <a:spcAft>
                <a:spcPts val="0"/>
              </a:spcAft>
              <a:buClrTx/>
              <a:buSzTx/>
              <a:buFontTx/>
              <a:buNone/>
              <a:tabLst/>
              <a:defRPr/>
            </a:pPr>
            <a:endParaRPr kumimoji="0" lang="en-US" sz="5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Calibri Light" panose="020F0302020204030204" pitchFamily="34" charset="0"/>
            </a:endParaRPr>
          </a:p>
          <a:p>
            <a:pPr marL="0" marR="0" lvl="0" indent="0" algn="ctr" defTabSz="914400" rtl="0" eaLnBrk="1" fontAlgn="auto" latinLnBrk="0" hangingPunct="1">
              <a:lnSpc>
                <a:spcPct val="85000"/>
              </a:lnSpc>
              <a:spcBef>
                <a:spcPct val="0"/>
              </a:spcBef>
              <a:spcAft>
                <a:spcPts val="0"/>
              </a:spcAft>
              <a:buClrTx/>
              <a:buSzTx/>
              <a:buFontTx/>
              <a:buNone/>
              <a:tabLst/>
              <a:defRPr/>
            </a:pPr>
            <a:r>
              <a:rPr lang="en-US" sz="5400" b="1" i="1" dirty="0">
                <a:solidFill>
                  <a:srgbClr val="FFC000"/>
                </a:solidFill>
                <a:latin typeface="Verdana" panose="020B0604030504040204" pitchFamily="34" charset="0"/>
                <a:ea typeface="Verdana" panose="020B0604030504040204" pitchFamily="34" charset="0"/>
                <a:cs typeface="Calibri Light" panose="020F0302020204030204" pitchFamily="34" charset="0"/>
              </a:rPr>
              <a:t>Colorado Specialty CareConnect</a:t>
            </a:r>
          </a:p>
          <a:p>
            <a:pPr marL="0" marR="0" lvl="0" indent="0" algn="ctr" defTabSz="914400" rtl="0" eaLnBrk="1" fontAlgn="auto" latinLnBrk="0" hangingPunct="1">
              <a:lnSpc>
                <a:spcPct val="85000"/>
              </a:lnSpc>
              <a:spcBef>
                <a:spcPct val="0"/>
              </a:spcBef>
              <a:spcAft>
                <a:spcPts val="0"/>
              </a:spcAft>
              <a:buClrTx/>
              <a:buSzTx/>
              <a:buFontTx/>
              <a:buNone/>
              <a:tabLst/>
              <a:defRPr/>
            </a:pPr>
            <a:endParaRPr lang="en-US" sz="5400" b="1" dirty="0">
              <a:solidFill>
                <a:prstClr val="white"/>
              </a:solidFill>
              <a:latin typeface="Verdana" panose="020B0604030504040204" pitchFamily="34" charset="0"/>
              <a:ea typeface="Verdana" panose="020B0604030504040204" pitchFamily="34" charset="0"/>
              <a:cs typeface="Calibri Light" panose="020F0302020204030204" pitchFamily="34" charset="0"/>
            </a:endParaRPr>
          </a:p>
          <a:p>
            <a:pPr marL="0" marR="0" lvl="0" indent="0" algn="ctr" defTabSz="914400" rtl="0" eaLnBrk="1" fontAlgn="auto" latinLnBrk="0" hangingPunct="1">
              <a:lnSpc>
                <a:spcPct val="85000"/>
              </a:lnSpc>
              <a:spcBef>
                <a:spcPct val="0"/>
              </a:spcBef>
              <a:spcAft>
                <a:spcPts val="0"/>
              </a:spcAft>
              <a:buClrTx/>
              <a:buSzTx/>
              <a:buFontTx/>
              <a:buNone/>
              <a:tabLst/>
              <a:defRPr/>
            </a:pPr>
            <a:r>
              <a:rPr lang="en-US" sz="5400" b="1" dirty="0">
                <a:solidFill>
                  <a:prstClr val="white"/>
                </a:solidFill>
                <a:latin typeface="Verdana" panose="020B0604030504040204" pitchFamily="34" charset="0"/>
                <a:ea typeface="Verdana" panose="020B0604030504040204" pitchFamily="34" charset="0"/>
                <a:cs typeface="Calibri Light" panose="020F0302020204030204" pitchFamily="34" charset="0"/>
              </a:rPr>
              <a:t>October 18</a:t>
            </a:r>
            <a:r>
              <a:rPr lang="en-US" sz="5400" b="1" baseline="30000" dirty="0">
                <a:solidFill>
                  <a:prstClr val="white"/>
                </a:solidFill>
                <a:latin typeface="Verdana" panose="020B0604030504040204" pitchFamily="34" charset="0"/>
                <a:ea typeface="Verdana" panose="020B0604030504040204" pitchFamily="34" charset="0"/>
                <a:cs typeface="Calibri Light" panose="020F0302020204030204" pitchFamily="34" charset="0"/>
              </a:rPr>
              <a:t>th</a:t>
            </a:r>
            <a:r>
              <a:rPr lang="en-US" sz="5400" b="1" dirty="0">
                <a:solidFill>
                  <a:prstClr val="white"/>
                </a:solidFill>
                <a:latin typeface="Verdana" panose="020B0604030504040204" pitchFamily="34" charset="0"/>
                <a:ea typeface="Verdana" panose="020B0604030504040204" pitchFamily="34" charset="0"/>
                <a:cs typeface="Calibri Light" panose="020F0302020204030204" pitchFamily="34" charset="0"/>
              </a:rPr>
              <a:t>, 2023</a:t>
            </a:r>
          </a:p>
          <a:p>
            <a:pPr marL="0" marR="0" lvl="0" indent="0" algn="ctr" defTabSz="914400" rtl="0" eaLnBrk="1" fontAlgn="auto" latinLnBrk="0" hangingPunct="1">
              <a:lnSpc>
                <a:spcPct val="85000"/>
              </a:lnSpc>
              <a:spcBef>
                <a:spcPct val="0"/>
              </a:spcBef>
              <a:spcAft>
                <a:spcPts val="0"/>
              </a:spcAft>
              <a:buClrTx/>
              <a:buSzTx/>
              <a:buFontTx/>
              <a:buNone/>
              <a:tabLst/>
              <a:defRPr/>
            </a:pPr>
            <a:endParaRPr kumimoji="0" lang="en-US" sz="5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Calibri Light" panose="020F0302020204030204" pitchFamily="34" charset="0"/>
            </a:endParaRPr>
          </a:p>
        </p:txBody>
      </p:sp>
    </p:spTree>
    <p:extLst>
      <p:ext uri="{BB962C8B-B14F-4D97-AF65-F5344CB8AC3E}">
        <p14:creationId xmlns:p14="http://schemas.microsoft.com/office/powerpoint/2010/main" val="3574112849"/>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4C0A3FE-960B-7542-1638-C8616D43C16F}"/>
              </a:ext>
            </a:extLst>
          </p:cNvPr>
          <p:cNvPicPr>
            <a:picLocks noChangeAspect="1"/>
          </p:cNvPicPr>
          <p:nvPr/>
        </p:nvPicPr>
        <p:blipFill rotWithShape="1">
          <a:blip r:embed="rId3"/>
          <a:srcRect l="5049" r="36257" b="3"/>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15" name="Arc 14">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6" name="Picture 5">
            <a:extLst>
              <a:ext uri="{FF2B5EF4-FFF2-40B4-BE49-F238E27FC236}">
                <a16:creationId xmlns:a16="http://schemas.microsoft.com/office/drawing/2014/main" id="{7B4DD5FE-C83F-0BFF-15F0-F94AA3EC0BE3}"/>
              </a:ext>
            </a:extLst>
          </p:cNvPr>
          <p:cNvPicPr>
            <a:picLocks noChangeAspect="1"/>
          </p:cNvPicPr>
          <p:nvPr/>
        </p:nvPicPr>
        <p:blipFill rotWithShape="1">
          <a:blip r:embed="rId4"/>
          <a:srcRect t="4356" r="1" b="1"/>
          <a:stretch/>
        </p:blipFill>
        <p:spPr>
          <a:xfrm>
            <a:off x="6528557" y="381270"/>
            <a:ext cx="2745403" cy="234645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graphicFrame>
        <p:nvGraphicFramePr>
          <p:cNvPr id="5" name="Diagram 4">
            <a:extLst>
              <a:ext uri="{FF2B5EF4-FFF2-40B4-BE49-F238E27FC236}">
                <a16:creationId xmlns:a16="http://schemas.microsoft.com/office/drawing/2014/main" id="{D3B4400C-2296-054E-180A-A2890BB96496}"/>
              </a:ext>
            </a:extLst>
          </p:cNvPr>
          <p:cNvGraphicFramePr/>
          <p:nvPr>
            <p:extLst>
              <p:ext uri="{D42A27DB-BD31-4B8C-83A1-F6EECF244321}">
                <p14:modId xmlns:p14="http://schemas.microsoft.com/office/powerpoint/2010/main" val="1417413210"/>
              </p:ext>
            </p:extLst>
          </p:nvPr>
        </p:nvGraphicFramePr>
        <p:xfrm>
          <a:off x="661737" y="1167063"/>
          <a:ext cx="5268658" cy="50099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5866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526778935"/>
              </p:ext>
            </p:extLst>
          </p:nvPr>
        </p:nvGraphicFramePr>
        <p:xfrm>
          <a:off x="395449" y="1251452"/>
          <a:ext cx="11303861" cy="48801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190993" y="0"/>
            <a:ext cx="1400434" cy="1251452"/>
          </a:xfrm>
          <a:prstGeom prst="rect">
            <a:avLst/>
          </a:prstGeom>
        </p:spPr>
      </p:pic>
      <p:pic>
        <p:nvPicPr>
          <p:cNvPr id="5" name="Picture 4"/>
          <p:cNvPicPr>
            <a:picLocks noChangeAspect="1"/>
          </p:cNvPicPr>
          <p:nvPr/>
        </p:nvPicPr>
        <p:blipFill>
          <a:blip r:embed="rId8"/>
          <a:stretch>
            <a:fillRect/>
          </a:stretch>
        </p:blipFill>
        <p:spPr>
          <a:xfrm>
            <a:off x="10541133" y="99753"/>
            <a:ext cx="1400434" cy="1251452"/>
          </a:xfrm>
          <a:prstGeom prst="rect">
            <a:avLst/>
          </a:prstGeom>
        </p:spPr>
      </p:pic>
      <p:sp>
        <p:nvSpPr>
          <p:cNvPr id="6" name="TextBox 5"/>
          <p:cNvSpPr txBox="1"/>
          <p:nvPr/>
        </p:nvSpPr>
        <p:spPr>
          <a:xfrm>
            <a:off x="1438224" y="297345"/>
            <a:ext cx="9256113" cy="954107"/>
          </a:xfrm>
          <a:prstGeom prst="rect">
            <a:avLst/>
          </a:prstGeom>
          <a:noFill/>
        </p:spPr>
        <p:txBody>
          <a:bodyPr wrap="square" rtlCol="0">
            <a:spAutoFit/>
          </a:bodyPr>
          <a:lstStyle/>
          <a:p>
            <a:pPr algn="ctr"/>
            <a:r>
              <a:rPr lang="en-US" sz="2800" b="1" dirty="0">
                <a:solidFill>
                  <a:srgbClr val="009999"/>
                </a:solidFill>
                <a:latin typeface="Georgia" panose="02040502050405020303" pitchFamily="18" charset="0"/>
              </a:rPr>
              <a:t>Colorado Specialty CareConnect (CSCC)</a:t>
            </a:r>
          </a:p>
          <a:p>
            <a:pPr algn="ctr"/>
            <a:r>
              <a:rPr lang="en-US" sz="2800" b="1" dirty="0">
                <a:solidFill>
                  <a:srgbClr val="009999"/>
                </a:solidFill>
                <a:latin typeface="Georgia" panose="02040502050405020303" pitchFamily="18" charset="0"/>
              </a:rPr>
              <a:t>Advancing the curbside consult to improve care</a:t>
            </a:r>
          </a:p>
        </p:txBody>
      </p:sp>
      <p:pic>
        <p:nvPicPr>
          <p:cNvPr id="7" name="Picture 6"/>
          <p:cNvPicPr>
            <a:picLocks noChangeAspect="1"/>
          </p:cNvPicPr>
          <p:nvPr/>
        </p:nvPicPr>
        <p:blipFill>
          <a:blip r:embed="rId9"/>
          <a:stretch>
            <a:fillRect/>
          </a:stretch>
        </p:blipFill>
        <p:spPr>
          <a:xfrm>
            <a:off x="3063229" y="5996934"/>
            <a:ext cx="5400077" cy="726434"/>
          </a:xfrm>
          <a:prstGeom prst="rect">
            <a:avLst/>
          </a:prstGeom>
        </p:spPr>
      </p:pic>
      <p:pic>
        <p:nvPicPr>
          <p:cNvPr id="2" name="Picture 1">
            <a:extLst>
              <a:ext uri="{FF2B5EF4-FFF2-40B4-BE49-F238E27FC236}">
                <a16:creationId xmlns:a16="http://schemas.microsoft.com/office/drawing/2014/main" id="{E79EE168-FB1F-8082-F510-E8E37FF6436E}"/>
              </a:ext>
            </a:extLst>
          </p:cNvPr>
          <p:cNvPicPr>
            <a:picLocks noChangeAspect="1"/>
          </p:cNvPicPr>
          <p:nvPr/>
        </p:nvPicPr>
        <p:blipFill>
          <a:blip r:embed="rId10"/>
          <a:stretch>
            <a:fillRect/>
          </a:stretch>
        </p:blipFill>
        <p:spPr>
          <a:xfrm>
            <a:off x="8667762" y="6032850"/>
            <a:ext cx="1812131" cy="527805"/>
          </a:xfrm>
          <a:prstGeom prst="rect">
            <a:avLst/>
          </a:prstGeom>
        </p:spPr>
      </p:pic>
    </p:spTree>
    <p:extLst>
      <p:ext uri="{BB962C8B-B14F-4D97-AF65-F5344CB8AC3E}">
        <p14:creationId xmlns:p14="http://schemas.microsoft.com/office/powerpoint/2010/main" val="2432030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078" y="235437"/>
            <a:ext cx="10515600" cy="775186"/>
          </a:xfrm>
        </p:spPr>
        <p:txBody>
          <a:bodyPr>
            <a:normAutofit/>
          </a:bodyPr>
          <a:lstStyle/>
          <a:p>
            <a:pPr algn="ctr"/>
            <a:r>
              <a:rPr lang="en-US" sz="4000" b="1" dirty="0">
                <a:latin typeface="Georgia" panose="02040502050405020303" pitchFamily="18" charset="0"/>
              </a:rPr>
              <a:t>Patient and Provider Eligibility</a:t>
            </a:r>
          </a:p>
        </p:txBody>
      </p:sp>
      <p:sp>
        <p:nvSpPr>
          <p:cNvPr id="5" name="TextBox 4"/>
          <p:cNvSpPr txBox="1"/>
          <p:nvPr/>
        </p:nvSpPr>
        <p:spPr>
          <a:xfrm>
            <a:off x="1743588" y="1010623"/>
            <a:ext cx="10054498" cy="56938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Eligibility: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0070C0"/>
                </a:solidFill>
                <a:latin typeface="Calibri" panose="020F0502020204030204"/>
              </a:rPr>
              <a:t>Health First Colorado RMHP RAE (State Medicaid) members</a:t>
            </a:r>
          </a:p>
          <a:p>
            <a:pPr>
              <a:defRPr/>
            </a:pPr>
            <a:r>
              <a:rPr kumimoji="0" lang="en-US" sz="2800" b="1" i="0" u="none" strike="noStrike" kern="1200" cap="none" spc="0" normalizeH="0" baseline="0" noProof="0" dirty="0">
                <a:ln>
                  <a:noFill/>
                </a:ln>
                <a:solidFill>
                  <a:srgbClr val="006666"/>
                </a:solidFill>
                <a:effectLst/>
                <a:uLnTx/>
                <a:uFillTx/>
                <a:latin typeface="Calibri" panose="020F0502020204030204"/>
                <a:ea typeface="+mn-ea"/>
                <a:cs typeface="+mn-cs"/>
              </a:rPr>
              <a:t>All Rocky Mountain Health Plans members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This includes: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Health First Colorado (RAE) Medicaid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RMHP PRIME (Managed Medicaid)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RMHP Medicare Plans (Care Advantage)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RMHP Dual Care Plans (D-SNP)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RMHP CHP+</a:t>
            </a:r>
          </a:p>
          <a:p>
            <a:pPr marL="285750" indent="-285750">
              <a:buFont typeface="Arial" panose="020B0604020202020204" pitchFamily="34" charset="0"/>
              <a:buChar cha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RMHP Individual and Family Plans (connect for Colorado exchange products) ex: Monument Health, RM Sky, RM Valley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p:cNvPicPr>
            <a:picLocks noChangeAspect="1"/>
          </p:cNvPicPr>
          <p:nvPr/>
        </p:nvPicPr>
        <p:blipFill>
          <a:blip r:embed="rId3"/>
          <a:stretch>
            <a:fillRect/>
          </a:stretch>
        </p:blipFill>
        <p:spPr>
          <a:xfrm>
            <a:off x="164874" y="92304"/>
            <a:ext cx="1265893" cy="1131224"/>
          </a:xfrm>
          <a:prstGeom prst="rect">
            <a:avLst/>
          </a:prstGeom>
        </p:spPr>
      </p:pic>
    </p:spTree>
    <p:extLst>
      <p:ext uri="{BB962C8B-B14F-4D97-AF65-F5344CB8AC3E}">
        <p14:creationId xmlns:p14="http://schemas.microsoft.com/office/powerpoint/2010/main" val="1812865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F016C-D49E-0DAA-E416-6481C8ED0E81}"/>
              </a:ext>
            </a:extLst>
          </p:cNvPr>
          <p:cNvSpPr>
            <a:spLocks noGrp="1"/>
          </p:cNvSpPr>
          <p:nvPr>
            <p:ph type="title"/>
          </p:nvPr>
        </p:nvSpPr>
        <p:spPr>
          <a:xfrm>
            <a:off x="838200" y="365126"/>
            <a:ext cx="10515600" cy="900004"/>
          </a:xfrm>
        </p:spPr>
        <p:txBody>
          <a:bodyPr>
            <a:normAutofit fontScale="90000"/>
          </a:bodyPr>
          <a:lstStyle/>
          <a:p>
            <a:pPr algn="ctr"/>
            <a:r>
              <a:rPr lang="en-US" sz="4400" b="1" i="1" dirty="0">
                <a:solidFill>
                  <a:schemeClr val="accent1">
                    <a:lumMod val="50000"/>
                  </a:schemeClr>
                </a:solidFill>
                <a:latin typeface="Georgia" panose="02040502050405020303" pitchFamily="18" charset="0"/>
              </a:rPr>
              <a:t>Colorado Specialty CareConnect (CSCC)</a:t>
            </a:r>
            <a:endParaRPr lang="en-US" dirty="0"/>
          </a:p>
        </p:txBody>
      </p:sp>
      <p:sp>
        <p:nvSpPr>
          <p:cNvPr id="3" name="Content Placeholder 2">
            <a:extLst>
              <a:ext uri="{FF2B5EF4-FFF2-40B4-BE49-F238E27FC236}">
                <a16:creationId xmlns:a16="http://schemas.microsoft.com/office/drawing/2014/main" id="{FA3ADFC1-54FC-1E81-E815-5D793C22442C}"/>
              </a:ext>
            </a:extLst>
          </p:cNvPr>
          <p:cNvSpPr>
            <a:spLocks noGrp="1"/>
          </p:cNvSpPr>
          <p:nvPr>
            <p:ph idx="1"/>
          </p:nvPr>
        </p:nvSpPr>
        <p:spPr>
          <a:xfrm>
            <a:off x="838200" y="1545377"/>
            <a:ext cx="10515600" cy="4351338"/>
          </a:xfrm>
        </p:spPr>
        <p:txBody>
          <a:bodyPr>
            <a:normAutofit fontScale="92500" lnSpcReduction="20000"/>
          </a:bodyPr>
          <a:lstStyle/>
          <a:p>
            <a:pPr marL="0" indent="0">
              <a:buNone/>
            </a:pPr>
            <a:r>
              <a:rPr lang="en-US" sz="2400" b="0" i="0" dirty="0">
                <a:solidFill>
                  <a:srgbClr val="333333"/>
                </a:solidFill>
                <a:effectLst/>
                <a:latin typeface="Arial" panose="020B0604020202020204" pitchFamily="34" charset="0"/>
                <a:cs typeface="Arial" panose="020B0604020202020204" pitchFamily="34" charset="0"/>
                <a:hlinkClick r:id="rId3"/>
              </a:rPr>
              <a:t>Quality Health Network Selects Safety Net Connect's Enterprise eConsult Solution</a:t>
            </a:r>
            <a:endParaRPr lang="en-US" sz="2400" b="0" i="0" dirty="0">
              <a:solidFill>
                <a:srgbClr val="333333"/>
              </a:solidFill>
              <a:effectLst/>
              <a:latin typeface="Arial" panose="020B0604020202020204" pitchFamily="34" charset="0"/>
              <a:cs typeface="Arial" panose="020B0604020202020204" pitchFamily="34" charset="0"/>
            </a:endParaRPr>
          </a:p>
          <a:p>
            <a:pPr marL="0" indent="0" algn="l">
              <a:buNone/>
            </a:pPr>
            <a:endParaRPr lang="en-US" sz="2400" b="0" i="0" dirty="0">
              <a:solidFill>
                <a:srgbClr val="333333"/>
              </a:solidFill>
              <a:effectLst/>
              <a:latin typeface="Arial" panose="020B0604020202020204" pitchFamily="34" charset="0"/>
              <a:cs typeface="Arial" panose="020B0604020202020204" pitchFamily="34" charset="0"/>
            </a:endParaRPr>
          </a:p>
          <a:p>
            <a:pPr algn="l"/>
            <a:r>
              <a:rPr lang="en-US" sz="2400" b="0" i="0" dirty="0">
                <a:solidFill>
                  <a:srgbClr val="333333"/>
                </a:solidFill>
                <a:effectLst/>
                <a:latin typeface="Arial" panose="020B0604020202020204" pitchFamily="34" charset="0"/>
                <a:cs typeface="Arial" panose="020B0604020202020204" pitchFamily="34" charset="0"/>
              </a:rPr>
              <a:t>Quality Health Network Selects Safety Net Connect's Enterprise eConsult Solution. Groundbreaking eConsult initiative with direct HIE integration designed to expand equitable specialty care access for Colorado residents using SNC's Converge, Next Generation Telehealth Solution.</a:t>
            </a:r>
            <a:endParaRPr lang="en-US" sz="2400" dirty="0">
              <a:solidFill>
                <a:srgbClr val="333333"/>
              </a:solidFill>
              <a:latin typeface="Arial" panose="020B0604020202020204" pitchFamily="34" charset="0"/>
              <a:cs typeface="Arial" panose="020B0604020202020204" pitchFamily="34" charset="0"/>
            </a:endParaRPr>
          </a:p>
          <a:p>
            <a:pPr algn="l"/>
            <a:r>
              <a:rPr lang="en-US" sz="2400" b="0" i="0" dirty="0">
                <a:solidFill>
                  <a:srgbClr val="333333"/>
                </a:solidFill>
                <a:effectLst/>
                <a:latin typeface="Arial" panose="020B0604020202020204" pitchFamily="34" charset="0"/>
                <a:cs typeface="Arial" panose="020B0604020202020204" pitchFamily="34" charset="0"/>
              </a:rPr>
              <a:t>Safety Net Connect (SNC), a leading provider of innovative healthcare technology solutions, has been selected by Quality Health Network (QHN), an award-winning Health Information Exchange (HIE) serving western Colorado, as the technology partner for an integrated eConsult solution: </a:t>
            </a:r>
            <a:r>
              <a:rPr lang="en-US" sz="2400" b="0" i="1" dirty="0">
                <a:solidFill>
                  <a:schemeClr val="accent1">
                    <a:lumMod val="50000"/>
                  </a:schemeClr>
                </a:solidFill>
                <a:effectLst/>
                <a:latin typeface="Arial" panose="020B0604020202020204" pitchFamily="34" charset="0"/>
                <a:cs typeface="Arial" panose="020B0604020202020204" pitchFamily="34" charset="0"/>
              </a:rPr>
              <a:t>Colorado Specialty CareConnect (CSCC). </a:t>
            </a:r>
          </a:p>
          <a:p>
            <a:pPr algn="l"/>
            <a:r>
              <a:rPr lang="en-US" sz="2400" b="0" i="0" dirty="0">
                <a:solidFill>
                  <a:srgbClr val="333333"/>
                </a:solidFill>
                <a:effectLst/>
                <a:latin typeface="Arial" panose="020B0604020202020204" pitchFamily="34" charset="0"/>
                <a:cs typeface="Arial" panose="020B0604020202020204" pitchFamily="34" charset="0"/>
              </a:rPr>
              <a:t>Designed to enhance coordination of care between Primary Care Providers and Specialty Care Physicians, CSCC will increase access to specialty care for patients in need.</a:t>
            </a:r>
          </a:p>
          <a:p>
            <a:endParaRPr lang="en-US" dirty="0"/>
          </a:p>
        </p:txBody>
      </p:sp>
      <p:pic>
        <p:nvPicPr>
          <p:cNvPr id="4" name="Picture 3">
            <a:extLst>
              <a:ext uri="{FF2B5EF4-FFF2-40B4-BE49-F238E27FC236}">
                <a16:creationId xmlns:a16="http://schemas.microsoft.com/office/drawing/2014/main" id="{8D4BD956-6667-D44D-3BD1-12FA631FFDC1}"/>
              </a:ext>
            </a:extLst>
          </p:cNvPr>
          <p:cNvPicPr>
            <a:picLocks noChangeAspect="1"/>
          </p:cNvPicPr>
          <p:nvPr/>
        </p:nvPicPr>
        <p:blipFill>
          <a:blip r:embed="rId4"/>
          <a:stretch>
            <a:fillRect/>
          </a:stretch>
        </p:blipFill>
        <p:spPr>
          <a:xfrm>
            <a:off x="9015573" y="5926035"/>
            <a:ext cx="2338227" cy="681037"/>
          </a:xfrm>
          <a:prstGeom prst="rect">
            <a:avLst/>
          </a:prstGeom>
        </p:spPr>
      </p:pic>
      <p:pic>
        <p:nvPicPr>
          <p:cNvPr id="8" name="Picture 7">
            <a:extLst>
              <a:ext uri="{FF2B5EF4-FFF2-40B4-BE49-F238E27FC236}">
                <a16:creationId xmlns:a16="http://schemas.microsoft.com/office/drawing/2014/main" id="{B5483D54-BBDE-E413-BB3C-C22C40ACCA12}"/>
              </a:ext>
            </a:extLst>
          </p:cNvPr>
          <p:cNvPicPr>
            <a:picLocks noChangeAspect="1"/>
          </p:cNvPicPr>
          <p:nvPr/>
        </p:nvPicPr>
        <p:blipFill>
          <a:blip r:embed="rId5"/>
          <a:stretch>
            <a:fillRect/>
          </a:stretch>
        </p:blipFill>
        <p:spPr>
          <a:xfrm>
            <a:off x="838200" y="5868041"/>
            <a:ext cx="1740531" cy="831064"/>
          </a:xfrm>
          <a:prstGeom prst="rect">
            <a:avLst/>
          </a:prstGeom>
        </p:spPr>
      </p:pic>
      <p:pic>
        <p:nvPicPr>
          <p:cNvPr id="5" name="Picture 4">
            <a:extLst>
              <a:ext uri="{FF2B5EF4-FFF2-40B4-BE49-F238E27FC236}">
                <a16:creationId xmlns:a16="http://schemas.microsoft.com/office/drawing/2014/main" id="{7BE469E0-5F55-7366-D98F-25064DC00808}"/>
              </a:ext>
            </a:extLst>
          </p:cNvPr>
          <p:cNvPicPr>
            <a:picLocks noChangeAspect="1"/>
          </p:cNvPicPr>
          <p:nvPr/>
        </p:nvPicPr>
        <p:blipFill>
          <a:blip r:embed="rId6"/>
          <a:stretch>
            <a:fillRect/>
          </a:stretch>
        </p:blipFill>
        <p:spPr>
          <a:xfrm>
            <a:off x="4780994" y="5254247"/>
            <a:ext cx="1729350" cy="1545377"/>
          </a:xfrm>
          <a:prstGeom prst="rect">
            <a:avLst/>
          </a:prstGeom>
        </p:spPr>
      </p:pic>
    </p:spTree>
    <p:extLst>
      <p:ext uri="{BB962C8B-B14F-4D97-AF65-F5344CB8AC3E}">
        <p14:creationId xmlns:p14="http://schemas.microsoft.com/office/powerpoint/2010/main" val="3163549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FED463F-6F00-8302-0D04-89AEFBC33996}"/>
              </a:ext>
            </a:extLst>
          </p:cNvPr>
          <p:cNvSpPr txBox="1">
            <a:spLocks/>
          </p:cNvSpPr>
          <p:nvPr/>
        </p:nvSpPr>
        <p:spPr>
          <a:xfrm>
            <a:off x="1929752" y="3955555"/>
            <a:ext cx="8229600" cy="1039092"/>
          </a:xfrm>
          <a:prstGeom prst="rect">
            <a:avLst/>
          </a:prstGeom>
        </p:spPr>
        <p:txBody>
          <a:bodyPr lIns="91440" tIns="45720" rIns="91440" bIns="45720" anchor="t"/>
          <a:lstStyle>
            <a:lvl1pPr algn="ctr" defTabSz="457200" rtl="0" eaLnBrk="1" latinLnBrk="0" hangingPunct="1">
              <a:lnSpc>
                <a:spcPct val="80000"/>
              </a:lnSpc>
              <a:spcBef>
                <a:spcPct val="0"/>
              </a:spcBef>
              <a:buNone/>
              <a:defRPr sz="2400" kern="1200">
                <a:solidFill>
                  <a:srgbClr val="425A62"/>
                </a:solidFill>
                <a:latin typeface="GothamBold"/>
                <a:ea typeface="+mj-ea"/>
                <a:cs typeface="GothamBold"/>
              </a:defRPr>
            </a:lvl1pPr>
          </a:lstStyle>
          <a:p>
            <a:endParaRPr lang="en-US"/>
          </a:p>
        </p:txBody>
      </p:sp>
      <p:sp>
        <p:nvSpPr>
          <p:cNvPr id="2" name="TextBox 1">
            <a:extLst>
              <a:ext uri="{FF2B5EF4-FFF2-40B4-BE49-F238E27FC236}">
                <a16:creationId xmlns:a16="http://schemas.microsoft.com/office/drawing/2014/main" id="{A67FB9E3-0941-4293-4387-E917C5CC0C16}"/>
              </a:ext>
            </a:extLst>
          </p:cNvPr>
          <p:cNvSpPr txBox="1"/>
          <p:nvPr/>
        </p:nvSpPr>
        <p:spPr>
          <a:xfrm>
            <a:off x="5210937" y="2447941"/>
            <a:ext cx="4837176"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r>
              <a:rPr lang="en-US">
                <a:solidFill>
                  <a:srgbClr val="587981"/>
                </a:solidFill>
                <a:latin typeface="Calibri"/>
                <a:cs typeface="Calibri"/>
              </a:rPr>
              <a:t>With a mission to improve health equity, Safety Net Connect (SNC) has been a leading creator of innovative health care technology, making it easier for providers and institutions to improve quality, streamline care coordination, promote evidence-based practices, and increase access to care. </a:t>
            </a:r>
          </a:p>
          <a:p>
            <a:pPr defTabSz="457200"/>
            <a:endParaRPr lang="en-US">
              <a:solidFill>
                <a:srgbClr val="587981"/>
              </a:solidFill>
              <a:latin typeface="Calibri"/>
              <a:cs typeface="Calibri"/>
            </a:endParaRPr>
          </a:p>
        </p:txBody>
      </p:sp>
      <p:pic>
        <p:nvPicPr>
          <p:cNvPr id="5" name="Picture 4">
            <a:extLst>
              <a:ext uri="{FF2B5EF4-FFF2-40B4-BE49-F238E27FC236}">
                <a16:creationId xmlns:a16="http://schemas.microsoft.com/office/drawing/2014/main" id="{4FBB7FEB-82E7-01DE-1C59-FB836E6289B8}"/>
              </a:ext>
            </a:extLst>
          </p:cNvPr>
          <p:cNvPicPr>
            <a:picLocks noChangeAspect="1"/>
          </p:cNvPicPr>
          <p:nvPr/>
        </p:nvPicPr>
        <p:blipFill>
          <a:blip r:embed="rId3"/>
          <a:stretch>
            <a:fillRect/>
          </a:stretch>
        </p:blipFill>
        <p:spPr>
          <a:xfrm>
            <a:off x="2032648" y="2068477"/>
            <a:ext cx="2813996" cy="3067255"/>
          </a:xfrm>
          <a:prstGeom prst="rect">
            <a:avLst/>
          </a:prstGeom>
        </p:spPr>
      </p:pic>
      <p:sp>
        <p:nvSpPr>
          <p:cNvPr id="3" name="Rectangle 2">
            <a:extLst>
              <a:ext uri="{FF2B5EF4-FFF2-40B4-BE49-F238E27FC236}">
                <a16:creationId xmlns:a16="http://schemas.microsoft.com/office/drawing/2014/main" id="{7BE404DA-22FB-0026-FD90-93327A94A813}"/>
              </a:ext>
            </a:extLst>
          </p:cNvPr>
          <p:cNvSpPr/>
          <p:nvPr/>
        </p:nvSpPr>
        <p:spPr>
          <a:xfrm>
            <a:off x="4846645" y="447683"/>
            <a:ext cx="2930139"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defTabSz="457200"/>
            <a:r>
              <a:rPr lang="en-US" sz="2800" b="1">
                <a:solidFill>
                  <a:srgbClr val="ED5527"/>
                </a:solidFill>
                <a:latin typeface="Calibri"/>
              </a:rPr>
              <a:t>OUR MISSION</a:t>
            </a:r>
          </a:p>
        </p:txBody>
      </p:sp>
      <p:pic>
        <p:nvPicPr>
          <p:cNvPr id="6" name="Picture 5" descr="A logo for a company&#10;&#10;Description automatically generated">
            <a:extLst>
              <a:ext uri="{FF2B5EF4-FFF2-40B4-BE49-F238E27FC236}">
                <a16:creationId xmlns:a16="http://schemas.microsoft.com/office/drawing/2014/main" id="{214E136F-C5AB-AC12-4E0F-D7031927B81E}"/>
              </a:ext>
            </a:extLst>
          </p:cNvPr>
          <p:cNvPicPr>
            <a:picLocks noChangeAspect="1"/>
          </p:cNvPicPr>
          <p:nvPr/>
        </p:nvPicPr>
        <p:blipFill>
          <a:blip r:embed="rId4"/>
          <a:stretch>
            <a:fillRect/>
          </a:stretch>
        </p:blipFill>
        <p:spPr>
          <a:xfrm>
            <a:off x="1631838" y="141731"/>
            <a:ext cx="1380305" cy="511680"/>
          </a:xfrm>
          <a:prstGeom prst="rect">
            <a:avLst/>
          </a:prstGeom>
        </p:spPr>
      </p:pic>
    </p:spTree>
    <p:extLst>
      <p:ext uri="{BB962C8B-B14F-4D97-AF65-F5344CB8AC3E}">
        <p14:creationId xmlns:p14="http://schemas.microsoft.com/office/powerpoint/2010/main" val="2168842534"/>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FED463F-6F00-8302-0D04-89AEFBC33996}"/>
              </a:ext>
            </a:extLst>
          </p:cNvPr>
          <p:cNvSpPr txBox="1">
            <a:spLocks/>
          </p:cNvSpPr>
          <p:nvPr/>
        </p:nvSpPr>
        <p:spPr>
          <a:xfrm>
            <a:off x="1929752" y="3955555"/>
            <a:ext cx="8229600" cy="1039092"/>
          </a:xfrm>
          <a:prstGeom prst="rect">
            <a:avLst/>
          </a:prstGeom>
        </p:spPr>
        <p:txBody>
          <a:bodyPr lIns="91440" tIns="45720" rIns="91440" bIns="45720" anchor="t"/>
          <a:lstStyle>
            <a:lvl1pPr algn="ctr" defTabSz="457200" rtl="0" eaLnBrk="1" latinLnBrk="0" hangingPunct="1">
              <a:lnSpc>
                <a:spcPct val="80000"/>
              </a:lnSpc>
              <a:spcBef>
                <a:spcPct val="0"/>
              </a:spcBef>
              <a:buNone/>
              <a:defRPr sz="2400" kern="1200">
                <a:solidFill>
                  <a:srgbClr val="425A62"/>
                </a:solidFill>
                <a:latin typeface="GothamBold"/>
                <a:ea typeface="+mj-ea"/>
                <a:cs typeface="GothamBold"/>
              </a:defRPr>
            </a:lvl1pPr>
          </a:lstStyle>
          <a:p>
            <a:endParaRPr lang="en-US"/>
          </a:p>
        </p:txBody>
      </p:sp>
      <p:sp>
        <p:nvSpPr>
          <p:cNvPr id="2" name="TextBox 1">
            <a:extLst>
              <a:ext uri="{FF2B5EF4-FFF2-40B4-BE49-F238E27FC236}">
                <a16:creationId xmlns:a16="http://schemas.microsoft.com/office/drawing/2014/main" id="{A67FB9E3-0941-4293-4387-E917C5CC0C16}"/>
              </a:ext>
            </a:extLst>
          </p:cNvPr>
          <p:cNvSpPr txBox="1"/>
          <p:nvPr/>
        </p:nvSpPr>
        <p:spPr>
          <a:xfrm>
            <a:off x="2232212" y="1351967"/>
            <a:ext cx="772757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endParaRPr lang="en-US">
              <a:solidFill>
                <a:srgbClr val="587981"/>
              </a:solidFill>
              <a:latin typeface="Calibri"/>
              <a:cs typeface="Calibri"/>
            </a:endParaRPr>
          </a:p>
          <a:p>
            <a:pPr defTabSz="457200"/>
            <a:r>
              <a:rPr lang="en-US">
                <a:solidFill>
                  <a:srgbClr val="587981"/>
                </a:solidFill>
                <a:latin typeface="Calibri"/>
                <a:cs typeface="Calibri"/>
              </a:rPr>
              <a:t>Since 2009, SNC has helped public and private health care systems across the nation, successfully reaching millions of low-income, underserved individuals with affordable, effective patient-centered care.</a:t>
            </a:r>
          </a:p>
        </p:txBody>
      </p:sp>
      <p:pic>
        <p:nvPicPr>
          <p:cNvPr id="3" name="Picture 2" descr="https://photos-6.dropbox.com/t/2/AADapAoUXgw2xl9-zllg1MBOqnKKIrwzs6rSMkqCruho9A/12/518679507/png/32x32/3/1485385200/0/2/people%20graphic_no%20background.png/ELqvhJQEGM-QBSACKAI/JHYgzTogZOyDwzvYKvRXGOe303DTOuoun1dfY-B4QPM?dl=0&amp;size=800x600&amp;size_mode=3">
            <a:extLst>
              <a:ext uri="{FF2B5EF4-FFF2-40B4-BE49-F238E27FC236}">
                <a16:creationId xmlns:a16="http://schemas.microsoft.com/office/drawing/2014/main" id="{BBE76472-BAED-EE72-2D98-5B024CBE31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946" t="10397" r="1" b="2089"/>
          <a:stretch/>
        </p:blipFill>
        <p:spPr bwMode="auto">
          <a:xfrm>
            <a:off x="2705930" y="3426537"/>
            <a:ext cx="6676233" cy="27598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logo for a company&#10;&#10;Description automatically generated">
            <a:extLst>
              <a:ext uri="{FF2B5EF4-FFF2-40B4-BE49-F238E27FC236}">
                <a16:creationId xmlns:a16="http://schemas.microsoft.com/office/drawing/2014/main" id="{E23ECD29-7EB1-A27C-6315-2E3E1B424499}"/>
              </a:ext>
            </a:extLst>
          </p:cNvPr>
          <p:cNvPicPr>
            <a:picLocks noChangeAspect="1"/>
          </p:cNvPicPr>
          <p:nvPr/>
        </p:nvPicPr>
        <p:blipFill>
          <a:blip r:embed="rId4"/>
          <a:stretch>
            <a:fillRect/>
          </a:stretch>
        </p:blipFill>
        <p:spPr>
          <a:xfrm>
            <a:off x="1631838" y="141731"/>
            <a:ext cx="1380305" cy="511680"/>
          </a:xfrm>
          <a:prstGeom prst="rect">
            <a:avLst/>
          </a:prstGeom>
        </p:spPr>
      </p:pic>
      <p:sp>
        <p:nvSpPr>
          <p:cNvPr id="7" name="TextBox 6">
            <a:extLst>
              <a:ext uri="{FF2B5EF4-FFF2-40B4-BE49-F238E27FC236}">
                <a16:creationId xmlns:a16="http://schemas.microsoft.com/office/drawing/2014/main" id="{63411A39-7E11-B1BE-CC10-CB4108D47921}"/>
              </a:ext>
            </a:extLst>
          </p:cNvPr>
          <p:cNvSpPr txBox="1"/>
          <p:nvPr/>
        </p:nvSpPr>
        <p:spPr>
          <a:xfrm>
            <a:off x="3196169" y="421342"/>
            <a:ext cx="5799663"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defTabSz="457200"/>
            <a:r>
              <a:rPr lang="en-US" sz="2800" b="1">
                <a:solidFill>
                  <a:srgbClr val="ED5527"/>
                </a:solidFill>
                <a:latin typeface="Calibri"/>
              </a:rPr>
              <a:t>ABOUT SAFETY NET CONNECT (SNC)</a:t>
            </a:r>
          </a:p>
        </p:txBody>
      </p:sp>
    </p:spTree>
    <p:extLst>
      <p:ext uri="{BB962C8B-B14F-4D97-AF65-F5344CB8AC3E}">
        <p14:creationId xmlns:p14="http://schemas.microsoft.com/office/powerpoint/2010/main" val="2671742663"/>
      </p:ext>
    </p:extLst>
  </p:cSld>
  <p:clrMapOvr>
    <a:masterClrMapping/>
  </p:clrMapOvr>
  <mc:AlternateContent xmlns:mc="http://schemas.openxmlformats.org/markup-compatibility/2006" xmlns:p14="http://schemas.microsoft.com/office/powerpoint/2010/main">
    <mc:Choice Requires="p14">
      <p:transition spd="slow" p14:dur="6000" advClick="0" advTm="6000"/>
    </mc:Choice>
    <mc:Fallback xmlns="">
      <p:transition spd="slow" advClick="0" advTm="6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77">
            <a:extLst>
              <a:ext uri="{FF2B5EF4-FFF2-40B4-BE49-F238E27FC236}">
                <a16:creationId xmlns:a16="http://schemas.microsoft.com/office/drawing/2014/main" id="{FA3200C6-AA8A-4AEC-8C8A-26CC5E4A688D}"/>
              </a:ext>
            </a:extLst>
          </p:cNvPr>
          <p:cNvSpPr txBox="1"/>
          <p:nvPr/>
        </p:nvSpPr>
        <p:spPr>
          <a:xfrm>
            <a:off x="2037197" y="979130"/>
            <a:ext cx="3304508" cy="2948115"/>
          </a:xfrm>
          <a:prstGeom prst="rect">
            <a:avLst/>
          </a:prstGeom>
        </p:spPr>
        <p:txBody>
          <a:bodyPr vert="horz" wrap="square" lIns="0" tIns="0" rIns="0" bIns="0" rtlCol="0" anchor="t">
            <a:spAutoFit/>
          </a:bodyPr>
          <a:lstStyle/>
          <a:p>
            <a:pPr defTabSz="457200">
              <a:spcBef>
                <a:spcPts val="25"/>
              </a:spcBef>
            </a:pPr>
            <a:endParaRPr sz="1762">
              <a:solidFill>
                <a:prstClr val="black"/>
              </a:solidFill>
              <a:latin typeface="Century Gothic" panose="020B0502020202020204" pitchFamily="34" charset="0"/>
              <a:cs typeface="Times New Roman"/>
            </a:endParaRPr>
          </a:p>
          <a:p>
            <a:pPr marL="6350" defTabSz="457200"/>
            <a:r>
              <a:rPr lang="en-US" sz="2400" b="1">
                <a:solidFill>
                  <a:srgbClr val="ED5527"/>
                </a:solidFill>
                <a:latin typeface="Century Gothic"/>
                <a:ea typeface="Heiti TC Light"/>
              </a:rPr>
              <a:t>1,000+</a:t>
            </a:r>
            <a:endParaRPr sz="2400" b="1">
              <a:solidFill>
                <a:srgbClr val="ED5527"/>
              </a:solidFill>
              <a:latin typeface="Century Gothic"/>
              <a:ea typeface="Heiti TC Light"/>
            </a:endParaRPr>
          </a:p>
          <a:p>
            <a:pPr marL="6350" marR="333375" defTabSz="457200">
              <a:lnSpc>
                <a:spcPts val="1478"/>
              </a:lnSpc>
              <a:spcBef>
                <a:spcPts val="227"/>
              </a:spcBef>
            </a:pPr>
            <a:r>
              <a:rPr lang="en-US" sz="1400">
                <a:solidFill>
                  <a:srgbClr val="597A82"/>
                </a:solidFill>
                <a:latin typeface="Calibri"/>
              </a:rPr>
              <a:t>Organizations</a:t>
            </a:r>
            <a:endParaRPr sz="1400">
              <a:solidFill>
                <a:srgbClr val="597A82"/>
              </a:solidFill>
              <a:latin typeface="Calibri"/>
            </a:endParaRPr>
          </a:p>
          <a:p>
            <a:pPr marL="6350" defTabSz="457200">
              <a:spcBef>
                <a:spcPts val="536"/>
              </a:spcBef>
            </a:pPr>
            <a:r>
              <a:rPr lang="en-US" sz="2400" b="1">
                <a:solidFill>
                  <a:srgbClr val="ED5527"/>
                </a:solidFill>
                <a:latin typeface="Century Gothic"/>
                <a:ea typeface="Heiti TC Light"/>
              </a:rPr>
              <a:t>10,000+</a:t>
            </a:r>
            <a:endParaRPr sz="2400" b="1">
              <a:solidFill>
                <a:srgbClr val="ED5527"/>
              </a:solidFill>
              <a:latin typeface="Century Gothic"/>
              <a:ea typeface="Heiti TC Light"/>
            </a:endParaRPr>
          </a:p>
          <a:p>
            <a:pPr marL="6350" defTabSz="457200">
              <a:spcBef>
                <a:spcPts val="150"/>
              </a:spcBef>
            </a:pPr>
            <a:r>
              <a:rPr sz="1400">
                <a:solidFill>
                  <a:srgbClr val="597A82"/>
                </a:solidFill>
                <a:latin typeface="Calibri"/>
              </a:rPr>
              <a:t>Providers</a:t>
            </a:r>
          </a:p>
          <a:p>
            <a:pPr marL="6350" marR="590550" defTabSz="457200">
              <a:lnSpc>
                <a:spcPts val="1463"/>
              </a:lnSpc>
              <a:spcBef>
                <a:spcPts val="253"/>
              </a:spcBef>
            </a:pPr>
            <a:endParaRPr lang="en-US" sz="2100" b="1" i="1" spc="21">
              <a:solidFill>
                <a:srgbClr val="ED5527"/>
              </a:solidFill>
              <a:latin typeface="Century Gothic" panose="020B0502020202020204" pitchFamily="34" charset="0"/>
              <a:cs typeface="Arial"/>
            </a:endParaRPr>
          </a:p>
          <a:p>
            <a:pPr marL="6350" marR="590550" defTabSz="457200">
              <a:lnSpc>
                <a:spcPts val="1463"/>
              </a:lnSpc>
              <a:spcBef>
                <a:spcPts val="536"/>
              </a:spcBef>
            </a:pPr>
            <a:r>
              <a:rPr lang="en-US" sz="2400" b="1">
                <a:solidFill>
                  <a:srgbClr val="ED5527"/>
                </a:solidFill>
                <a:latin typeface="Century Gothic"/>
                <a:ea typeface="Heiti TC Light"/>
              </a:rPr>
              <a:t>1,000,000+</a:t>
            </a:r>
          </a:p>
          <a:p>
            <a:pPr marL="6350" marR="590550" defTabSz="457200">
              <a:lnSpc>
                <a:spcPts val="1463"/>
              </a:lnSpc>
              <a:spcBef>
                <a:spcPts val="253"/>
              </a:spcBef>
            </a:pPr>
            <a:r>
              <a:rPr lang="en-US" sz="1400">
                <a:solidFill>
                  <a:srgbClr val="597A82"/>
                </a:solidFill>
                <a:latin typeface="Calibri"/>
              </a:rPr>
              <a:t>eConsults</a:t>
            </a:r>
          </a:p>
          <a:p>
            <a:pPr marL="6350" marR="590550" defTabSz="457200">
              <a:lnSpc>
                <a:spcPts val="1463"/>
              </a:lnSpc>
              <a:spcBef>
                <a:spcPts val="253"/>
              </a:spcBef>
            </a:pPr>
            <a:endParaRPr lang="en-US" sz="1250">
              <a:solidFill>
                <a:srgbClr val="ED5527"/>
              </a:solidFill>
              <a:latin typeface="Century Gothic" panose="020B0502020202020204" pitchFamily="34" charset="0"/>
              <a:cs typeface="Arial Unicode MS"/>
            </a:endParaRPr>
          </a:p>
          <a:p>
            <a:pPr marL="6350" marR="590550" defTabSz="457200">
              <a:lnSpc>
                <a:spcPts val="1463"/>
              </a:lnSpc>
              <a:spcBef>
                <a:spcPts val="536"/>
              </a:spcBef>
            </a:pPr>
            <a:r>
              <a:rPr lang="en-US" sz="2400" b="1">
                <a:solidFill>
                  <a:srgbClr val="ED5527"/>
                </a:solidFill>
                <a:latin typeface="Century Gothic"/>
                <a:ea typeface="Heiti TC Light"/>
              </a:rPr>
              <a:t>10,000,000+</a:t>
            </a:r>
          </a:p>
          <a:p>
            <a:pPr marL="6350" marR="590550" defTabSz="457200">
              <a:lnSpc>
                <a:spcPts val="1463"/>
              </a:lnSpc>
              <a:spcBef>
                <a:spcPts val="253"/>
              </a:spcBef>
            </a:pPr>
            <a:r>
              <a:rPr lang="en-US" sz="1400">
                <a:solidFill>
                  <a:srgbClr val="597A82"/>
                </a:solidFill>
                <a:latin typeface="Calibri"/>
              </a:rPr>
              <a:t>Patients</a:t>
            </a:r>
            <a:endParaRPr sz="1400">
              <a:solidFill>
                <a:srgbClr val="597A82"/>
              </a:solidFill>
              <a:latin typeface="Calibri"/>
            </a:endParaRPr>
          </a:p>
        </p:txBody>
      </p:sp>
      <p:sp>
        <p:nvSpPr>
          <p:cNvPr id="17" name="object 89">
            <a:extLst>
              <a:ext uri="{FF2B5EF4-FFF2-40B4-BE49-F238E27FC236}">
                <a16:creationId xmlns:a16="http://schemas.microsoft.com/office/drawing/2014/main" id="{B9A542B9-CFDA-4F74-8C24-FC8950E7ADDA}"/>
              </a:ext>
            </a:extLst>
          </p:cNvPr>
          <p:cNvSpPr txBox="1"/>
          <p:nvPr/>
        </p:nvSpPr>
        <p:spPr>
          <a:xfrm>
            <a:off x="8708427" y="1412817"/>
            <a:ext cx="1668628" cy="2684453"/>
          </a:xfrm>
          <a:prstGeom prst="rect">
            <a:avLst/>
          </a:prstGeom>
        </p:spPr>
        <p:txBody>
          <a:bodyPr vert="horz" wrap="square" lIns="0" tIns="0" rIns="0" bIns="0" rtlCol="0" anchor="t">
            <a:spAutoFit/>
          </a:bodyPr>
          <a:lstStyle/>
          <a:p>
            <a:pPr marL="6350" defTabSz="457200"/>
            <a:endParaRPr lang="en-US" sz="947" b="1" spc="66">
              <a:solidFill>
                <a:prstClr val="black"/>
              </a:solidFill>
              <a:latin typeface="Century Gothic" panose="020B0502020202020204" pitchFamily="34" charset="0"/>
              <a:cs typeface="Lucida Sans"/>
            </a:endParaRPr>
          </a:p>
          <a:p>
            <a:pPr marL="6350" defTabSz="457200"/>
            <a:r>
              <a:rPr lang="en-US" sz="1600">
                <a:solidFill>
                  <a:srgbClr val="597A82"/>
                </a:solidFill>
                <a:latin typeface="Calibri"/>
              </a:rPr>
              <a:t>Our Markets:</a:t>
            </a:r>
            <a:endParaRPr lang="en-US" sz="1600">
              <a:solidFill>
                <a:srgbClr val="597A82"/>
              </a:solidFill>
              <a:latin typeface="Calibri"/>
              <a:cs typeface="Calibri"/>
            </a:endParaRPr>
          </a:p>
          <a:p>
            <a:pPr defTabSz="457200">
              <a:spcBef>
                <a:spcPts val="8"/>
              </a:spcBef>
            </a:pPr>
            <a:endParaRPr sz="1350">
              <a:solidFill>
                <a:prstClr val="black"/>
              </a:solidFill>
              <a:latin typeface="Century Gothic" panose="020B0502020202020204" pitchFamily="34" charset="0"/>
              <a:cs typeface="Times New Roman"/>
            </a:endParaRPr>
          </a:p>
          <a:p>
            <a:pPr marL="156845" indent="-149860" defTabSz="457200">
              <a:buClr>
                <a:srgbClr val="E0000A"/>
              </a:buClr>
              <a:buFont typeface="Malgun Gothic"/>
              <a:buChar char="▪"/>
              <a:tabLst>
                <a:tab pos="156977" algn="l"/>
              </a:tabLst>
            </a:pPr>
            <a:r>
              <a:rPr lang="en-US" sz="1400">
                <a:solidFill>
                  <a:srgbClr val="597A82"/>
                </a:solidFill>
                <a:latin typeface="Calibri"/>
              </a:rPr>
              <a:t>Public </a:t>
            </a:r>
            <a:r>
              <a:rPr sz="1400">
                <a:solidFill>
                  <a:srgbClr val="597A82"/>
                </a:solidFill>
                <a:latin typeface="Calibri"/>
              </a:rPr>
              <a:t>Health Plans</a:t>
            </a:r>
            <a:br>
              <a:rPr lang="en-US" sz="1400">
                <a:solidFill>
                  <a:srgbClr val="597A82"/>
                </a:solidFill>
                <a:latin typeface="Calibri"/>
              </a:rPr>
            </a:br>
            <a:endParaRPr sz="1400">
              <a:solidFill>
                <a:srgbClr val="597A82"/>
              </a:solidFill>
              <a:latin typeface="Calibri"/>
              <a:cs typeface="Calibri"/>
            </a:endParaRPr>
          </a:p>
          <a:p>
            <a:pPr marL="156845" indent="-149860" defTabSz="457200">
              <a:buClr>
                <a:srgbClr val="E0000A"/>
              </a:buClr>
              <a:buFont typeface="Malgun Gothic"/>
              <a:buChar char="▪"/>
              <a:tabLst>
                <a:tab pos="156977" algn="l"/>
              </a:tabLst>
            </a:pPr>
            <a:r>
              <a:rPr sz="1400">
                <a:solidFill>
                  <a:srgbClr val="597A82"/>
                </a:solidFill>
                <a:latin typeface="Calibri"/>
              </a:rPr>
              <a:t>Correctional</a:t>
            </a:r>
            <a:br>
              <a:rPr lang="en-US" sz="1400">
                <a:solidFill>
                  <a:srgbClr val="597A82"/>
                </a:solidFill>
                <a:latin typeface="Calibri"/>
              </a:rPr>
            </a:br>
            <a:endParaRPr lang="en-US" sz="1400">
              <a:solidFill>
                <a:srgbClr val="597A82"/>
              </a:solidFill>
              <a:latin typeface="Calibri"/>
              <a:cs typeface="Calibri"/>
            </a:endParaRPr>
          </a:p>
          <a:p>
            <a:pPr marL="156845" indent="-149860" defTabSz="457200">
              <a:buClr>
                <a:srgbClr val="E0000A"/>
              </a:buClr>
              <a:buFont typeface="Malgun Gothic"/>
              <a:buChar char="▪"/>
              <a:tabLst>
                <a:tab pos="156977" algn="l"/>
              </a:tabLst>
            </a:pPr>
            <a:r>
              <a:rPr lang="en-US" sz="1400">
                <a:solidFill>
                  <a:srgbClr val="597A82"/>
                </a:solidFill>
                <a:latin typeface="Calibri"/>
              </a:rPr>
              <a:t>Community Health</a:t>
            </a:r>
            <a:br>
              <a:rPr lang="en-US" sz="1400">
                <a:solidFill>
                  <a:srgbClr val="597A82"/>
                </a:solidFill>
                <a:latin typeface="Calibri"/>
              </a:rPr>
            </a:br>
            <a:endParaRPr lang="en-US" sz="1400">
              <a:solidFill>
                <a:srgbClr val="597A82"/>
              </a:solidFill>
              <a:latin typeface="Calibri"/>
              <a:cs typeface="Calibri"/>
            </a:endParaRPr>
          </a:p>
          <a:p>
            <a:pPr marL="156845" indent="-149860" defTabSz="457200">
              <a:buClr>
                <a:srgbClr val="E0000A"/>
              </a:buClr>
              <a:buFont typeface="Malgun Gothic"/>
              <a:buChar char="▪"/>
              <a:tabLst>
                <a:tab pos="156977" algn="l"/>
              </a:tabLst>
            </a:pPr>
            <a:r>
              <a:rPr lang="en-US" sz="1400">
                <a:solidFill>
                  <a:srgbClr val="597A82"/>
                </a:solidFill>
                <a:latin typeface="Calibri"/>
              </a:rPr>
              <a:t>Health Systems</a:t>
            </a:r>
            <a:br>
              <a:rPr lang="en-US" sz="1400">
                <a:solidFill>
                  <a:srgbClr val="597A82"/>
                </a:solidFill>
                <a:latin typeface="Calibri"/>
              </a:rPr>
            </a:br>
            <a:endParaRPr lang="en-US" sz="1400">
              <a:solidFill>
                <a:srgbClr val="597A82"/>
              </a:solidFill>
              <a:latin typeface="Calibri"/>
              <a:cs typeface="Calibri"/>
            </a:endParaRPr>
          </a:p>
          <a:p>
            <a:pPr marL="156845" indent="-149860" defTabSz="457200">
              <a:buClr>
                <a:srgbClr val="E0000A"/>
              </a:buClr>
              <a:buFont typeface="Malgun Gothic"/>
              <a:buChar char="▪"/>
              <a:tabLst>
                <a:tab pos="156977" algn="l"/>
              </a:tabLst>
            </a:pPr>
            <a:r>
              <a:rPr lang="en-US" sz="1400">
                <a:solidFill>
                  <a:srgbClr val="597A82"/>
                </a:solidFill>
                <a:latin typeface="Calibri"/>
              </a:rPr>
              <a:t>Commercial Plans</a:t>
            </a:r>
            <a:endParaRPr lang="en-US" sz="1400">
              <a:solidFill>
                <a:srgbClr val="597A82"/>
              </a:solidFill>
              <a:latin typeface="Calibri"/>
              <a:cs typeface="Calibri"/>
            </a:endParaRPr>
          </a:p>
          <a:p>
            <a:pPr marL="156845" indent="-149860" defTabSz="457200">
              <a:buClr>
                <a:srgbClr val="E0000A"/>
              </a:buClr>
              <a:buFont typeface="Malgun Gothic"/>
              <a:buChar char="▪"/>
              <a:tabLst>
                <a:tab pos="156977" algn="l"/>
              </a:tabLst>
            </a:pPr>
            <a:endParaRPr sz="947">
              <a:solidFill>
                <a:prstClr val="black"/>
              </a:solidFill>
              <a:latin typeface="Century Gothic" panose="020B0502020202020204" pitchFamily="34" charset="0"/>
              <a:cs typeface="Arial Unicode MS"/>
            </a:endParaRPr>
          </a:p>
        </p:txBody>
      </p:sp>
      <p:sp>
        <p:nvSpPr>
          <p:cNvPr id="19" name="object 92">
            <a:extLst>
              <a:ext uri="{FF2B5EF4-FFF2-40B4-BE49-F238E27FC236}">
                <a16:creationId xmlns:a16="http://schemas.microsoft.com/office/drawing/2014/main" id="{F916342A-52C1-48D1-AA34-1DA93BF29A75}"/>
              </a:ext>
            </a:extLst>
          </p:cNvPr>
          <p:cNvSpPr/>
          <p:nvPr/>
        </p:nvSpPr>
        <p:spPr>
          <a:xfrm>
            <a:off x="3327854" y="1181613"/>
            <a:ext cx="125915" cy="145287"/>
          </a:xfrm>
          <a:custGeom>
            <a:avLst/>
            <a:gdLst/>
            <a:ahLst/>
            <a:cxnLst/>
            <a:rect l="l" t="t" r="r" b="b"/>
            <a:pathLst>
              <a:path w="239394" h="276225">
                <a:moveTo>
                  <a:pt x="0" y="275908"/>
                </a:moveTo>
                <a:lnTo>
                  <a:pt x="239165" y="275908"/>
                </a:lnTo>
                <a:lnTo>
                  <a:pt x="239165" y="0"/>
                </a:lnTo>
                <a:lnTo>
                  <a:pt x="0" y="0"/>
                </a:lnTo>
                <a:lnTo>
                  <a:pt x="0" y="275908"/>
                </a:lnTo>
                <a:close/>
              </a:path>
            </a:pathLst>
          </a:custGeom>
          <a:solidFill>
            <a:srgbClr val="FFFFFF"/>
          </a:solidFill>
        </p:spPr>
        <p:txBody>
          <a:bodyPr wrap="square" lIns="0" tIns="0" rIns="0" bIns="0" rtlCol="0"/>
          <a:lstStyle/>
          <a:p>
            <a:pPr defTabSz="457200"/>
            <a:endParaRPr sz="947">
              <a:solidFill>
                <a:prstClr val="black"/>
              </a:solidFill>
              <a:latin typeface="Century Gothic" panose="020B0502020202020204" pitchFamily="34" charset="0"/>
            </a:endParaRPr>
          </a:p>
        </p:txBody>
      </p:sp>
      <p:pic>
        <p:nvPicPr>
          <p:cNvPr id="34" name="Picture 33">
            <a:extLst>
              <a:ext uri="{FF2B5EF4-FFF2-40B4-BE49-F238E27FC236}">
                <a16:creationId xmlns:a16="http://schemas.microsoft.com/office/drawing/2014/main" id="{46506C80-CCE2-420C-8726-2C75F0CDFDFA}"/>
              </a:ext>
            </a:extLst>
          </p:cNvPr>
          <p:cNvPicPr>
            <a:picLocks noChangeAspect="1"/>
          </p:cNvPicPr>
          <p:nvPr/>
        </p:nvPicPr>
        <p:blipFill>
          <a:blip r:embed="rId3"/>
          <a:stretch>
            <a:fillRect/>
          </a:stretch>
        </p:blipFill>
        <p:spPr>
          <a:xfrm>
            <a:off x="4067190" y="1805457"/>
            <a:ext cx="4017440" cy="1858442"/>
          </a:xfrm>
          <a:prstGeom prst="rect">
            <a:avLst/>
          </a:prstGeom>
          <a:solidFill>
            <a:srgbClr val="F36E32"/>
          </a:solidFill>
        </p:spPr>
      </p:pic>
      <p:pic>
        <p:nvPicPr>
          <p:cNvPr id="35" name="Picture 34">
            <a:extLst>
              <a:ext uri="{FF2B5EF4-FFF2-40B4-BE49-F238E27FC236}">
                <a16:creationId xmlns:a16="http://schemas.microsoft.com/office/drawing/2014/main" id="{DA8BE542-7ED4-454A-BEEF-587607B6E0A6}"/>
              </a:ext>
            </a:extLst>
          </p:cNvPr>
          <p:cNvPicPr>
            <a:picLocks noChangeAspect="1"/>
          </p:cNvPicPr>
          <p:nvPr/>
        </p:nvPicPr>
        <p:blipFill>
          <a:blip r:embed="rId4"/>
          <a:stretch>
            <a:fillRect/>
          </a:stretch>
        </p:blipFill>
        <p:spPr>
          <a:xfrm>
            <a:off x="4984800" y="856411"/>
            <a:ext cx="1887937" cy="795688"/>
          </a:xfrm>
          <a:prstGeom prst="rect">
            <a:avLst/>
          </a:prstGeom>
        </p:spPr>
      </p:pic>
      <p:sp>
        <p:nvSpPr>
          <p:cNvPr id="4" name="Rectangle 3">
            <a:extLst>
              <a:ext uri="{FF2B5EF4-FFF2-40B4-BE49-F238E27FC236}">
                <a16:creationId xmlns:a16="http://schemas.microsoft.com/office/drawing/2014/main" id="{FE977580-C5F0-4695-A758-93E01DE55549}"/>
              </a:ext>
            </a:extLst>
          </p:cNvPr>
          <p:cNvSpPr/>
          <p:nvPr/>
        </p:nvSpPr>
        <p:spPr>
          <a:xfrm>
            <a:off x="4605450" y="320282"/>
            <a:ext cx="2930139"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defTabSz="457200"/>
            <a:r>
              <a:rPr lang="en-US" sz="2800" b="1">
                <a:solidFill>
                  <a:srgbClr val="ED5527"/>
                </a:solidFill>
                <a:latin typeface="Calibri"/>
              </a:rPr>
              <a:t>OUR EXPERIENCE</a:t>
            </a:r>
          </a:p>
        </p:txBody>
      </p:sp>
      <p:pic>
        <p:nvPicPr>
          <p:cNvPr id="5" name="Picture 5" descr="Logo, company name&#10;&#10;Description automatically generated">
            <a:extLst>
              <a:ext uri="{FF2B5EF4-FFF2-40B4-BE49-F238E27FC236}">
                <a16:creationId xmlns:a16="http://schemas.microsoft.com/office/drawing/2014/main" id="{4003339E-A7CA-0EE5-A4A4-C623860ACC5D}"/>
              </a:ext>
            </a:extLst>
          </p:cNvPr>
          <p:cNvPicPr>
            <a:picLocks noChangeAspect="1"/>
          </p:cNvPicPr>
          <p:nvPr/>
        </p:nvPicPr>
        <p:blipFill>
          <a:blip r:embed="rId5"/>
          <a:stretch>
            <a:fillRect/>
          </a:stretch>
        </p:blipFill>
        <p:spPr>
          <a:xfrm>
            <a:off x="1743217" y="4117305"/>
            <a:ext cx="8705566" cy="2040154"/>
          </a:xfrm>
          <a:prstGeom prst="rect">
            <a:avLst/>
          </a:prstGeom>
        </p:spPr>
      </p:pic>
      <p:pic>
        <p:nvPicPr>
          <p:cNvPr id="2" name="Picture 1" descr="A logo for a company&#10;&#10;Description automatically generated">
            <a:extLst>
              <a:ext uri="{FF2B5EF4-FFF2-40B4-BE49-F238E27FC236}">
                <a16:creationId xmlns:a16="http://schemas.microsoft.com/office/drawing/2014/main" id="{BEB8E6B0-FF94-F992-A37A-CD27552048AB}"/>
              </a:ext>
            </a:extLst>
          </p:cNvPr>
          <p:cNvPicPr>
            <a:picLocks noChangeAspect="1"/>
          </p:cNvPicPr>
          <p:nvPr/>
        </p:nvPicPr>
        <p:blipFill>
          <a:blip r:embed="rId6"/>
          <a:stretch>
            <a:fillRect/>
          </a:stretch>
        </p:blipFill>
        <p:spPr>
          <a:xfrm>
            <a:off x="1631838" y="141731"/>
            <a:ext cx="1380305" cy="511680"/>
          </a:xfrm>
          <a:prstGeom prst="rect">
            <a:avLst/>
          </a:prstGeom>
        </p:spPr>
      </p:pic>
      <p:pic>
        <p:nvPicPr>
          <p:cNvPr id="1026" name="Picture 2">
            <a:extLst>
              <a:ext uri="{FF2B5EF4-FFF2-40B4-BE49-F238E27FC236}">
                <a16:creationId xmlns:a16="http://schemas.microsoft.com/office/drawing/2014/main" id="{7A0FFD95-9B09-4AE4-9314-365ED4704CC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49729" y="4399246"/>
            <a:ext cx="1473046" cy="287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845751"/>
      </p:ext>
    </p:extLst>
  </p:cSld>
  <p:clrMapOvr>
    <a:masterClrMapping/>
  </p:clrMapOvr>
  <mc:AlternateContent xmlns:mc="http://schemas.openxmlformats.org/markup-compatibility/2006" xmlns:p14="http://schemas.microsoft.com/office/powerpoint/2010/main">
    <mc:Choice Requires="p14">
      <p:transition spd="slow" p14:dur="8000" advClick="0" advTm="10000"/>
    </mc:Choice>
    <mc:Fallback xmlns="">
      <p:transition spd="slow" advClick="0" advTm="1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A5247A-129B-326A-8146-4C441E658EC3}"/>
              </a:ext>
            </a:extLst>
          </p:cNvPr>
          <p:cNvPicPr>
            <a:picLocks noChangeAspect="1"/>
          </p:cNvPicPr>
          <p:nvPr/>
        </p:nvPicPr>
        <p:blipFill>
          <a:blip r:embed="rId3"/>
          <a:stretch>
            <a:fillRect/>
          </a:stretch>
        </p:blipFill>
        <p:spPr>
          <a:xfrm>
            <a:off x="559601" y="207921"/>
            <a:ext cx="3080532" cy="1337761"/>
          </a:xfrm>
          <a:prstGeom prst="rect">
            <a:avLst/>
          </a:prstGeom>
        </p:spPr>
      </p:pic>
      <p:pic>
        <p:nvPicPr>
          <p:cNvPr id="5" name="Picture 4">
            <a:extLst>
              <a:ext uri="{FF2B5EF4-FFF2-40B4-BE49-F238E27FC236}">
                <a16:creationId xmlns:a16="http://schemas.microsoft.com/office/drawing/2014/main" id="{65769A98-66B0-EC0A-AA08-0C680C8F1C71}"/>
              </a:ext>
            </a:extLst>
          </p:cNvPr>
          <p:cNvPicPr>
            <a:picLocks noChangeAspect="1"/>
          </p:cNvPicPr>
          <p:nvPr/>
        </p:nvPicPr>
        <p:blipFill>
          <a:blip r:embed="rId4"/>
          <a:stretch>
            <a:fillRect/>
          </a:stretch>
        </p:blipFill>
        <p:spPr>
          <a:xfrm>
            <a:off x="3251616" y="1822470"/>
            <a:ext cx="8539422" cy="3377364"/>
          </a:xfrm>
          <a:prstGeom prst="rect">
            <a:avLst/>
          </a:prstGeom>
        </p:spPr>
      </p:pic>
      <p:pic>
        <p:nvPicPr>
          <p:cNvPr id="7" name="Picture 6">
            <a:extLst>
              <a:ext uri="{FF2B5EF4-FFF2-40B4-BE49-F238E27FC236}">
                <a16:creationId xmlns:a16="http://schemas.microsoft.com/office/drawing/2014/main" id="{32A7B8D2-9726-C67E-88D8-C6C5CA0198E1}"/>
              </a:ext>
            </a:extLst>
          </p:cNvPr>
          <p:cNvPicPr>
            <a:picLocks noChangeAspect="1"/>
          </p:cNvPicPr>
          <p:nvPr/>
        </p:nvPicPr>
        <p:blipFill>
          <a:blip r:embed="rId5"/>
          <a:stretch>
            <a:fillRect/>
          </a:stretch>
        </p:blipFill>
        <p:spPr>
          <a:xfrm>
            <a:off x="608136" y="1822470"/>
            <a:ext cx="2303498" cy="2282429"/>
          </a:xfrm>
          <a:prstGeom prst="rect">
            <a:avLst/>
          </a:prstGeom>
        </p:spPr>
      </p:pic>
      <p:sp>
        <p:nvSpPr>
          <p:cNvPr id="8" name="TextBox 7">
            <a:extLst>
              <a:ext uri="{FF2B5EF4-FFF2-40B4-BE49-F238E27FC236}">
                <a16:creationId xmlns:a16="http://schemas.microsoft.com/office/drawing/2014/main" id="{9A5B8180-8B07-F5FD-4761-4174B77E53E0}"/>
              </a:ext>
            </a:extLst>
          </p:cNvPr>
          <p:cNvSpPr txBox="1"/>
          <p:nvPr/>
        </p:nvSpPr>
        <p:spPr>
          <a:xfrm>
            <a:off x="300789" y="4448863"/>
            <a:ext cx="2827422" cy="646331"/>
          </a:xfrm>
          <a:prstGeom prst="rect">
            <a:avLst/>
          </a:prstGeom>
          <a:noFill/>
        </p:spPr>
        <p:txBody>
          <a:bodyPr wrap="square" rtlCol="0">
            <a:spAutoFit/>
          </a:bodyPr>
          <a:lstStyle/>
          <a:p>
            <a:r>
              <a:rPr lang="en-US" dirty="0"/>
              <a:t>Maryann McGuire, RN, MPH</a:t>
            </a:r>
          </a:p>
          <a:p>
            <a:r>
              <a:rPr lang="en-US" dirty="0"/>
              <a:t>Chief Strategy Officer</a:t>
            </a:r>
          </a:p>
        </p:txBody>
      </p:sp>
    </p:spTree>
    <p:extLst>
      <p:ext uri="{BB962C8B-B14F-4D97-AF65-F5344CB8AC3E}">
        <p14:creationId xmlns:p14="http://schemas.microsoft.com/office/powerpoint/2010/main" val="317729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5D262E-D061-9645-ABFE-BFAD9C051A44}"/>
              </a:ext>
            </a:extLst>
          </p:cNvPr>
          <p:cNvSpPr/>
          <p:nvPr/>
        </p:nvSpPr>
        <p:spPr>
          <a:xfrm>
            <a:off x="6072641" y="2606068"/>
            <a:ext cx="5418906" cy="2458301"/>
          </a:xfrm>
          <a:prstGeom prst="rect">
            <a:avLst/>
          </a:prstGeom>
        </p:spPr>
        <p:txBody>
          <a:bodyPr wrap="square">
            <a:noAutofit/>
          </a:bodyPr>
          <a:lstStyle/>
          <a:p>
            <a:pPr marL="400050" marR="0" lvl="0" indent="-393700" algn="l" defTabSz="914400" rtl="0" eaLnBrk="1" fontAlgn="auto" latinLnBrk="0" hangingPunct="1">
              <a:lnSpc>
                <a:spcPct val="90000"/>
              </a:lnSpc>
              <a:spcBef>
                <a:spcPts val="0"/>
              </a:spcBef>
              <a:spcAft>
                <a:spcPts val="1500"/>
              </a:spcAft>
              <a:buClrTx/>
              <a:buSzPct val="100000"/>
              <a:buFontTx/>
              <a:buBlip>
                <a:blip r:embed="rId3"/>
              </a:buBlip>
              <a:tabLst/>
              <a:defRPr/>
            </a:pPr>
            <a:r>
              <a:rPr kumimoji="0" lang="en-US" sz="2000" b="1" i="0" u="none" strike="noStrike" kern="1200" cap="none" spc="-50" normalizeH="0" baseline="0" noProof="0" dirty="0">
                <a:ln>
                  <a:noFill/>
                </a:ln>
                <a:solidFill>
                  <a:srgbClr val="0093B4"/>
                </a:solidFill>
                <a:effectLst/>
                <a:uLnTx/>
                <a:uFillTx/>
                <a:latin typeface="Calibri" panose="020F0502020204030204" pitchFamily="34" charset="0"/>
                <a:ea typeface="+mn-ea"/>
                <a:cs typeface="Calibri" panose="020F0502020204030204" pitchFamily="34" charset="0"/>
              </a:rPr>
              <a:t>50-State</a:t>
            </a:r>
            <a:r>
              <a:rPr kumimoji="0" lang="en-US" sz="2000" b="0" i="0" u="none" strike="noStrike" kern="1200" cap="none" spc="-50" normalizeH="0" baseline="0" noProof="0" dirty="0">
                <a:ln>
                  <a:noFill/>
                </a:ln>
                <a:solidFill>
                  <a:srgbClr val="23485E"/>
                </a:solidFill>
                <a:effectLst/>
                <a:uLnTx/>
                <a:uFillTx/>
                <a:latin typeface="Calibri" panose="020F0502020204030204" pitchFamily="34" charset="0"/>
                <a:ea typeface="+mn-ea"/>
                <a:cs typeface="Calibri" panose="020F0502020204030204" pitchFamily="34" charset="0"/>
              </a:rPr>
              <a:t> </a:t>
            </a:r>
            <a:r>
              <a:rPr kumimoji="0" lang="en-US" sz="2000" b="0" i="0" u="none" strike="noStrike" kern="1200" cap="none" spc="-5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eConsult</a:t>
            </a:r>
            <a:r>
              <a:rPr kumimoji="0" lang="en-US" sz="2000" b="0"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capability</a:t>
            </a:r>
          </a:p>
          <a:p>
            <a:pPr marL="400050" marR="0" lvl="0" indent="-393700" algn="l" defTabSz="914400" rtl="0" eaLnBrk="1" fontAlgn="auto" latinLnBrk="0" hangingPunct="1">
              <a:lnSpc>
                <a:spcPct val="90000"/>
              </a:lnSpc>
              <a:spcBef>
                <a:spcPts val="0"/>
              </a:spcBef>
              <a:spcAft>
                <a:spcPts val="1500"/>
              </a:spcAft>
              <a:buClrTx/>
              <a:buSzPct val="100000"/>
              <a:buFontTx/>
              <a:buBlip>
                <a:blip r:embed="rId3"/>
              </a:buBlip>
              <a:tabLst/>
              <a:defRPr/>
            </a:pPr>
            <a:r>
              <a:rPr kumimoji="0" lang="en-US" sz="2000" b="0"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Nearly </a:t>
            </a:r>
            <a:r>
              <a:rPr kumimoji="0" lang="en-US" sz="2000" b="1" i="0" u="none" strike="noStrike" kern="1200" cap="none" spc="-50" normalizeH="0" baseline="0" noProof="0" dirty="0">
                <a:ln>
                  <a:noFill/>
                </a:ln>
                <a:solidFill>
                  <a:srgbClr val="0093B4"/>
                </a:solidFill>
                <a:effectLst/>
                <a:uLnTx/>
                <a:uFillTx/>
                <a:latin typeface="Calibri" panose="020F0502020204030204" pitchFamily="34" charset="0"/>
                <a:ea typeface="+mn-ea"/>
                <a:cs typeface="Calibri" panose="020F0502020204030204" pitchFamily="34" charset="0"/>
              </a:rPr>
              <a:t>300</a:t>
            </a:r>
            <a:r>
              <a:rPr kumimoji="0" lang="en-US" sz="2000" b="0"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specialists in </a:t>
            </a:r>
            <a:br>
              <a:rPr kumimoji="0" lang="en-US" sz="2000" b="0"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2000" b="1" i="0" u="none" strike="noStrike" kern="1200" cap="none" spc="-50" normalizeH="0" baseline="0" noProof="0" dirty="0">
                <a:ln>
                  <a:noFill/>
                </a:ln>
                <a:solidFill>
                  <a:srgbClr val="0093B4"/>
                </a:solidFill>
                <a:effectLst/>
                <a:uLnTx/>
                <a:uFillTx/>
                <a:latin typeface="Calibri" panose="020F0502020204030204" pitchFamily="34" charset="0"/>
                <a:ea typeface="+mn-ea"/>
                <a:cs typeface="Calibri" panose="020F0502020204030204" pitchFamily="34" charset="0"/>
              </a:rPr>
              <a:t>70+</a:t>
            </a:r>
            <a:r>
              <a:rPr kumimoji="0" lang="en-US" sz="2000" b="0"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specialties</a:t>
            </a:r>
          </a:p>
          <a:p>
            <a:pPr marL="400050" marR="0" lvl="0" indent="-393700" algn="l" defTabSz="914400" rtl="0" eaLnBrk="1" fontAlgn="auto" latinLnBrk="0" hangingPunct="1">
              <a:lnSpc>
                <a:spcPct val="90000"/>
              </a:lnSpc>
              <a:spcBef>
                <a:spcPts val="0"/>
              </a:spcBef>
              <a:spcAft>
                <a:spcPts val="1500"/>
              </a:spcAft>
              <a:buClrTx/>
              <a:buSzPct val="100000"/>
              <a:buFontTx/>
              <a:buBlip>
                <a:blip r:embed="rId3"/>
              </a:buBlip>
              <a:tabLst/>
              <a:defRPr/>
            </a:pPr>
            <a:r>
              <a:rPr kumimoji="0" lang="en-US" sz="2000" b="0"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Comprehensive quality assurance process</a:t>
            </a:r>
          </a:p>
          <a:p>
            <a:pPr marL="400050" marR="0" lvl="0" indent="-393700" algn="l" defTabSz="914400" rtl="0" eaLnBrk="1" fontAlgn="auto" latinLnBrk="0" hangingPunct="1">
              <a:lnSpc>
                <a:spcPct val="90000"/>
              </a:lnSpc>
              <a:spcBef>
                <a:spcPts val="0"/>
              </a:spcBef>
              <a:spcAft>
                <a:spcPts val="1500"/>
              </a:spcAft>
              <a:buClrTx/>
              <a:buSzPct val="100000"/>
              <a:buFontTx/>
              <a:buBlip>
                <a:blip r:embed="rId3"/>
              </a:buBlip>
              <a:tabLst/>
              <a:defRPr/>
            </a:pPr>
            <a:r>
              <a:rPr kumimoji="0" lang="en-US" sz="2000" b="1" i="0" u="none" strike="noStrike" kern="1200" cap="none" spc="-50" normalizeH="0" baseline="0" noProof="0" dirty="0">
                <a:ln>
                  <a:noFill/>
                </a:ln>
                <a:solidFill>
                  <a:srgbClr val="0093B4"/>
                </a:solidFill>
                <a:effectLst/>
                <a:uLnTx/>
                <a:uFillTx/>
                <a:latin typeface="Calibri" panose="020F0502020204030204" pitchFamily="34" charset="0"/>
                <a:ea typeface="+mn-ea"/>
                <a:cs typeface="Calibri" panose="020F0502020204030204" pitchFamily="34" charset="0"/>
              </a:rPr>
              <a:t>70-75%</a:t>
            </a:r>
            <a:r>
              <a:rPr kumimoji="0" lang="en-US" sz="2000" b="0" i="0" u="none" strike="noStrike" kern="1200" cap="none" spc="-50" normalizeH="0" baseline="0" noProof="0" dirty="0">
                <a:ln>
                  <a:noFill/>
                </a:ln>
                <a:solidFill>
                  <a:srgbClr val="0093B4"/>
                </a:solidFill>
                <a:effectLst/>
                <a:uLnTx/>
                <a:uFillTx/>
                <a:latin typeface="Calibri" panose="020F0502020204030204" pitchFamily="34" charset="0"/>
                <a:ea typeface="+mn-ea"/>
                <a:cs typeface="Calibri" panose="020F0502020204030204" pitchFamily="34" charset="0"/>
              </a:rPr>
              <a:t> </a:t>
            </a:r>
            <a:r>
              <a:rPr kumimoji="0" lang="en-US" sz="2000" b="0"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of </a:t>
            </a:r>
            <a:r>
              <a:rPr kumimoji="0" lang="en-US" sz="2000" b="0" i="0" u="none" strike="noStrike" kern="1200" cap="none" spc="-5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eConsults</a:t>
            </a:r>
            <a:r>
              <a:rPr kumimoji="0" lang="en-US" sz="2000" b="0"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prevent a F2F visit</a:t>
            </a:r>
          </a:p>
          <a:p>
            <a:pPr marL="400050" marR="0" lvl="0" indent="-393700" algn="l" defTabSz="914400" rtl="0" eaLnBrk="1" fontAlgn="auto" latinLnBrk="0" hangingPunct="1">
              <a:lnSpc>
                <a:spcPct val="90000"/>
              </a:lnSpc>
              <a:spcBef>
                <a:spcPts val="0"/>
              </a:spcBef>
              <a:spcAft>
                <a:spcPts val="1500"/>
              </a:spcAft>
              <a:buClrTx/>
              <a:buSzPct val="100000"/>
              <a:buFontTx/>
              <a:buBlip>
                <a:blip r:embed="rId3"/>
              </a:buBlip>
              <a:tabLst/>
              <a:defRPr/>
            </a:pPr>
            <a:r>
              <a:rPr kumimoji="0" lang="en-US" sz="2000" b="0"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Average response time of 17 hours</a:t>
            </a:r>
          </a:p>
          <a:p>
            <a:pPr marL="400050" marR="0" lvl="0" indent="-393700" algn="l" defTabSz="914400" rtl="0" eaLnBrk="1" fontAlgn="auto" latinLnBrk="0" hangingPunct="1">
              <a:lnSpc>
                <a:spcPct val="90000"/>
              </a:lnSpc>
              <a:spcBef>
                <a:spcPts val="0"/>
              </a:spcBef>
              <a:spcAft>
                <a:spcPts val="1500"/>
              </a:spcAft>
              <a:buClrTx/>
              <a:buSzPct val="100000"/>
              <a:buFontTx/>
              <a:buBlip>
                <a:blip r:embed="rId3"/>
              </a:buBlip>
              <a:tabLst/>
              <a:defRPr/>
            </a:pPr>
            <a:r>
              <a:rPr kumimoji="0" lang="en-US" sz="2000" b="0"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Over</a:t>
            </a:r>
            <a:r>
              <a:rPr kumimoji="0" lang="en-US" sz="2000" b="1" i="0" u="none" strike="noStrike" kern="1200" cap="none" spc="-50" normalizeH="0" baseline="0" noProof="0" dirty="0">
                <a:ln>
                  <a:noFill/>
                </a:ln>
                <a:solidFill>
                  <a:srgbClr val="0093B4"/>
                </a:solidFill>
                <a:effectLst/>
                <a:uLnTx/>
                <a:uFillTx/>
                <a:latin typeface="Calibri" panose="020F0502020204030204" pitchFamily="34" charset="0"/>
                <a:ea typeface="+mn-ea"/>
                <a:cs typeface="Calibri" panose="020F0502020204030204" pitchFamily="34" charset="0"/>
              </a:rPr>
              <a:t> 115,000</a:t>
            </a:r>
            <a:r>
              <a:rPr kumimoji="0" lang="en-US" sz="2000" b="0"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consults nationwide</a:t>
            </a:r>
          </a:p>
          <a:p>
            <a:pPr marL="400050" marR="0" lvl="0" indent="-393700" algn="l" defTabSz="914400" rtl="0" eaLnBrk="1" fontAlgn="auto" latinLnBrk="0" hangingPunct="1">
              <a:lnSpc>
                <a:spcPct val="90000"/>
              </a:lnSpc>
              <a:spcBef>
                <a:spcPts val="0"/>
              </a:spcBef>
              <a:spcAft>
                <a:spcPts val="1500"/>
              </a:spcAft>
              <a:buClrTx/>
              <a:buSzPct val="100000"/>
              <a:buFontTx/>
              <a:buBlip>
                <a:blip r:embed="rId3"/>
              </a:buBlip>
              <a:tabLst/>
              <a:defRPr/>
            </a:pPr>
            <a:r>
              <a:rPr kumimoji="0" lang="en-US" sz="2000" b="0"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Over </a:t>
            </a:r>
            <a:r>
              <a:rPr kumimoji="0" lang="en-US" sz="2000" b="1" i="0" u="none" strike="noStrike" kern="1200" cap="none" spc="-50" normalizeH="0" baseline="0" noProof="0" dirty="0">
                <a:ln>
                  <a:noFill/>
                </a:ln>
                <a:solidFill>
                  <a:srgbClr val="0093B4"/>
                </a:solidFill>
                <a:effectLst/>
                <a:uLnTx/>
                <a:uFillTx/>
                <a:latin typeface="Calibri" panose="020F0502020204030204" pitchFamily="34" charset="0"/>
                <a:ea typeface="+mn-ea"/>
                <a:cs typeface="Calibri" panose="020F0502020204030204" pitchFamily="34" charset="0"/>
              </a:rPr>
              <a:t>3,500</a:t>
            </a:r>
            <a:r>
              <a:rPr kumimoji="0" lang="en-US" sz="2000" b="0"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PCP-users </a:t>
            </a:r>
          </a:p>
          <a:p>
            <a:pPr marL="400050" marR="0" lvl="0" indent="-393700" algn="l" defTabSz="914400" rtl="0" eaLnBrk="1" fontAlgn="auto" latinLnBrk="0" hangingPunct="1">
              <a:lnSpc>
                <a:spcPct val="90000"/>
              </a:lnSpc>
              <a:spcBef>
                <a:spcPts val="0"/>
              </a:spcBef>
              <a:spcAft>
                <a:spcPts val="600"/>
              </a:spcAft>
              <a:buClrTx/>
              <a:buSzPct val="100000"/>
              <a:buFontTx/>
              <a:buBlip>
                <a:blip r:embed="rId3"/>
              </a:buBlip>
              <a:tabLst/>
              <a:defRPr/>
            </a:pPr>
            <a:r>
              <a:rPr kumimoji="0" lang="en-US" sz="2000" b="1" i="0" u="none" strike="noStrike" kern="1200" cap="none" spc="-50" normalizeH="0" baseline="0" noProof="0" dirty="0">
                <a:ln>
                  <a:noFill/>
                </a:ln>
                <a:solidFill>
                  <a:srgbClr val="0093B4"/>
                </a:solidFill>
                <a:effectLst/>
                <a:uLnTx/>
                <a:uFillTx/>
                <a:latin typeface="Calibri" panose="020F0502020204030204" pitchFamily="34" charset="0"/>
                <a:ea typeface="+mn-ea"/>
                <a:cs typeface="Calibri" panose="020F0502020204030204" pitchFamily="34" charset="0"/>
              </a:rPr>
              <a:t>4.3 million</a:t>
            </a:r>
            <a:r>
              <a:rPr kumimoji="0" lang="en-US" sz="2000" b="0"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eligible patients</a:t>
            </a:r>
          </a:p>
          <a:p>
            <a:pPr marL="576263" marR="0" lvl="1" indent="0" algn="l" defTabSz="914400" rtl="0" eaLnBrk="1" fontAlgn="auto" latinLnBrk="0" hangingPunct="1">
              <a:lnSpc>
                <a:spcPts val="2600"/>
              </a:lnSpc>
              <a:spcBef>
                <a:spcPts val="0"/>
              </a:spcBef>
              <a:spcAft>
                <a:spcPts val="600"/>
              </a:spcAft>
              <a:buClr>
                <a:srgbClr val="2BB9DD"/>
              </a:buClr>
              <a:buSzPct val="80000"/>
              <a:buFontTx/>
              <a:buNone/>
              <a:tabLst/>
              <a:defRPr/>
            </a:pPr>
            <a:endParaRPr kumimoji="0" lang="en-US" sz="3000" b="0"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114300" marR="0" lvl="0" indent="0" algn="l" defTabSz="914400" rtl="0" eaLnBrk="1" fontAlgn="auto" latinLnBrk="0" hangingPunct="1">
              <a:lnSpc>
                <a:spcPts val="2600"/>
              </a:lnSpc>
              <a:spcBef>
                <a:spcPts val="0"/>
              </a:spcBef>
              <a:spcAft>
                <a:spcPts val="1500"/>
              </a:spcAft>
              <a:buClrTx/>
              <a:buSzPct val="80000"/>
              <a:buFontTx/>
              <a:buNone/>
              <a:tabLst/>
              <a:defRPr/>
            </a:pPr>
            <a:endParaRPr kumimoji="0" lang="en-US" sz="2400" b="0"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Rectangle 5">
            <a:extLst>
              <a:ext uri="{FF2B5EF4-FFF2-40B4-BE49-F238E27FC236}">
                <a16:creationId xmlns:a16="http://schemas.microsoft.com/office/drawing/2014/main" id="{C91D9A40-0801-AD45-BC62-3FF2E3CC9FA0}"/>
              </a:ext>
            </a:extLst>
          </p:cNvPr>
          <p:cNvSpPr/>
          <p:nvPr/>
        </p:nvSpPr>
        <p:spPr>
          <a:xfrm>
            <a:off x="601578" y="2068154"/>
            <a:ext cx="5471062" cy="385981"/>
          </a:xfrm>
          <a:prstGeom prst="rect">
            <a:avLst/>
          </a:prstGeom>
          <a:solidFill>
            <a:srgbClr val="22475D"/>
          </a:solidFill>
          <a:ln w="63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30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FOOTPRINT</a:t>
            </a:r>
          </a:p>
        </p:txBody>
      </p:sp>
      <p:sp>
        <p:nvSpPr>
          <p:cNvPr id="7" name="Rectangle 6">
            <a:extLst>
              <a:ext uri="{FF2B5EF4-FFF2-40B4-BE49-F238E27FC236}">
                <a16:creationId xmlns:a16="http://schemas.microsoft.com/office/drawing/2014/main" id="{EBB86D66-AD3D-E74E-93FD-6AEACC818B51}"/>
              </a:ext>
            </a:extLst>
          </p:cNvPr>
          <p:cNvSpPr/>
          <p:nvPr/>
        </p:nvSpPr>
        <p:spPr>
          <a:xfrm>
            <a:off x="6147685" y="2064240"/>
            <a:ext cx="5432112" cy="389895"/>
          </a:xfrm>
          <a:prstGeom prst="rect">
            <a:avLst/>
          </a:prstGeom>
          <a:solidFill>
            <a:srgbClr val="2BB9DD"/>
          </a:solidFill>
          <a:ln w="63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30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OVERVIEW</a:t>
            </a:r>
          </a:p>
        </p:txBody>
      </p:sp>
      <p:sp>
        <p:nvSpPr>
          <p:cNvPr id="9" name="TextBox 8">
            <a:extLst>
              <a:ext uri="{FF2B5EF4-FFF2-40B4-BE49-F238E27FC236}">
                <a16:creationId xmlns:a16="http://schemas.microsoft.com/office/drawing/2014/main" id="{1159DAAB-7B04-2A47-A367-C64ED6F7E750}"/>
              </a:ext>
            </a:extLst>
          </p:cNvPr>
          <p:cNvSpPr txBox="1"/>
          <p:nvPr/>
        </p:nvSpPr>
        <p:spPr>
          <a:xfrm>
            <a:off x="146050" y="6420149"/>
            <a:ext cx="304800" cy="230832"/>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D624103-554C-2E4E-857E-364EE110D31D}" type="slidenum">
              <a:rPr kumimoji="0" lang="en-US" sz="900" b="0" i="0" u="none" strike="noStrike" kern="1200" cap="none" spc="0" normalizeH="0" baseline="0" noProof="0" smtClean="0">
                <a:ln>
                  <a:noFill/>
                </a:ln>
                <a:solidFill>
                  <a:srgbClr val="1B374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dirty="0">
              <a:ln>
                <a:noFill/>
              </a:ln>
              <a:solidFill>
                <a:srgbClr val="1B3749"/>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BCC3FBE7-7D17-5442-830A-EB50BFC1CEE2}"/>
              </a:ext>
            </a:extLst>
          </p:cNvPr>
          <p:cNvPicPr>
            <a:picLocks noChangeAspect="1"/>
          </p:cNvPicPr>
          <p:nvPr/>
        </p:nvPicPr>
        <p:blipFill>
          <a:blip r:embed="rId4"/>
          <a:stretch>
            <a:fillRect/>
          </a:stretch>
        </p:blipFill>
        <p:spPr>
          <a:xfrm>
            <a:off x="146050" y="2560185"/>
            <a:ext cx="5775988" cy="4090796"/>
          </a:xfrm>
          <a:prstGeom prst="rect">
            <a:avLst/>
          </a:prstGeom>
        </p:spPr>
      </p:pic>
      <p:sp>
        <p:nvSpPr>
          <p:cNvPr id="4" name="Title 1">
            <a:extLst>
              <a:ext uri="{FF2B5EF4-FFF2-40B4-BE49-F238E27FC236}">
                <a16:creationId xmlns:a16="http://schemas.microsoft.com/office/drawing/2014/main" id="{868E9FB8-C2F0-F348-9089-B1285BA46B8A}"/>
              </a:ext>
            </a:extLst>
          </p:cNvPr>
          <p:cNvSpPr txBox="1">
            <a:spLocks/>
          </p:cNvSpPr>
          <p:nvPr/>
        </p:nvSpPr>
        <p:spPr>
          <a:xfrm>
            <a:off x="0" y="1381509"/>
            <a:ext cx="12192000" cy="682731"/>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200" kern="1200">
                <a:solidFill>
                  <a:srgbClr val="00AEEF"/>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20" normalizeH="0" baseline="0" noProof="0" dirty="0" err="1">
                <a:ln>
                  <a:noFill/>
                </a:ln>
                <a:solidFill>
                  <a:srgbClr val="22475D"/>
                </a:solidFill>
                <a:effectLst/>
                <a:uLnTx/>
                <a:uFillTx/>
                <a:latin typeface="Calibri" panose="020F0502020204030204"/>
                <a:ea typeface="+mj-ea"/>
                <a:cs typeface="+mj-cs"/>
              </a:rPr>
              <a:t>ConferMED’s</a:t>
            </a:r>
            <a:r>
              <a:rPr kumimoji="0" lang="en-US" sz="3200" b="1" i="0" u="none" strike="noStrike" kern="1200" cap="none" spc="-20" normalizeH="0" baseline="0" noProof="0" dirty="0">
                <a:ln>
                  <a:noFill/>
                </a:ln>
                <a:solidFill>
                  <a:srgbClr val="22475D"/>
                </a:solidFill>
                <a:effectLst/>
                <a:uLnTx/>
                <a:uFillTx/>
                <a:latin typeface="Calibri" panose="020F0502020204030204"/>
                <a:ea typeface="+mj-ea"/>
                <a:cs typeface="+mj-cs"/>
              </a:rPr>
              <a:t> Specialty Access Solution: </a:t>
            </a:r>
            <a:r>
              <a:rPr kumimoji="0" lang="en-US" sz="3200" b="1" i="0" u="none" strike="noStrike" kern="1200" cap="none" spc="-20" normalizeH="0" baseline="0" noProof="0">
                <a:ln>
                  <a:noFill/>
                </a:ln>
                <a:solidFill>
                  <a:srgbClr val="22475D"/>
                </a:solidFill>
                <a:effectLst/>
                <a:uLnTx/>
                <a:uFillTx/>
                <a:latin typeface="Calibri" panose="020F0502020204030204"/>
                <a:ea typeface="+mj-ea"/>
                <a:cs typeface="+mj-cs"/>
              </a:rPr>
              <a:t>eConsults</a:t>
            </a:r>
            <a:endParaRPr kumimoji="0" lang="en-US" sz="3200" b="1" i="0" u="none" strike="noStrike" kern="1200" cap="none" spc="-20" normalizeH="0" baseline="0" noProof="0" dirty="0">
              <a:ln>
                <a:noFill/>
              </a:ln>
              <a:solidFill>
                <a:srgbClr val="22475D"/>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1701816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3E962-FA5C-2C42-ADCA-C189962C5C8B}"/>
              </a:ext>
            </a:extLst>
          </p:cNvPr>
          <p:cNvSpPr>
            <a:spLocks noGrp="1"/>
          </p:cNvSpPr>
          <p:nvPr>
            <p:ph type="title"/>
          </p:nvPr>
        </p:nvSpPr>
        <p:spPr>
          <a:xfrm>
            <a:off x="1107504" y="184454"/>
            <a:ext cx="9681295" cy="731520"/>
          </a:xfrm>
        </p:spPr>
        <p:txBody>
          <a:bodyPr/>
          <a:lstStyle/>
          <a:p>
            <a:pPr algn="ctr"/>
            <a:r>
              <a:rPr lang="en-US" sz="3200" dirty="0">
                <a:latin typeface="Georgia" panose="02040502050405020303" pitchFamily="18" charset="0"/>
              </a:rPr>
              <a:t>ConferMED Colorado Network of </a:t>
            </a:r>
            <a:br>
              <a:rPr lang="en-US" sz="3200" dirty="0">
                <a:latin typeface="Georgia" panose="02040502050405020303" pitchFamily="18" charset="0"/>
              </a:rPr>
            </a:br>
            <a:r>
              <a:rPr lang="en-US" sz="3200" dirty="0">
                <a:latin typeface="Georgia" panose="02040502050405020303" pitchFamily="18" charset="0"/>
              </a:rPr>
              <a:t>Specialist Reviewers</a:t>
            </a:r>
          </a:p>
        </p:txBody>
      </p:sp>
      <p:sp>
        <p:nvSpPr>
          <p:cNvPr id="16" name="Slide Number Placeholder 15">
            <a:extLst>
              <a:ext uri="{FF2B5EF4-FFF2-40B4-BE49-F238E27FC236}">
                <a16:creationId xmlns:a16="http://schemas.microsoft.com/office/drawing/2014/main" id="{1C7FEBCF-5306-B440-B30C-227CC0355C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F9BDA0-AF0E-4BA8-B742-3B9C92A3E6F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0797738A-1322-49E2-AE1F-67F98627699C}"/>
              </a:ext>
              <a:ext uri="{C183D7F6-B498-43B3-948B-1728B52AA6E4}">
                <adec:decorative xmlns:adec="http://schemas.microsoft.com/office/drawing/2017/decorative" val="1"/>
              </a:ext>
            </a:extLst>
          </p:cNvPr>
          <p:cNvPicPr/>
          <p:nvPr/>
        </p:nvPicPr>
        <p:blipFill>
          <a:blip r:embed="rId3"/>
          <a:stretch>
            <a:fillRect/>
          </a:stretch>
        </p:blipFill>
        <p:spPr>
          <a:xfrm>
            <a:off x="10475480" y="184454"/>
            <a:ext cx="1218031" cy="1190444"/>
          </a:xfrm>
          <a:prstGeom prst="rect">
            <a:avLst/>
          </a:prstGeom>
        </p:spPr>
      </p:pic>
      <p:graphicFrame>
        <p:nvGraphicFramePr>
          <p:cNvPr id="9" name="Table 8">
            <a:extLst>
              <a:ext uri="{FF2B5EF4-FFF2-40B4-BE49-F238E27FC236}">
                <a16:creationId xmlns:a16="http://schemas.microsoft.com/office/drawing/2014/main" id="{81CA1877-5212-4D9E-B07B-0CE45FEBBF6D}"/>
              </a:ext>
            </a:extLst>
          </p:cNvPr>
          <p:cNvGraphicFramePr>
            <a:graphicFrameLocks noGrp="1"/>
          </p:cNvGraphicFramePr>
          <p:nvPr>
            <p:extLst>
              <p:ext uri="{D42A27DB-BD31-4B8C-83A1-F6EECF244321}">
                <p14:modId xmlns:p14="http://schemas.microsoft.com/office/powerpoint/2010/main" val="2169410755"/>
              </p:ext>
            </p:extLst>
          </p:nvPr>
        </p:nvGraphicFramePr>
        <p:xfrm>
          <a:off x="1756968" y="1317041"/>
          <a:ext cx="8678063" cy="5465394"/>
        </p:xfrm>
        <a:graphic>
          <a:graphicData uri="http://schemas.openxmlformats.org/drawingml/2006/table">
            <a:tbl>
              <a:tblPr firstRow="1" firstCol="1" bandRow="1">
                <a:tableStyleId>{5C22544A-7EE6-4342-B048-85BDC9FD1C3A}</a:tableStyleId>
              </a:tblPr>
              <a:tblGrid>
                <a:gridCol w="3142442">
                  <a:extLst>
                    <a:ext uri="{9D8B030D-6E8A-4147-A177-3AD203B41FA5}">
                      <a16:colId xmlns:a16="http://schemas.microsoft.com/office/drawing/2014/main" val="2078482979"/>
                    </a:ext>
                  </a:extLst>
                </a:gridCol>
                <a:gridCol w="2967435">
                  <a:extLst>
                    <a:ext uri="{9D8B030D-6E8A-4147-A177-3AD203B41FA5}">
                      <a16:colId xmlns:a16="http://schemas.microsoft.com/office/drawing/2014/main" val="779797556"/>
                    </a:ext>
                  </a:extLst>
                </a:gridCol>
                <a:gridCol w="2568186">
                  <a:extLst>
                    <a:ext uri="{9D8B030D-6E8A-4147-A177-3AD203B41FA5}">
                      <a16:colId xmlns:a16="http://schemas.microsoft.com/office/drawing/2014/main" val="3703653101"/>
                    </a:ext>
                  </a:extLst>
                </a:gridCol>
              </a:tblGrid>
              <a:tr h="355551">
                <a:tc>
                  <a:txBody>
                    <a:bodyPr/>
                    <a:lstStyle/>
                    <a:p>
                      <a:pPr marL="0" marR="0" algn="ctr"/>
                      <a:r>
                        <a:rPr lang="en-US" sz="1600" dirty="0">
                          <a:effectLst/>
                        </a:rPr>
                        <a:t>Specialty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r>
                        <a:rPr lang="en-US" sz="1100" dirty="0">
                          <a:effectLst/>
                        </a:rPr>
                        <a:t>Specialist Reviewer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r>
                        <a:rPr lang="en-US" sz="1100" dirty="0">
                          <a:effectLst/>
                        </a:rPr>
                        <a:t>Specialist Reviewer 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68741769"/>
                  </a:ext>
                </a:extLst>
              </a:tr>
              <a:tr h="355551">
                <a:tc>
                  <a:txBody>
                    <a:bodyPr/>
                    <a:lstStyle/>
                    <a:p>
                      <a:pPr marL="0" marR="0" algn="ctr"/>
                      <a:r>
                        <a:rPr lang="en-US" sz="1600" dirty="0">
                          <a:effectLst/>
                        </a:rPr>
                        <a:t>ALLERGY Adult/Pediatric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r>
                        <a:rPr lang="en-US" sz="1400" b="1" dirty="0">
                          <a:solidFill>
                            <a:schemeClr val="tx1"/>
                          </a:solidFill>
                          <a:effectLst/>
                          <a:latin typeface="+mn-lt"/>
                        </a:rPr>
                        <a:t>Katherine Tille, MD*</a:t>
                      </a:r>
                      <a:endParaRPr lang="en-US" sz="14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marR="0" algn="ctr"/>
                      <a:r>
                        <a:rPr lang="en-US" sz="1400" b="1" dirty="0">
                          <a:solidFill>
                            <a:schemeClr val="tx1"/>
                          </a:solidFill>
                          <a:effectLst/>
                          <a:latin typeface="+mn-lt"/>
                        </a:rPr>
                        <a:t> David Scott, MD*</a:t>
                      </a:r>
                      <a:endParaRPr lang="en-US" sz="14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6402061"/>
                  </a:ext>
                </a:extLst>
              </a:tr>
              <a:tr h="355551">
                <a:tc>
                  <a:txBody>
                    <a:bodyPr/>
                    <a:lstStyle/>
                    <a:p>
                      <a:pPr marL="0" marR="0" algn="ctr"/>
                      <a:r>
                        <a:rPr lang="en-US" sz="1600" dirty="0">
                          <a:effectLst/>
                        </a:rPr>
                        <a:t>CARDIOLOGY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r>
                        <a:rPr lang="en-US" sz="1400" b="1" dirty="0">
                          <a:solidFill>
                            <a:schemeClr val="tx1"/>
                          </a:solidFill>
                          <a:effectLst/>
                          <a:latin typeface="+mn-lt"/>
                        </a:rPr>
                        <a:t>Justin Pearlman, MD</a:t>
                      </a:r>
                      <a:endParaRPr lang="en-US" sz="14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marR="0" algn="ctr"/>
                      <a:r>
                        <a:rPr lang="en-US" sz="1400" b="1" kern="1200" dirty="0">
                          <a:solidFill>
                            <a:schemeClr val="tx1"/>
                          </a:solidFill>
                          <a:effectLst/>
                          <a:latin typeface="+mn-lt"/>
                          <a:ea typeface="+mn-ea"/>
                          <a:cs typeface="+mn-cs"/>
                        </a:rPr>
                        <a:t>Richard Goulah, MD</a:t>
                      </a:r>
                    </a:p>
                  </a:txBody>
                  <a:tcPr marL="0" marR="0" marT="0" marB="0" anchor="ctr"/>
                </a:tc>
                <a:extLst>
                  <a:ext uri="{0D108BD9-81ED-4DB2-BD59-A6C34878D82A}">
                    <a16:rowId xmlns:a16="http://schemas.microsoft.com/office/drawing/2014/main" val="1609842201"/>
                  </a:ext>
                </a:extLst>
              </a:tr>
              <a:tr h="355551">
                <a:tc>
                  <a:txBody>
                    <a:bodyPr/>
                    <a:lstStyle/>
                    <a:p>
                      <a:pPr marL="0" marR="0" algn="ctr"/>
                      <a:r>
                        <a:rPr lang="en-US" sz="1600">
                          <a:effectLst/>
                        </a:rPr>
                        <a:t>ENDOCRINOLOGY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r>
                        <a:rPr lang="en-US" sz="1400" b="1" dirty="0">
                          <a:solidFill>
                            <a:schemeClr val="tx1"/>
                          </a:solidFill>
                          <a:effectLst/>
                          <a:latin typeface="+mn-lt"/>
                        </a:rPr>
                        <a:t>Carol Greenlee, MD*</a:t>
                      </a:r>
                      <a:endParaRPr lang="en-US" sz="14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Kimberly Jeffrey, DNP*</a:t>
                      </a:r>
                    </a:p>
                  </a:txBody>
                  <a:tcPr marL="0" marR="0" marT="0" marB="0" anchor="ctr"/>
                </a:tc>
                <a:extLst>
                  <a:ext uri="{0D108BD9-81ED-4DB2-BD59-A6C34878D82A}">
                    <a16:rowId xmlns:a16="http://schemas.microsoft.com/office/drawing/2014/main" val="4226695474"/>
                  </a:ext>
                </a:extLst>
              </a:tr>
              <a:tr h="355551">
                <a:tc>
                  <a:txBody>
                    <a:bodyPr/>
                    <a:lstStyle/>
                    <a:p>
                      <a:pPr marL="0" marR="0" algn="ctr"/>
                      <a:r>
                        <a:rPr lang="en-US" sz="1600" dirty="0">
                          <a:effectLst/>
                        </a:rPr>
                        <a:t>DERMATOLOGY Adult/Pediatric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r>
                        <a:rPr lang="en-US" sz="1400" b="1">
                          <a:solidFill>
                            <a:schemeClr val="tx1"/>
                          </a:solidFill>
                          <a:effectLst/>
                          <a:latin typeface="+mn-lt"/>
                        </a:rPr>
                        <a:t>Jared Conley, MD</a:t>
                      </a:r>
                      <a:endParaRPr lang="en-US" sz="1400" b="1">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marR="0" algn="ctr"/>
                      <a:r>
                        <a:rPr lang="en-US" sz="1400" b="1" kern="1200" dirty="0">
                          <a:solidFill>
                            <a:schemeClr val="tx1"/>
                          </a:solidFill>
                          <a:effectLst/>
                          <a:latin typeface="+mn-lt"/>
                          <a:ea typeface="+mn-ea"/>
                          <a:cs typeface="+mn-cs"/>
                        </a:rPr>
                        <a:t>Anna Chacon, MD</a:t>
                      </a:r>
                    </a:p>
                  </a:txBody>
                  <a:tcPr marL="0" marR="0" marT="0" marB="0" anchor="ctr"/>
                </a:tc>
                <a:extLst>
                  <a:ext uri="{0D108BD9-81ED-4DB2-BD59-A6C34878D82A}">
                    <a16:rowId xmlns:a16="http://schemas.microsoft.com/office/drawing/2014/main" val="1856874696"/>
                  </a:ext>
                </a:extLst>
              </a:tr>
              <a:tr h="355551">
                <a:tc>
                  <a:txBody>
                    <a:bodyPr/>
                    <a:lstStyle/>
                    <a:p>
                      <a:pPr marL="0" marR="0" algn="ctr"/>
                      <a:r>
                        <a:rPr lang="en-US" sz="1600" dirty="0">
                          <a:effectLst/>
                        </a:rPr>
                        <a:t>ENT/OTOLARYNGOLOGY Adult/Pediatric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r>
                        <a:rPr lang="en-US" sz="1400" b="1" strike="noStrike" dirty="0">
                          <a:solidFill>
                            <a:schemeClr val="tx1"/>
                          </a:solidFill>
                          <a:effectLst/>
                          <a:latin typeface="+mn-lt"/>
                        </a:rPr>
                        <a:t>John McMahan, MD</a:t>
                      </a:r>
                      <a:endParaRPr lang="en-US" sz="1400" b="1" strike="noStrike"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marR="0" algn="ctr"/>
                      <a:endParaRPr lang="en-US" sz="1400" b="1" strike="sngStrike"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978182260"/>
                  </a:ext>
                </a:extLst>
              </a:tr>
              <a:tr h="355551">
                <a:tc>
                  <a:txBody>
                    <a:bodyPr/>
                    <a:lstStyle/>
                    <a:p>
                      <a:pPr marL="0" marR="0" algn="ctr"/>
                      <a:r>
                        <a:rPr lang="en-US" sz="1600" dirty="0">
                          <a:effectLst/>
                        </a:rPr>
                        <a:t>HEMATOLOGY </a:t>
                      </a:r>
                      <a:endParaRPr lang="en-US" sz="16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r>
                        <a:rPr lang="en-US" sz="1400" b="1">
                          <a:solidFill>
                            <a:schemeClr val="tx1"/>
                          </a:solidFill>
                          <a:effectLst/>
                          <a:latin typeface="+mn-lt"/>
                        </a:rPr>
                        <a:t>Steven Fein, MD</a:t>
                      </a:r>
                      <a:endParaRPr lang="en-US" sz="1400" b="1">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marR="0" algn="ctr"/>
                      <a:r>
                        <a:rPr lang="en-US" sz="1400" b="1" kern="1200" dirty="0">
                          <a:solidFill>
                            <a:schemeClr val="tx1"/>
                          </a:solidFill>
                          <a:effectLst/>
                          <a:latin typeface="+mn-lt"/>
                          <a:ea typeface="+mn-ea"/>
                          <a:cs typeface="+mn-cs"/>
                        </a:rPr>
                        <a:t> </a:t>
                      </a:r>
                    </a:p>
                  </a:txBody>
                  <a:tcPr marL="0" marR="0" marT="0" marB="0" anchor="ctr"/>
                </a:tc>
                <a:extLst>
                  <a:ext uri="{0D108BD9-81ED-4DB2-BD59-A6C34878D82A}">
                    <a16:rowId xmlns:a16="http://schemas.microsoft.com/office/drawing/2014/main" val="2041973734"/>
                  </a:ext>
                </a:extLst>
              </a:tr>
              <a:tr h="355551">
                <a:tc>
                  <a:txBody>
                    <a:bodyPr/>
                    <a:lstStyle/>
                    <a:p>
                      <a:pPr marL="0" marR="0" algn="ctr"/>
                      <a:r>
                        <a:rPr lang="en-US" sz="1600">
                          <a:effectLst/>
                        </a:rPr>
                        <a:t>INFECTIOUS DISEASE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r>
                        <a:rPr lang="en-US" sz="1400" b="1" dirty="0">
                          <a:solidFill>
                            <a:schemeClr val="tx1"/>
                          </a:solidFill>
                          <a:effectLst/>
                          <a:latin typeface="+mn-lt"/>
                        </a:rPr>
                        <a:t>Khalid Rikabi, MD</a:t>
                      </a:r>
                      <a:endParaRPr lang="en-US" sz="14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marR="0" algn="ctr"/>
                      <a:r>
                        <a:rPr lang="en-US" sz="1400" b="1" kern="1200" dirty="0">
                          <a:solidFill>
                            <a:schemeClr val="tx1"/>
                          </a:solidFill>
                          <a:effectLst/>
                          <a:latin typeface="+mn-lt"/>
                          <a:ea typeface="+mn-ea"/>
                          <a:cs typeface="+mn-cs"/>
                        </a:rPr>
                        <a:t> </a:t>
                      </a:r>
                    </a:p>
                  </a:txBody>
                  <a:tcPr marL="0" marR="0" marT="0" marB="0" anchor="ctr"/>
                </a:tc>
                <a:extLst>
                  <a:ext uri="{0D108BD9-81ED-4DB2-BD59-A6C34878D82A}">
                    <a16:rowId xmlns:a16="http://schemas.microsoft.com/office/drawing/2014/main" val="1070797978"/>
                  </a:ext>
                </a:extLst>
              </a:tr>
              <a:tr h="355551">
                <a:tc>
                  <a:txBody>
                    <a:bodyPr/>
                    <a:lstStyle/>
                    <a:p>
                      <a:pPr marL="0" marR="0" algn="ctr"/>
                      <a:r>
                        <a:rPr lang="en-US" sz="1600" b="1" kern="1200" dirty="0">
                          <a:solidFill>
                            <a:schemeClr val="lt1"/>
                          </a:solidFill>
                          <a:effectLst/>
                          <a:latin typeface="+mn-lt"/>
                          <a:ea typeface="+mn-ea"/>
                          <a:cs typeface="+mn-cs"/>
                        </a:rPr>
                        <a:t>NEUROLOGY</a:t>
                      </a:r>
                    </a:p>
                  </a:txBody>
                  <a:tcPr marL="0" marR="0" marT="0" marB="0" anchor="ctr"/>
                </a:tc>
                <a:tc>
                  <a:txBody>
                    <a:bodyPr/>
                    <a:lstStyle/>
                    <a:p>
                      <a:pPr marL="0" marR="0" algn="ctr"/>
                      <a:r>
                        <a:rPr lang="en-US" sz="1400" b="1" kern="1200" dirty="0">
                          <a:solidFill>
                            <a:schemeClr val="tx1"/>
                          </a:solidFill>
                          <a:effectLst/>
                          <a:latin typeface="+mn-lt"/>
                          <a:ea typeface="+mn-ea"/>
                          <a:cs typeface="+mn-cs"/>
                        </a:rPr>
                        <a:t>Aaron Heide, MD </a:t>
                      </a:r>
                      <a:endParaRPr lang="en-US" sz="1400" b="1" kern="1200" dirty="0">
                        <a:solidFill>
                          <a:srgbClr val="00B050"/>
                        </a:solidFill>
                        <a:effectLst/>
                        <a:latin typeface="+mn-lt"/>
                        <a:ea typeface="+mn-ea"/>
                        <a:cs typeface="+mn-cs"/>
                      </a:endParaRPr>
                    </a:p>
                  </a:txBody>
                  <a:tcPr marL="0" marR="0" marT="0" marB="0" anchor="ctr"/>
                </a:tc>
                <a:tc>
                  <a:txBody>
                    <a:bodyPr/>
                    <a:lstStyle/>
                    <a:p>
                      <a:pPr marL="0" marR="0" algn="ctr"/>
                      <a:endParaRPr lang="en-US" sz="1400" b="1"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4138864487"/>
                  </a:ext>
                </a:extLst>
              </a:tr>
              <a:tr h="355551">
                <a:tc>
                  <a:txBody>
                    <a:bodyPr/>
                    <a:lstStyle/>
                    <a:p>
                      <a:pPr marL="0" marR="0" algn="ctr"/>
                      <a:r>
                        <a:rPr lang="en-US" sz="1600" dirty="0">
                          <a:effectLst/>
                        </a:rPr>
                        <a:t>NEPHROLOGY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r>
                        <a:rPr lang="en-US" sz="1400" b="1" dirty="0">
                          <a:solidFill>
                            <a:schemeClr val="tx1"/>
                          </a:solidFill>
                          <a:effectLst/>
                          <a:latin typeface="+mn-lt"/>
                        </a:rPr>
                        <a:t>Joseph Harawi, MD*</a:t>
                      </a:r>
                      <a:endParaRPr lang="en-US" sz="14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marR="0" algn="ctr"/>
                      <a:r>
                        <a:rPr lang="en-US" sz="1400" b="1" kern="1200" dirty="0">
                          <a:solidFill>
                            <a:schemeClr val="tx1"/>
                          </a:solidFill>
                          <a:effectLst/>
                          <a:latin typeface="+mn-lt"/>
                          <a:ea typeface="+mn-ea"/>
                          <a:cs typeface="+mn-cs"/>
                        </a:rPr>
                        <a:t> </a:t>
                      </a:r>
                    </a:p>
                  </a:txBody>
                  <a:tcPr marL="0" marR="0" marT="0" marB="0" anchor="ctr"/>
                </a:tc>
                <a:extLst>
                  <a:ext uri="{0D108BD9-81ED-4DB2-BD59-A6C34878D82A}">
                    <a16:rowId xmlns:a16="http://schemas.microsoft.com/office/drawing/2014/main" val="1345806064"/>
                  </a:ext>
                </a:extLst>
              </a:tr>
              <a:tr h="355551">
                <a:tc>
                  <a:txBody>
                    <a:bodyPr/>
                    <a:lstStyle/>
                    <a:p>
                      <a:pPr marL="0" marR="0" algn="ctr"/>
                      <a:r>
                        <a:rPr lang="en-US" sz="1600" dirty="0">
                          <a:effectLst/>
                        </a:rPr>
                        <a:t>ORTHOPEDICS Adult/Pediatric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r>
                        <a:rPr lang="en-US" sz="1400" b="1">
                          <a:solidFill>
                            <a:schemeClr val="tx1"/>
                          </a:solidFill>
                          <a:effectLst/>
                          <a:latin typeface="+mn-lt"/>
                        </a:rPr>
                        <a:t>Adrian Rawlinson, MD</a:t>
                      </a:r>
                      <a:endParaRPr lang="en-US" sz="1400" b="1">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marR="0" algn="ctr"/>
                      <a:r>
                        <a:rPr lang="en-US" sz="1400" b="1" kern="1200" dirty="0">
                          <a:solidFill>
                            <a:schemeClr val="tx1"/>
                          </a:solidFill>
                          <a:effectLst/>
                          <a:latin typeface="+mn-lt"/>
                          <a:ea typeface="+mn-ea"/>
                          <a:cs typeface="+mn-cs"/>
                        </a:rPr>
                        <a:t>Curtis Vandenburg, MD</a:t>
                      </a:r>
                    </a:p>
                  </a:txBody>
                  <a:tcPr marL="0" marR="0" marT="0" marB="0" anchor="ctr"/>
                </a:tc>
                <a:extLst>
                  <a:ext uri="{0D108BD9-81ED-4DB2-BD59-A6C34878D82A}">
                    <a16:rowId xmlns:a16="http://schemas.microsoft.com/office/drawing/2014/main" val="1447470163"/>
                  </a:ext>
                </a:extLst>
              </a:tr>
              <a:tr h="355551">
                <a:tc>
                  <a:txBody>
                    <a:bodyPr/>
                    <a:lstStyle/>
                    <a:p>
                      <a:pPr marL="0" marR="0" algn="ctr"/>
                      <a:r>
                        <a:rPr lang="en-US" sz="1600" dirty="0">
                          <a:effectLst/>
                        </a:rPr>
                        <a:t>PAIN MANAGEMENT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r>
                        <a:rPr lang="en-US" sz="1400" b="1" dirty="0">
                          <a:solidFill>
                            <a:schemeClr val="tx1"/>
                          </a:solidFill>
                          <a:effectLst/>
                          <a:latin typeface="+mn-lt"/>
                        </a:rPr>
                        <a:t>Kenneth Lewis, DO*</a:t>
                      </a:r>
                      <a:endParaRPr lang="en-US" sz="14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marR="0" algn="ctr"/>
                      <a:endParaRPr lang="en-US" sz="1400" b="1" strike="noStrike"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518997435"/>
                  </a:ext>
                </a:extLst>
              </a:tr>
              <a:tr h="355551">
                <a:tc>
                  <a:txBody>
                    <a:bodyPr/>
                    <a:lstStyle/>
                    <a:p>
                      <a:pPr marL="0" marR="0" algn="ctr"/>
                      <a:r>
                        <a:rPr lang="en-US" sz="1600" dirty="0">
                          <a:effectLst/>
                        </a:rPr>
                        <a:t>PSYCHIATRY Adult/Pediatric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r>
                        <a:rPr lang="en-US" sz="1400" b="1" dirty="0">
                          <a:solidFill>
                            <a:schemeClr val="tx1"/>
                          </a:solidFill>
                          <a:effectLst/>
                          <a:latin typeface="+mn-lt"/>
                        </a:rPr>
                        <a:t>Tuvia Breuer, DO</a:t>
                      </a:r>
                      <a:endParaRPr lang="en-US" sz="14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marR="0" algn="ctr"/>
                      <a:endParaRPr lang="en-US" sz="1400" b="1"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685608582"/>
                  </a:ext>
                </a:extLst>
              </a:tr>
              <a:tr h="355551">
                <a:tc>
                  <a:txBody>
                    <a:bodyPr/>
                    <a:lstStyle/>
                    <a:p>
                      <a:pPr marL="0" marR="0" algn="ctr"/>
                      <a:r>
                        <a:rPr lang="en-US" sz="1600" dirty="0">
                          <a:effectLst/>
                        </a:rPr>
                        <a:t>RHEUMATOLOGY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r>
                        <a:rPr lang="en-US" sz="1400" b="1" dirty="0">
                          <a:solidFill>
                            <a:schemeClr val="tx1"/>
                          </a:solidFill>
                          <a:effectLst/>
                          <a:latin typeface="+mn-lt"/>
                        </a:rPr>
                        <a:t>Samantha Shapiro, MD</a:t>
                      </a:r>
                      <a:endParaRPr lang="en-US" sz="14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marR="0" algn="ctr"/>
                      <a:endParaRPr lang="en-US" sz="1400" b="1" strike="noStrike"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55280346"/>
                  </a:ext>
                </a:extLst>
              </a:tr>
              <a:tr h="355551">
                <a:tc>
                  <a:txBody>
                    <a:bodyPr/>
                    <a:lstStyle/>
                    <a:p>
                      <a:pPr marL="0" marR="0" algn="ctr"/>
                      <a:r>
                        <a:rPr lang="en-US" sz="1600" b="1" kern="1200" dirty="0">
                          <a:solidFill>
                            <a:schemeClr val="lt1"/>
                          </a:solidFill>
                          <a:effectLst/>
                          <a:latin typeface="+mn-lt"/>
                          <a:ea typeface="+mn-ea"/>
                          <a:cs typeface="+mn-cs"/>
                        </a:rPr>
                        <a:t>UROLOGY </a:t>
                      </a:r>
                      <a:r>
                        <a:rPr lang="en-US" sz="1600" dirty="0">
                          <a:effectLst/>
                        </a:rPr>
                        <a:t>Adult/Pediatric</a:t>
                      </a:r>
                      <a:endParaRPr lang="en-US" sz="1600" b="1" kern="1200" dirty="0">
                        <a:solidFill>
                          <a:schemeClr val="lt1"/>
                        </a:solidFill>
                        <a:effectLst/>
                        <a:latin typeface="+mn-lt"/>
                        <a:ea typeface="+mn-ea"/>
                        <a:cs typeface="+mn-cs"/>
                      </a:endParaRPr>
                    </a:p>
                  </a:txBody>
                  <a:tcPr marL="0" marR="0" marT="0" marB="0" anchor="ctr"/>
                </a:tc>
                <a:tc>
                  <a:txBody>
                    <a:bodyPr/>
                    <a:lstStyle/>
                    <a:p>
                      <a:pPr marL="0" marR="0" algn="ctr"/>
                      <a:r>
                        <a:rPr lang="en-US" sz="1400" b="1" dirty="0">
                          <a:solidFill>
                            <a:schemeClr val="tx1"/>
                          </a:solidFill>
                          <a:effectLst/>
                          <a:latin typeface="+mn-lt"/>
                          <a:ea typeface="Calibri" panose="020F0502020204030204" pitchFamily="34" charset="0"/>
                          <a:cs typeface="Arial" panose="020B0604020202020204" pitchFamily="34" charset="0"/>
                        </a:rPr>
                        <a:t>Craig Peterson, MD*</a:t>
                      </a:r>
                      <a:endParaRPr lang="en-US" sz="1400" b="1" dirty="0">
                        <a:solidFill>
                          <a:srgbClr val="00B050"/>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endParaRPr lang="en-US" sz="14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216572671"/>
                  </a:ext>
                </a:extLst>
              </a:tr>
            </a:tbl>
          </a:graphicData>
        </a:graphic>
      </p:graphicFrame>
      <p:pic>
        <p:nvPicPr>
          <p:cNvPr id="5" name="Picture 4">
            <a:extLst>
              <a:ext uri="{FF2B5EF4-FFF2-40B4-BE49-F238E27FC236}">
                <a16:creationId xmlns:a16="http://schemas.microsoft.com/office/drawing/2014/main" id="{E0197D01-75DC-F581-D2DF-849587B69863}"/>
              </a:ext>
            </a:extLst>
          </p:cNvPr>
          <p:cNvPicPr>
            <a:picLocks noChangeAspect="1"/>
          </p:cNvPicPr>
          <p:nvPr/>
        </p:nvPicPr>
        <p:blipFill>
          <a:blip r:embed="rId4"/>
          <a:stretch>
            <a:fillRect/>
          </a:stretch>
        </p:blipFill>
        <p:spPr>
          <a:xfrm>
            <a:off x="243241" y="235390"/>
            <a:ext cx="2095611" cy="910046"/>
          </a:xfrm>
          <a:prstGeom prst="rect">
            <a:avLst/>
          </a:prstGeom>
        </p:spPr>
      </p:pic>
      <p:sp>
        <p:nvSpPr>
          <p:cNvPr id="3" name="Wave 2">
            <a:extLst>
              <a:ext uri="{FF2B5EF4-FFF2-40B4-BE49-F238E27FC236}">
                <a16:creationId xmlns:a16="http://schemas.microsoft.com/office/drawing/2014/main" id="{C78E2B67-9ADF-39ED-DCBD-E26EE781D3F0}"/>
              </a:ext>
            </a:extLst>
          </p:cNvPr>
          <p:cNvSpPr/>
          <p:nvPr/>
        </p:nvSpPr>
        <p:spPr>
          <a:xfrm>
            <a:off x="9480549" y="5684934"/>
            <a:ext cx="2616500" cy="988612"/>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Indicates Western Slope  Specialist</a:t>
            </a:r>
          </a:p>
        </p:txBody>
      </p:sp>
    </p:spTree>
    <p:extLst>
      <p:ext uri="{BB962C8B-B14F-4D97-AF65-F5344CB8AC3E}">
        <p14:creationId xmlns:p14="http://schemas.microsoft.com/office/powerpoint/2010/main" val="3821377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86378A-2FFF-8D67-2E11-9AD73B6E6B97}"/>
              </a:ext>
            </a:extLst>
          </p:cNvPr>
          <p:cNvSpPr>
            <a:spLocks noGrp="1"/>
          </p:cNvSpPr>
          <p:nvPr>
            <p:ph type="title"/>
          </p:nvPr>
        </p:nvSpPr>
        <p:spPr>
          <a:xfrm>
            <a:off x="349102" y="365125"/>
            <a:ext cx="10515600" cy="1325563"/>
          </a:xfrm>
        </p:spPr>
        <p:txBody>
          <a:bodyPr/>
          <a:lstStyle/>
          <a:p>
            <a:pPr algn="ctr"/>
            <a:r>
              <a:rPr lang="en-US" dirty="0">
                <a:latin typeface="Georgia" panose="02040502050405020303" pitchFamily="18" charset="0"/>
              </a:rPr>
              <a:t>Agenda</a:t>
            </a:r>
          </a:p>
        </p:txBody>
      </p:sp>
      <p:sp>
        <p:nvSpPr>
          <p:cNvPr id="7" name="Content Placeholder 6">
            <a:extLst>
              <a:ext uri="{FF2B5EF4-FFF2-40B4-BE49-F238E27FC236}">
                <a16:creationId xmlns:a16="http://schemas.microsoft.com/office/drawing/2014/main" id="{1A514897-630D-7AAC-44F3-A3247A38DE2A}"/>
              </a:ext>
            </a:extLst>
          </p:cNvPr>
          <p:cNvSpPr>
            <a:spLocks noGrp="1"/>
          </p:cNvSpPr>
          <p:nvPr>
            <p:ph idx="1"/>
          </p:nvPr>
        </p:nvSpPr>
        <p:spPr>
          <a:xfrm>
            <a:off x="838200" y="1392865"/>
            <a:ext cx="10515600" cy="4716089"/>
          </a:xfrm>
        </p:spPr>
        <p:txBody>
          <a:bodyPr/>
          <a:lstStyle/>
          <a:p>
            <a:endParaRPr lang="en-US" dirty="0"/>
          </a:p>
          <a:p>
            <a:r>
              <a:rPr lang="en-US" dirty="0"/>
              <a:t>Introduce collaborative partners</a:t>
            </a:r>
          </a:p>
          <a:p>
            <a:r>
              <a:rPr lang="en-US" dirty="0"/>
              <a:t>What need are we trying to meet through </a:t>
            </a:r>
            <a:r>
              <a:rPr lang="en-US" dirty="0" err="1"/>
              <a:t>eConsults</a:t>
            </a:r>
            <a:r>
              <a:rPr lang="en-US" dirty="0"/>
              <a:t>?</a:t>
            </a:r>
          </a:p>
          <a:p>
            <a:r>
              <a:rPr lang="en-US" dirty="0"/>
              <a:t>ConferMed Colorado network of specialists</a:t>
            </a:r>
          </a:p>
          <a:p>
            <a:r>
              <a:rPr lang="en-US" dirty="0"/>
              <a:t>Specialist reviewer spotlight </a:t>
            </a:r>
          </a:p>
          <a:p>
            <a:r>
              <a:rPr lang="en-US" dirty="0"/>
              <a:t>Colorado Specialty CareConnect platform review</a:t>
            </a:r>
          </a:p>
          <a:p>
            <a:r>
              <a:rPr lang="en-US" dirty="0"/>
              <a:t>Primary Care Provider Experience</a:t>
            </a:r>
          </a:p>
          <a:p>
            <a:r>
              <a:rPr lang="en-US" dirty="0"/>
              <a:t>Real world experience of eConsults</a:t>
            </a:r>
          </a:p>
        </p:txBody>
      </p:sp>
      <p:pic>
        <p:nvPicPr>
          <p:cNvPr id="8" name="Picture 7">
            <a:extLst>
              <a:ext uri="{FF2B5EF4-FFF2-40B4-BE49-F238E27FC236}">
                <a16:creationId xmlns:a16="http://schemas.microsoft.com/office/drawing/2014/main" id="{78B5219C-2CAE-EA05-0A33-D60920F81641}"/>
              </a:ext>
            </a:extLst>
          </p:cNvPr>
          <p:cNvPicPr>
            <a:picLocks noChangeAspect="1"/>
          </p:cNvPicPr>
          <p:nvPr/>
        </p:nvPicPr>
        <p:blipFill>
          <a:blip r:embed="rId3"/>
          <a:stretch>
            <a:fillRect/>
          </a:stretch>
        </p:blipFill>
        <p:spPr>
          <a:xfrm>
            <a:off x="9749184" y="48372"/>
            <a:ext cx="1785369" cy="1595437"/>
          </a:xfrm>
          <a:prstGeom prst="rect">
            <a:avLst/>
          </a:prstGeom>
        </p:spPr>
      </p:pic>
      <p:pic>
        <p:nvPicPr>
          <p:cNvPr id="9" name="Picture 8">
            <a:extLst>
              <a:ext uri="{FF2B5EF4-FFF2-40B4-BE49-F238E27FC236}">
                <a16:creationId xmlns:a16="http://schemas.microsoft.com/office/drawing/2014/main" id="{E7E92EDF-0E19-DEE5-7B13-2A42DAB8F5E6}"/>
              </a:ext>
            </a:extLst>
          </p:cNvPr>
          <p:cNvPicPr>
            <a:picLocks noChangeAspect="1"/>
          </p:cNvPicPr>
          <p:nvPr/>
        </p:nvPicPr>
        <p:blipFill>
          <a:blip r:embed="rId4"/>
          <a:stretch>
            <a:fillRect/>
          </a:stretch>
        </p:blipFill>
        <p:spPr>
          <a:xfrm>
            <a:off x="150872" y="56056"/>
            <a:ext cx="2352851" cy="1123433"/>
          </a:xfrm>
          <a:prstGeom prst="rect">
            <a:avLst/>
          </a:prstGeom>
        </p:spPr>
      </p:pic>
    </p:spTree>
    <p:extLst>
      <p:ext uri="{BB962C8B-B14F-4D97-AF65-F5344CB8AC3E}">
        <p14:creationId xmlns:p14="http://schemas.microsoft.com/office/powerpoint/2010/main" val="78365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A5247A-129B-326A-8146-4C441E658EC3}"/>
              </a:ext>
            </a:extLst>
          </p:cNvPr>
          <p:cNvPicPr>
            <a:picLocks noChangeAspect="1"/>
          </p:cNvPicPr>
          <p:nvPr/>
        </p:nvPicPr>
        <p:blipFill>
          <a:blip r:embed="rId3"/>
          <a:stretch>
            <a:fillRect/>
          </a:stretch>
        </p:blipFill>
        <p:spPr>
          <a:xfrm>
            <a:off x="0" y="5818656"/>
            <a:ext cx="2173153" cy="943720"/>
          </a:xfrm>
          <a:prstGeom prst="rect">
            <a:avLst/>
          </a:prstGeom>
        </p:spPr>
      </p:pic>
      <p:pic>
        <p:nvPicPr>
          <p:cNvPr id="5" name="Picture 4">
            <a:extLst>
              <a:ext uri="{FF2B5EF4-FFF2-40B4-BE49-F238E27FC236}">
                <a16:creationId xmlns:a16="http://schemas.microsoft.com/office/drawing/2014/main" id="{E9AC51FD-8B56-3662-1A68-E828C5CAEAAC}"/>
              </a:ext>
            </a:extLst>
          </p:cNvPr>
          <p:cNvPicPr>
            <a:picLocks noChangeAspect="1"/>
          </p:cNvPicPr>
          <p:nvPr/>
        </p:nvPicPr>
        <p:blipFill>
          <a:blip r:embed="rId4"/>
          <a:stretch>
            <a:fillRect/>
          </a:stretch>
        </p:blipFill>
        <p:spPr>
          <a:xfrm>
            <a:off x="762000" y="1764588"/>
            <a:ext cx="2476484" cy="3108778"/>
          </a:xfrm>
          <a:prstGeom prst="rect">
            <a:avLst/>
          </a:prstGeom>
        </p:spPr>
      </p:pic>
      <p:pic>
        <p:nvPicPr>
          <p:cNvPr id="6" name="Picture 5">
            <a:extLst>
              <a:ext uri="{FF2B5EF4-FFF2-40B4-BE49-F238E27FC236}">
                <a16:creationId xmlns:a16="http://schemas.microsoft.com/office/drawing/2014/main" id="{14615D2D-9979-372B-78A2-04EC3BC73F8A}"/>
              </a:ext>
              <a:ext uri="{C183D7F6-B498-43B3-948B-1728B52AA6E4}">
                <adec:decorative xmlns:adec="http://schemas.microsoft.com/office/drawing/2017/decorative" val="1"/>
              </a:ext>
            </a:extLst>
          </p:cNvPr>
          <p:cNvPicPr/>
          <p:nvPr/>
        </p:nvPicPr>
        <p:blipFill>
          <a:blip r:embed="rId5"/>
          <a:stretch>
            <a:fillRect/>
          </a:stretch>
        </p:blipFill>
        <p:spPr>
          <a:xfrm>
            <a:off x="10475480" y="184454"/>
            <a:ext cx="1218031" cy="1175114"/>
          </a:xfrm>
          <a:prstGeom prst="rect">
            <a:avLst/>
          </a:prstGeom>
        </p:spPr>
      </p:pic>
      <p:sp>
        <p:nvSpPr>
          <p:cNvPr id="7" name="TextBox 6">
            <a:extLst>
              <a:ext uri="{FF2B5EF4-FFF2-40B4-BE49-F238E27FC236}">
                <a16:creationId xmlns:a16="http://schemas.microsoft.com/office/drawing/2014/main" id="{45A7CA9A-7EC2-FF18-18BE-7D5DC38357F8}"/>
              </a:ext>
            </a:extLst>
          </p:cNvPr>
          <p:cNvSpPr txBox="1"/>
          <p:nvPr/>
        </p:nvSpPr>
        <p:spPr>
          <a:xfrm>
            <a:off x="3621505" y="1764588"/>
            <a:ext cx="7098632" cy="4247317"/>
          </a:xfrm>
          <a:prstGeom prst="rect">
            <a:avLst/>
          </a:prstGeom>
          <a:noFill/>
        </p:spPr>
        <p:txBody>
          <a:bodyPr wrap="square" rtlCol="0">
            <a:spAutoFit/>
          </a:bodyPr>
          <a:lstStyle/>
          <a:p>
            <a:pPr marL="0" marR="0">
              <a:spcBef>
                <a:spcPts val="0"/>
              </a:spcBef>
            </a:pPr>
            <a:r>
              <a:rPr lang="en-US" sz="1800" b="1" i="1" dirty="0">
                <a:effectLst/>
                <a:latin typeface="Calibri" panose="020F0502020204030204" pitchFamily="34" charset="0"/>
                <a:ea typeface="Calibri" panose="020F0502020204030204" pitchFamily="34" charset="0"/>
                <a:cs typeface="Calibri" panose="020F0502020204030204" pitchFamily="34" charset="0"/>
              </a:rPr>
              <a:t>Carol Greenlee, MD, MACP</a:t>
            </a:r>
            <a:r>
              <a:rPr lang="en-US" sz="1800" i="1" dirty="0">
                <a:effectLst/>
                <a:latin typeface="Calibri" panose="020F0502020204030204" pitchFamily="34" charset="0"/>
                <a:ea typeface="Calibri" panose="020F0502020204030204" pitchFamily="34" charset="0"/>
                <a:cs typeface="Calibri" panose="020F0502020204030204" pitchFamily="34" charset="0"/>
              </a:rPr>
              <a:t>, is board certified in internal medicine and in endocrinology with over 30 years’ experience in private practice. Dr. Greenlee graduated Summa Cum Laude from Miami University (Ohio) and with Highest Distinction from Indiana University School of Medicine. She did her internal medicine internship and residency at Ball Memorial Hospital in Muncie, IN before returning to IU Medical Center for her fellowship in endocrinology. </a:t>
            </a:r>
            <a:endParaRPr lang="en-US" sz="1800" dirty="0">
              <a:effectLst/>
              <a:latin typeface="Calibri" panose="020F0502020204030204" pitchFamily="34" charset="0"/>
              <a:ea typeface="Calibri" panose="020F0502020204030204" pitchFamily="34" charset="0"/>
            </a:endParaRPr>
          </a:p>
          <a:p>
            <a:pPr marL="0" marR="0">
              <a:spcBef>
                <a:spcPts val="0"/>
              </a:spcBef>
            </a:pPr>
            <a:r>
              <a:rPr lang="en-US" sz="1800" i="1" dirty="0">
                <a:effectLst/>
                <a:latin typeface="Calibri" panose="020F0502020204030204" pitchFamily="34" charset="0"/>
                <a:ea typeface="Calibri" panose="020F0502020204030204" pitchFamily="34" charset="0"/>
                <a:cs typeface="Calibri" panose="020F0502020204030204" pitchFamily="34" charset="0"/>
              </a:rPr>
              <a:t>Dr. Greenlee received NCQA recognition for Patient-Centered Specialty Care in 2014 and the Endocrine Society award for Outstanding Clinical Practitioner in 2016. Dr. Greenlee is faculty with the Diabetes ECHO program, which is designed to provide comprehensive information, resources, and expertise to HIS, tribal, and urban providers on integrating evidence-based treatment, management, and prevention of diabetes with culturally appropriate care. </a:t>
            </a:r>
            <a:endParaRPr lang="en-US" sz="1800" dirty="0">
              <a:effectLst/>
              <a:latin typeface="Calibri" panose="020F0502020204030204" pitchFamily="34" charset="0"/>
              <a:ea typeface="Calibri" panose="020F0502020204030204" pitchFamily="34" charset="0"/>
            </a:endParaRPr>
          </a:p>
          <a:p>
            <a:endParaRPr lang="en-US" dirty="0"/>
          </a:p>
        </p:txBody>
      </p:sp>
      <p:sp>
        <p:nvSpPr>
          <p:cNvPr id="10" name="Title 9">
            <a:extLst>
              <a:ext uri="{FF2B5EF4-FFF2-40B4-BE49-F238E27FC236}">
                <a16:creationId xmlns:a16="http://schemas.microsoft.com/office/drawing/2014/main" id="{4BE3AFAF-E193-525F-7071-10ADA4AEBDB4}"/>
              </a:ext>
            </a:extLst>
          </p:cNvPr>
          <p:cNvSpPr>
            <a:spLocks noGrp="1"/>
          </p:cNvSpPr>
          <p:nvPr>
            <p:ph type="title"/>
          </p:nvPr>
        </p:nvSpPr>
        <p:spPr>
          <a:xfrm>
            <a:off x="762000" y="365125"/>
            <a:ext cx="9801726" cy="994443"/>
          </a:xfrm>
        </p:spPr>
        <p:txBody>
          <a:bodyPr/>
          <a:lstStyle/>
          <a:p>
            <a:pPr algn="ctr"/>
            <a:r>
              <a:rPr lang="en-US" dirty="0">
                <a:solidFill>
                  <a:schemeClr val="accent5">
                    <a:lumMod val="75000"/>
                  </a:schemeClr>
                </a:solidFill>
                <a:latin typeface="Georgia" panose="02040502050405020303" pitchFamily="18" charset="0"/>
              </a:rPr>
              <a:t>Specialist Reviewer Spotlight</a:t>
            </a:r>
          </a:p>
        </p:txBody>
      </p:sp>
    </p:spTree>
    <p:extLst>
      <p:ext uri="{BB962C8B-B14F-4D97-AF65-F5344CB8AC3E}">
        <p14:creationId xmlns:p14="http://schemas.microsoft.com/office/powerpoint/2010/main" val="79959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87DA030-B4A5-174B-BFB5-DE05D9553647}"/>
              </a:ext>
            </a:extLst>
          </p:cNvPr>
          <p:cNvSpPr>
            <a:spLocks noGrp="1"/>
          </p:cNvSpPr>
          <p:nvPr>
            <p:ph type="title"/>
          </p:nvPr>
        </p:nvSpPr>
        <p:spPr>
          <a:xfrm>
            <a:off x="741948" y="196730"/>
            <a:ext cx="10515600" cy="1325563"/>
          </a:xfrm>
        </p:spPr>
        <p:txBody>
          <a:bodyPr>
            <a:normAutofit/>
          </a:bodyPr>
          <a:lstStyle/>
          <a:p>
            <a:pPr algn="ctr"/>
            <a:r>
              <a:rPr lang="en-US" dirty="0">
                <a:latin typeface="Georgia" panose="02040502050405020303" pitchFamily="18" charset="0"/>
              </a:rPr>
              <a:t>eConsults by Specialty</a:t>
            </a:r>
            <a:br>
              <a:rPr lang="en-US" dirty="0">
                <a:latin typeface="Georgia" panose="02040502050405020303" pitchFamily="18" charset="0"/>
              </a:rPr>
            </a:br>
            <a:r>
              <a:rPr lang="en-US" b="0" dirty="0">
                <a:latin typeface="Georgia" panose="02040502050405020303" pitchFamily="18" charset="0"/>
              </a:rPr>
              <a:t>1/1/23 – </a:t>
            </a:r>
            <a:r>
              <a:rPr lang="en-US" dirty="0">
                <a:latin typeface="Georgia" panose="02040502050405020303" pitchFamily="18" charset="0"/>
              </a:rPr>
              <a:t>9</a:t>
            </a:r>
            <a:r>
              <a:rPr lang="en-US" b="0" dirty="0">
                <a:latin typeface="Georgia" panose="02040502050405020303" pitchFamily="18" charset="0"/>
              </a:rPr>
              <a:t>/30/23/23</a:t>
            </a:r>
          </a:p>
        </p:txBody>
      </p:sp>
      <p:sp>
        <p:nvSpPr>
          <p:cNvPr id="3" name="Slide Number Placeholder 2">
            <a:extLst>
              <a:ext uri="{FF2B5EF4-FFF2-40B4-BE49-F238E27FC236}">
                <a16:creationId xmlns:a16="http://schemas.microsoft.com/office/drawing/2014/main" id="{F6E231D0-3B19-294A-B7C3-41AA2B858814}"/>
              </a:ext>
            </a:extLst>
          </p:cNvPr>
          <p:cNvSpPr>
            <a:spLocks noGrp="1"/>
          </p:cNvSpPr>
          <p:nvPr>
            <p:ph type="sldNum" sz="quarter" idx="12"/>
          </p:nvPr>
        </p:nvSpPr>
        <p:spPr/>
        <p:txBody>
          <a:bodyPr/>
          <a:lstStyle/>
          <a:p>
            <a:fld id="{66DE20E4-D496-034F-914D-F7F15B93E95B}" type="slidenum">
              <a:rPr lang="en-US" smtClean="0"/>
              <a:pPr/>
              <a:t>21</a:t>
            </a:fld>
            <a:endParaRPr lang="en-US" dirty="0"/>
          </a:p>
        </p:txBody>
      </p:sp>
      <p:pic>
        <p:nvPicPr>
          <p:cNvPr id="17" name="Picture 16">
            <a:extLst>
              <a:ext uri="{FF2B5EF4-FFF2-40B4-BE49-F238E27FC236}">
                <a16:creationId xmlns:a16="http://schemas.microsoft.com/office/drawing/2014/main" id="{1E41A1C7-E85D-47B0-B502-0CA2ABC21389}"/>
              </a:ext>
              <a:ext uri="{C183D7F6-B498-43B3-948B-1728B52AA6E4}">
                <adec:decorative xmlns:adec="http://schemas.microsoft.com/office/drawing/2017/decorative" val="1"/>
              </a:ext>
            </a:extLst>
          </p:cNvPr>
          <p:cNvPicPr/>
          <p:nvPr/>
        </p:nvPicPr>
        <p:blipFill>
          <a:blip r:embed="rId3"/>
          <a:stretch>
            <a:fillRect/>
          </a:stretch>
        </p:blipFill>
        <p:spPr>
          <a:xfrm>
            <a:off x="10444751" y="165186"/>
            <a:ext cx="1329350" cy="1251450"/>
          </a:xfrm>
          <a:prstGeom prst="rect">
            <a:avLst/>
          </a:prstGeom>
        </p:spPr>
      </p:pic>
      <p:graphicFrame>
        <p:nvGraphicFramePr>
          <p:cNvPr id="4" name="Content Placeholder 3">
            <a:extLst>
              <a:ext uri="{FF2B5EF4-FFF2-40B4-BE49-F238E27FC236}">
                <a16:creationId xmlns:a16="http://schemas.microsoft.com/office/drawing/2014/main" id="{00D2E32D-A6F6-AC08-AE1C-92CAC264FE5B}"/>
              </a:ext>
            </a:extLst>
          </p:cNvPr>
          <p:cNvGraphicFramePr>
            <a:graphicFrameLocks noGrp="1"/>
          </p:cNvGraphicFramePr>
          <p:nvPr>
            <p:ph idx="1"/>
            <p:extLst>
              <p:ext uri="{D42A27DB-BD31-4B8C-83A1-F6EECF244321}">
                <p14:modId xmlns:p14="http://schemas.microsoft.com/office/powerpoint/2010/main" val="1723337857"/>
              </p:ext>
            </p:extLst>
          </p:nvPr>
        </p:nvGraphicFramePr>
        <p:xfrm>
          <a:off x="625910" y="1581963"/>
          <a:ext cx="10727890" cy="4880044"/>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2E71410B-2065-583E-CD9F-F6646C7ED34C}"/>
              </a:ext>
            </a:extLst>
          </p:cNvPr>
          <p:cNvSpPr txBox="1"/>
          <p:nvPr/>
        </p:nvSpPr>
        <p:spPr>
          <a:xfrm>
            <a:off x="625911" y="6208295"/>
            <a:ext cx="962258" cy="369332"/>
          </a:xfrm>
          <a:prstGeom prst="rect">
            <a:avLst/>
          </a:prstGeom>
          <a:noFill/>
          <a:ln>
            <a:solidFill>
              <a:srgbClr val="0070C0"/>
            </a:solidFill>
          </a:ln>
        </p:spPr>
        <p:txBody>
          <a:bodyPr wrap="square" rtlCol="0">
            <a:spAutoFit/>
          </a:bodyPr>
          <a:lstStyle/>
          <a:p>
            <a:pPr algn="ctr"/>
            <a:r>
              <a:rPr lang="en-US" b="1" dirty="0">
                <a:solidFill>
                  <a:srgbClr val="0070C0"/>
                </a:solidFill>
              </a:rPr>
              <a:t>n = 58</a:t>
            </a:r>
          </a:p>
        </p:txBody>
      </p:sp>
    </p:spTree>
    <p:extLst>
      <p:ext uri="{BB962C8B-B14F-4D97-AF65-F5344CB8AC3E}">
        <p14:creationId xmlns:p14="http://schemas.microsoft.com/office/powerpoint/2010/main" val="3343811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5691" y="92305"/>
            <a:ext cx="7907767" cy="714520"/>
          </a:xfrm>
        </p:spPr>
        <p:txBody>
          <a:bodyPr>
            <a:noAutofit/>
          </a:bodyPr>
          <a:lstStyle/>
          <a:p>
            <a:pPr algn="ctr"/>
            <a:r>
              <a:rPr lang="en-US" sz="3200" b="1" dirty="0">
                <a:latin typeface="Georgia" panose="02040502050405020303" pitchFamily="18" charset="0"/>
              </a:rPr>
              <a:t>CSCC: Access the Platform</a:t>
            </a:r>
            <a:br>
              <a:rPr lang="en-US" sz="3200" dirty="0">
                <a:latin typeface="Georgia" panose="02040502050405020303" pitchFamily="18" charset="0"/>
              </a:rPr>
            </a:br>
            <a:r>
              <a:rPr lang="en-US" sz="3200" dirty="0">
                <a:latin typeface="Georgia" panose="02040502050405020303" pitchFamily="18" charset="0"/>
              </a:rPr>
              <a:t>Powered by SNC and QHN</a:t>
            </a:r>
          </a:p>
        </p:txBody>
      </p:sp>
      <p:pic>
        <p:nvPicPr>
          <p:cNvPr id="3" name="Picture 2"/>
          <p:cNvPicPr>
            <a:picLocks noChangeAspect="1"/>
          </p:cNvPicPr>
          <p:nvPr/>
        </p:nvPicPr>
        <p:blipFill>
          <a:blip r:embed="rId3"/>
          <a:stretch>
            <a:fillRect/>
          </a:stretch>
        </p:blipFill>
        <p:spPr>
          <a:xfrm>
            <a:off x="122375" y="0"/>
            <a:ext cx="1265893" cy="1131224"/>
          </a:xfrm>
          <a:prstGeom prst="rect">
            <a:avLst/>
          </a:prstGeom>
        </p:spPr>
      </p:pic>
      <p:grpSp>
        <p:nvGrpSpPr>
          <p:cNvPr id="12" name="Group 11"/>
          <p:cNvGrpSpPr/>
          <p:nvPr/>
        </p:nvGrpSpPr>
        <p:grpSpPr>
          <a:xfrm>
            <a:off x="8540788" y="971029"/>
            <a:ext cx="1382670" cy="1196172"/>
            <a:chOff x="491066" y="2182901"/>
            <a:chExt cx="1382670" cy="1196172"/>
          </a:xfrm>
        </p:grpSpPr>
        <p:sp>
          <p:nvSpPr>
            <p:cNvPr id="13" name="Hexagon 12"/>
            <p:cNvSpPr/>
            <p:nvPr/>
          </p:nvSpPr>
          <p:spPr>
            <a:xfrm>
              <a:off x="491066" y="2182901"/>
              <a:ext cx="1382670" cy="1196172"/>
            </a:xfrm>
            <a:prstGeom prst="hexagon">
              <a:avLst>
                <a:gd name="adj" fmla="val 28570"/>
                <a:gd name="vf" fmla="val 115470"/>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4" name="Hexagon 4"/>
            <p:cNvSpPr txBox="1"/>
            <p:nvPr/>
          </p:nvSpPr>
          <p:spPr>
            <a:xfrm>
              <a:off x="720204" y="2381132"/>
              <a:ext cx="924394" cy="7997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u="none" kern="1200" dirty="0">
                  <a:hlinkClick r:id="rId4"/>
                </a:rPr>
                <a:t>Safety Net Connect </a:t>
              </a:r>
              <a:endParaRPr lang="en-US" sz="1300" u="none" kern="1200" dirty="0"/>
            </a:p>
          </p:txBody>
        </p:sp>
      </p:grpSp>
      <p:grpSp>
        <p:nvGrpSpPr>
          <p:cNvPr id="15" name="Group 14"/>
          <p:cNvGrpSpPr/>
          <p:nvPr/>
        </p:nvGrpSpPr>
        <p:grpSpPr>
          <a:xfrm>
            <a:off x="9629865" y="208739"/>
            <a:ext cx="1382670" cy="1196172"/>
            <a:chOff x="3033092" y="735726"/>
            <a:chExt cx="1382670" cy="1196172"/>
          </a:xfrm>
        </p:grpSpPr>
        <p:sp>
          <p:nvSpPr>
            <p:cNvPr id="16" name="Hexagon 15"/>
            <p:cNvSpPr/>
            <p:nvPr/>
          </p:nvSpPr>
          <p:spPr>
            <a:xfrm>
              <a:off x="3033092" y="735726"/>
              <a:ext cx="1382670" cy="1196172"/>
            </a:xfrm>
            <a:prstGeom prst="hexagon">
              <a:avLst>
                <a:gd name="adj" fmla="val 28570"/>
                <a:gd name="vf" fmla="val 115470"/>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7" name="Hexagon 4"/>
            <p:cNvSpPr txBox="1"/>
            <p:nvPr/>
          </p:nvSpPr>
          <p:spPr>
            <a:xfrm>
              <a:off x="3262230" y="933957"/>
              <a:ext cx="924394" cy="7997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u="none" kern="1200" dirty="0">
                  <a:hlinkClick r:id="rId5"/>
                </a:rPr>
                <a:t>Quality Health Networks </a:t>
              </a:r>
              <a:endParaRPr lang="en-US" sz="1300" u="none" kern="1200" dirty="0"/>
            </a:p>
          </p:txBody>
        </p:sp>
      </p:grpSp>
      <p:grpSp>
        <p:nvGrpSpPr>
          <p:cNvPr id="18" name="Group 17"/>
          <p:cNvGrpSpPr/>
          <p:nvPr/>
        </p:nvGrpSpPr>
        <p:grpSpPr>
          <a:xfrm>
            <a:off x="10718942" y="1005056"/>
            <a:ext cx="1382670" cy="1196172"/>
            <a:chOff x="1765022" y="0"/>
            <a:chExt cx="1382670" cy="1196172"/>
          </a:xfrm>
        </p:grpSpPr>
        <p:sp>
          <p:nvSpPr>
            <p:cNvPr id="19" name="Hexagon 18"/>
            <p:cNvSpPr/>
            <p:nvPr/>
          </p:nvSpPr>
          <p:spPr>
            <a:xfrm>
              <a:off x="1765022" y="0"/>
              <a:ext cx="1382670" cy="1196172"/>
            </a:xfrm>
            <a:prstGeom prst="hexagon">
              <a:avLst>
                <a:gd name="adj" fmla="val 28570"/>
                <a:gd name="vf" fmla="val 115470"/>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0" name="Hexagon 4"/>
            <p:cNvSpPr txBox="1"/>
            <p:nvPr/>
          </p:nvSpPr>
          <p:spPr>
            <a:xfrm>
              <a:off x="1994160" y="198231"/>
              <a:ext cx="924394" cy="7997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u="none" kern="1200" dirty="0"/>
                <a:t>RMHP</a:t>
              </a:r>
            </a:p>
          </p:txBody>
        </p:sp>
      </p:grpSp>
      <p:pic>
        <p:nvPicPr>
          <p:cNvPr id="5" name="Picture 4">
            <a:extLst>
              <a:ext uri="{FF2B5EF4-FFF2-40B4-BE49-F238E27FC236}">
                <a16:creationId xmlns:a16="http://schemas.microsoft.com/office/drawing/2014/main" id="{7904FFA1-3364-4E27-A641-3AABF4017765}"/>
              </a:ext>
            </a:extLst>
          </p:cNvPr>
          <p:cNvPicPr>
            <a:picLocks noChangeAspect="1"/>
          </p:cNvPicPr>
          <p:nvPr/>
        </p:nvPicPr>
        <p:blipFill>
          <a:blip r:embed="rId6"/>
          <a:stretch>
            <a:fillRect/>
          </a:stretch>
        </p:blipFill>
        <p:spPr>
          <a:xfrm>
            <a:off x="1387770" y="1011872"/>
            <a:ext cx="6993345" cy="4834255"/>
          </a:xfrm>
          <a:prstGeom prst="rect">
            <a:avLst/>
          </a:prstGeom>
        </p:spPr>
      </p:pic>
      <p:pic>
        <p:nvPicPr>
          <p:cNvPr id="10" name="Picture 9">
            <a:extLst>
              <a:ext uri="{FF2B5EF4-FFF2-40B4-BE49-F238E27FC236}">
                <a16:creationId xmlns:a16="http://schemas.microsoft.com/office/drawing/2014/main" id="{CFD315E9-5604-4E5A-91B6-7E0C54551A3E}"/>
              </a:ext>
            </a:extLst>
          </p:cNvPr>
          <p:cNvPicPr>
            <a:picLocks noChangeAspect="1"/>
          </p:cNvPicPr>
          <p:nvPr/>
        </p:nvPicPr>
        <p:blipFill>
          <a:blip r:embed="rId7"/>
          <a:stretch>
            <a:fillRect/>
          </a:stretch>
        </p:blipFill>
        <p:spPr>
          <a:xfrm>
            <a:off x="912517" y="5996248"/>
            <a:ext cx="3971925" cy="638175"/>
          </a:xfrm>
          <a:prstGeom prst="rect">
            <a:avLst/>
          </a:prstGeom>
        </p:spPr>
      </p:pic>
      <p:pic>
        <p:nvPicPr>
          <p:cNvPr id="23" name="Picture 22">
            <a:extLst>
              <a:ext uri="{FF2B5EF4-FFF2-40B4-BE49-F238E27FC236}">
                <a16:creationId xmlns:a16="http://schemas.microsoft.com/office/drawing/2014/main" id="{A12C6F8D-2D0D-4E06-B40C-B71E690A8B03}"/>
              </a:ext>
            </a:extLst>
          </p:cNvPr>
          <p:cNvPicPr>
            <a:picLocks noChangeAspect="1"/>
          </p:cNvPicPr>
          <p:nvPr/>
        </p:nvPicPr>
        <p:blipFill>
          <a:blip r:embed="rId8"/>
          <a:stretch>
            <a:fillRect/>
          </a:stretch>
        </p:blipFill>
        <p:spPr>
          <a:xfrm>
            <a:off x="5488035" y="5996248"/>
            <a:ext cx="5524500" cy="571500"/>
          </a:xfrm>
          <a:prstGeom prst="rect">
            <a:avLst/>
          </a:prstGeom>
        </p:spPr>
      </p:pic>
    </p:spTree>
    <p:extLst>
      <p:ext uri="{BB962C8B-B14F-4D97-AF65-F5344CB8AC3E}">
        <p14:creationId xmlns:p14="http://schemas.microsoft.com/office/powerpoint/2010/main" val="2396133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5691" y="92305"/>
            <a:ext cx="7907767" cy="714520"/>
          </a:xfrm>
        </p:spPr>
        <p:txBody>
          <a:bodyPr>
            <a:noAutofit/>
          </a:bodyPr>
          <a:lstStyle/>
          <a:p>
            <a:pPr algn="ctr"/>
            <a:r>
              <a:rPr lang="en-US" sz="3200" b="1" dirty="0">
                <a:latin typeface="Georgia" panose="02040502050405020303" pitchFamily="18" charset="0"/>
              </a:rPr>
              <a:t>CSCC: Access the Platform</a:t>
            </a:r>
            <a:br>
              <a:rPr lang="en-US" sz="3200" dirty="0">
                <a:latin typeface="Georgia" panose="02040502050405020303" pitchFamily="18" charset="0"/>
              </a:rPr>
            </a:br>
            <a:r>
              <a:rPr lang="en-US" sz="3200" dirty="0">
                <a:latin typeface="Georgia" panose="02040502050405020303" pitchFamily="18" charset="0"/>
              </a:rPr>
              <a:t>Powered by SNC and QHN</a:t>
            </a:r>
          </a:p>
        </p:txBody>
      </p:sp>
      <p:pic>
        <p:nvPicPr>
          <p:cNvPr id="3" name="Picture 2"/>
          <p:cNvPicPr>
            <a:picLocks noChangeAspect="1"/>
          </p:cNvPicPr>
          <p:nvPr/>
        </p:nvPicPr>
        <p:blipFill>
          <a:blip r:embed="rId3"/>
          <a:stretch>
            <a:fillRect/>
          </a:stretch>
        </p:blipFill>
        <p:spPr>
          <a:xfrm>
            <a:off x="122375" y="0"/>
            <a:ext cx="1265893" cy="1131224"/>
          </a:xfrm>
          <a:prstGeom prst="rect">
            <a:avLst/>
          </a:prstGeom>
        </p:spPr>
      </p:pic>
      <p:grpSp>
        <p:nvGrpSpPr>
          <p:cNvPr id="12" name="Group 11"/>
          <p:cNvGrpSpPr/>
          <p:nvPr/>
        </p:nvGrpSpPr>
        <p:grpSpPr>
          <a:xfrm>
            <a:off x="10809330" y="92305"/>
            <a:ext cx="1382670" cy="1196172"/>
            <a:chOff x="491066" y="2182901"/>
            <a:chExt cx="1382670" cy="1196172"/>
          </a:xfrm>
        </p:grpSpPr>
        <p:sp>
          <p:nvSpPr>
            <p:cNvPr id="13" name="Hexagon 12"/>
            <p:cNvSpPr/>
            <p:nvPr/>
          </p:nvSpPr>
          <p:spPr>
            <a:xfrm>
              <a:off x="491066" y="2182901"/>
              <a:ext cx="1382670" cy="1196172"/>
            </a:xfrm>
            <a:prstGeom prst="hexagon">
              <a:avLst>
                <a:gd name="adj" fmla="val 28570"/>
                <a:gd name="vf" fmla="val 115470"/>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4" name="Hexagon 4"/>
            <p:cNvSpPr txBox="1"/>
            <p:nvPr/>
          </p:nvSpPr>
          <p:spPr>
            <a:xfrm>
              <a:off x="720204" y="2381132"/>
              <a:ext cx="924394" cy="7997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u="none" kern="1200" dirty="0">
                  <a:hlinkClick r:id="rId4"/>
                </a:rPr>
                <a:t>Safety Net Connect </a:t>
              </a:r>
              <a:endParaRPr lang="en-US" sz="1300" u="none" kern="1200" dirty="0"/>
            </a:p>
          </p:txBody>
        </p:sp>
      </p:grpSp>
      <p:grpSp>
        <p:nvGrpSpPr>
          <p:cNvPr id="15" name="Group 14"/>
          <p:cNvGrpSpPr/>
          <p:nvPr/>
        </p:nvGrpSpPr>
        <p:grpSpPr>
          <a:xfrm>
            <a:off x="9454762" y="404821"/>
            <a:ext cx="1382670" cy="1196172"/>
            <a:chOff x="3033092" y="735726"/>
            <a:chExt cx="1382670" cy="1196172"/>
          </a:xfrm>
        </p:grpSpPr>
        <p:sp>
          <p:nvSpPr>
            <p:cNvPr id="16" name="Hexagon 15"/>
            <p:cNvSpPr/>
            <p:nvPr/>
          </p:nvSpPr>
          <p:spPr>
            <a:xfrm>
              <a:off x="3033092" y="735726"/>
              <a:ext cx="1382670" cy="1196172"/>
            </a:xfrm>
            <a:prstGeom prst="hexagon">
              <a:avLst>
                <a:gd name="adj" fmla="val 28570"/>
                <a:gd name="vf" fmla="val 115470"/>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7" name="Hexagon 4"/>
            <p:cNvSpPr txBox="1"/>
            <p:nvPr/>
          </p:nvSpPr>
          <p:spPr>
            <a:xfrm>
              <a:off x="3262230" y="933957"/>
              <a:ext cx="924394" cy="7997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u="none" kern="1200" dirty="0">
                  <a:hlinkClick r:id="rId5"/>
                </a:rPr>
                <a:t>Quality Health Networks </a:t>
              </a:r>
              <a:endParaRPr lang="en-US" sz="1300" u="none" kern="1200" dirty="0"/>
            </a:p>
          </p:txBody>
        </p:sp>
      </p:grpSp>
      <p:grpSp>
        <p:nvGrpSpPr>
          <p:cNvPr id="18" name="Group 17"/>
          <p:cNvGrpSpPr/>
          <p:nvPr/>
        </p:nvGrpSpPr>
        <p:grpSpPr>
          <a:xfrm>
            <a:off x="10580192" y="1402762"/>
            <a:ext cx="1382670" cy="1196172"/>
            <a:chOff x="1765022" y="0"/>
            <a:chExt cx="1382670" cy="1196172"/>
          </a:xfrm>
        </p:grpSpPr>
        <p:sp>
          <p:nvSpPr>
            <p:cNvPr id="19" name="Hexagon 18"/>
            <p:cNvSpPr/>
            <p:nvPr/>
          </p:nvSpPr>
          <p:spPr>
            <a:xfrm>
              <a:off x="1765022" y="0"/>
              <a:ext cx="1382670" cy="1196172"/>
            </a:xfrm>
            <a:prstGeom prst="hexagon">
              <a:avLst>
                <a:gd name="adj" fmla="val 28570"/>
                <a:gd name="vf" fmla="val 115470"/>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0" name="Hexagon 4"/>
            <p:cNvSpPr txBox="1"/>
            <p:nvPr/>
          </p:nvSpPr>
          <p:spPr>
            <a:xfrm>
              <a:off x="1994160" y="198231"/>
              <a:ext cx="924394" cy="7997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u="none" kern="1200" dirty="0"/>
                <a:t>RMHP</a:t>
              </a:r>
            </a:p>
          </p:txBody>
        </p:sp>
      </p:grpSp>
      <p:pic>
        <p:nvPicPr>
          <p:cNvPr id="6" name="Picture 5">
            <a:extLst>
              <a:ext uri="{FF2B5EF4-FFF2-40B4-BE49-F238E27FC236}">
                <a16:creationId xmlns:a16="http://schemas.microsoft.com/office/drawing/2014/main" id="{93574B42-D5A9-4196-961C-1633FBEF1E6E}"/>
              </a:ext>
            </a:extLst>
          </p:cNvPr>
          <p:cNvPicPr>
            <a:picLocks noChangeAspect="1"/>
          </p:cNvPicPr>
          <p:nvPr/>
        </p:nvPicPr>
        <p:blipFill>
          <a:blip r:embed="rId6"/>
          <a:stretch>
            <a:fillRect/>
          </a:stretch>
        </p:blipFill>
        <p:spPr>
          <a:xfrm>
            <a:off x="707781" y="1736252"/>
            <a:ext cx="9643273" cy="4729504"/>
          </a:xfrm>
          <a:prstGeom prst="rect">
            <a:avLst/>
          </a:prstGeom>
        </p:spPr>
      </p:pic>
      <p:sp>
        <p:nvSpPr>
          <p:cNvPr id="4" name="TextBox 3">
            <a:extLst>
              <a:ext uri="{FF2B5EF4-FFF2-40B4-BE49-F238E27FC236}">
                <a16:creationId xmlns:a16="http://schemas.microsoft.com/office/drawing/2014/main" id="{9D593EB2-4D35-5ED8-4306-772A9E7AF547}"/>
              </a:ext>
            </a:extLst>
          </p:cNvPr>
          <p:cNvSpPr txBox="1"/>
          <p:nvPr/>
        </p:nvSpPr>
        <p:spPr>
          <a:xfrm>
            <a:off x="1717494" y="942084"/>
            <a:ext cx="4935794" cy="646331"/>
          </a:xfrm>
          <a:prstGeom prst="rect">
            <a:avLst/>
          </a:prstGeom>
          <a:noFill/>
          <a:ln>
            <a:solidFill>
              <a:schemeClr val="accent1">
                <a:lumMod val="50000"/>
              </a:schemeClr>
            </a:solidFill>
          </a:ln>
        </p:spPr>
        <p:txBody>
          <a:bodyPr wrap="square" rtlCol="0">
            <a:spAutoFit/>
          </a:bodyPr>
          <a:lstStyle/>
          <a:p>
            <a:pPr algn="ctr"/>
            <a:r>
              <a:rPr lang="en-US" dirty="0"/>
              <a:t>Move directly from QHN into Colorado Specialty CareConnect</a:t>
            </a:r>
          </a:p>
        </p:txBody>
      </p:sp>
      <p:sp>
        <p:nvSpPr>
          <p:cNvPr id="5" name="Rectangle 4">
            <a:extLst>
              <a:ext uri="{FF2B5EF4-FFF2-40B4-BE49-F238E27FC236}">
                <a16:creationId xmlns:a16="http://schemas.microsoft.com/office/drawing/2014/main" id="{0ABD9E6D-45AA-F6AB-6C38-299EC532F15A}"/>
              </a:ext>
            </a:extLst>
          </p:cNvPr>
          <p:cNvSpPr/>
          <p:nvPr/>
        </p:nvSpPr>
        <p:spPr>
          <a:xfrm>
            <a:off x="1600200" y="2290995"/>
            <a:ext cx="1215189" cy="4536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4357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215153"/>
            <a:ext cx="10515600" cy="1226373"/>
          </a:xfrm>
        </p:spPr>
        <p:txBody>
          <a:bodyPr>
            <a:normAutofit/>
          </a:bodyPr>
          <a:lstStyle/>
          <a:p>
            <a:pPr algn="ctr"/>
            <a:r>
              <a:rPr lang="en-US" sz="4000" b="1" dirty="0">
                <a:latin typeface="Georgia" panose="02040502050405020303" pitchFamily="18" charset="0"/>
              </a:rPr>
              <a:t>CSCC: Access the Platform</a:t>
            </a:r>
            <a:br>
              <a:rPr lang="en-US" sz="4000" dirty="0">
                <a:latin typeface="Georgia" panose="02040502050405020303" pitchFamily="18" charset="0"/>
              </a:rPr>
            </a:br>
            <a:r>
              <a:rPr lang="en-US" sz="3200" dirty="0">
                <a:latin typeface="Georgia" panose="02040502050405020303" pitchFamily="18" charset="0"/>
              </a:rPr>
              <a:t>Powered by SNC and QHN</a:t>
            </a:r>
            <a:endParaRPr lang="en-US" sz="4000" dirty="0">
              <a:latin typeface="Georgia" panose="02040502050405020303" pitchFamily="18" charset="0"/>
            </a:endParaRPr>
          </a:p>
        </p:txBody>
      </p:sp>
      <p:pic>
        <p:nvPicPr>
          <p:cNvPr id="5" name="Picture 4"/>
          <p:cNvPicPr>
            <a:picLocks noChangeAspect="1"/>
          </p:cNvPicPr>
          <p:nvPr/>
        </p:nvPicPr>
        <p:blipFill>
          <a:blip r:embed="rId3"/>
          <a:stretch>
            <a:fillRect/>
          </a:stretch>
        </p:blipFill>
        <p:spPr>
          <a:xfrm>
            <a:off x="205253" y="215152"/>
            <a:ext cx="1408394" cy="1258565"/>
          </a:xfrm>
          <a:prstGeom prst="rect">
            <a:avLst/>
          </a:prstGeom>
        </p:spPr>
      </p:pic>
      <p:cxnSp>
        <p:nvCxnSpPr>
          <p:cNvPr id="12" name="Elbow Connector 11"/>
          <p:cNvCxnSpPr>
            <a:cxnSpLocks/>
          </p:cNvCxnSpPr>
          <p:nvPr/>
        </p:nvCxnSpPr>
        <p:spPr>
          <a:xfrm>
            <a:off x="3995057" y="3759912"/>
            <a:ext cx="3049395" cy="1197206"/>
          </a:xfrm>
          <a:prstGeom prst="bentConnector3">
            <a:avLst>
              <a:gd name="adj1" fmla="val 28224"/>
            </a:avLst>
          </a:prstGeom>
          <a:ln>
            <a:tailEnd type="triangle"/>
          </a:ln>
        </p:spPr>
        <p:style>
          <a:lnRef idx="3">
            <a:schemeClr val="accent1"/>
          </a:lnRef>
          <a:fillRef idx="0">
            <a:schemeClr val="accent1"/>
          </a:fillRef>
          <a:effectRef idx="2">
            <a:schemeClr val="accent1"/>
          </a:effectRef>
          <a:fontRef idx="minor">
            <a:schemeClr val="tx1"/>
          </a:fontRef>
        </p:style>
      </p:cxnSp>
      <p:pic>
        <p:nvPicPr>
          <p:cNvPr id="3" name="Picture 2">
            <a:extLst>
              <a:ext uri="{FF2B5EF4-FFF2-40B4-BE49-F238E27FC236}">
                <a16:creationId xmlns:a16="http://schemas.microsoft.com/office/drawing/2014/main" id="{96C94B2D-EF6A-E861-97C1-07A0FC2920C7}"/>
              </a:ext>
            </a:extLst>
          </p:cNvPr>
          <p:cNvPicPr>
            <a:picLocks noChangeAspect="1"/>
          </p:cNvPicPr>
          <p:nvPr/>
        </p:nvPicPr>
        <p:blipFill>
          <a:blip r:embed="rId4"/>
          <a:stretch>
            <a:fillRect/>
          </a:stretch>
        </p:blipFill>
        <p:spPr>
          <a:xfrm>
            <a:off x="367966" y="1473717"/>
            <a:ext cx="7440530" cy="2093507"/>
          </a:xfrm>
          <a:prstGeom prst="rect">
            <a:avLst/>
          </a:prstGeom>
        </p:spPr>
      </p:pic>
      <p:pic>
        <p:nvPicPr>
          <p:cNvPr id="7" name="Picture 6"/>
          <p:cNvPicPr>
            <a:picLocks noChangeAspect="1"/>
          </p:cNvPicPr>
          <p:nvPr/>
        </p:nvPicPr>
        <p:blipFill>
          <a:blip r:embed="rId5"/>
          <a:stretch>
            <a:fillRect/>
          </a:stretch>
        </p:blipFill>
        <p:spPr>
          <a:xfrm>
            <a:off x="7291476" y="3271417"/>
            <a:ext cx="4817055" cy="3075595"/>
          </a:xfrm>
          <a:prstGeom prst="rect">
            <a:avLst/>
          </a:prstGeom>
        </p:spPr>
      </p:pic>
    </p:spTree>
    <p:extLst>
      <p:ext uri="{BB962C8B-B14F-4D97-AF65-F5344CB8AC3E}">
        <p14:creationId xmlns:p14="http://schemas.microsoft.com/office/powerpoint/2010/main" val="384101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824" y="67062"/>
            <a:ext cx="10515600" cy="560033"/>
          </a:xfrm>
        </p:spPr>
        <p:txBody>
          <a:bodyPr>
            <a:normAutofit/>
          </a:bodyPr>
          <a:lstStyle/>
          <a:p>
            <a:pPr algn="ctr"/>
            <a:r>
              <a:rPr lang="en-US" sz="3200" b="1" dirty="0">
                <a:latin typeface="Georgia" panose="02040502050405020303" pitchFamily="18" charset="0"/>
              </a:rPr>
              <a:t>CSCC: Order an eConsult</a:t>
            </a:r>
          </a:p>
        </p:txBody>
      </p:sp>
      <p:pic>
        <p:nvPicPr>
          <p:cNvPr id="9" name="Picture 8"/>
          <p:cNvPicPr>
            <a:picLocks noChangeAspect="1"/>
          </p:cNvPicPr>
          <p:nvPr/>
        </p:nvPicPr>
        <p:blipFill>
          <a:blip r:embed="rId3"/>
          <a:stretch>
            <a:fillRect/>
          </a:stretch>
        </p:blipFill>
        <p:spPr>
          <a:xfrm>
            <a:off x="10847298" y="0"/>
            <a:ext cx="1211595" cy="1082702"/>
          </a:xfrm>
          <a:prstGeom prst="rect">
            <a:avLst/>
          </a:prstGeom>
        </p:spPr>
      </p:pic>
      <p:pic>
        <p:nvPicPr>
          <p:cNvPr id="4" name="Picture 3">
            <a:extLst>
              <a:ext uri="{FF2B5EF4-FFF2-40B4-BE49-F238E27FC236}">
                <a16:creationId xmlns:a16="http://schemas.microsoft.com/office/drawing/2014/main" id="{6BC597A7-CFFA-4352-AFD7-A2D54B15B62C}"/>
              </a:ext>
            </a:extLst>
          </p:cNvPr>
          <p:cNvPicPr>
            <a:picLocks noChangeAspect="1"/>
          </p:cNvPicPr>
          <p:nvPr/>
        </p:nvPicPr>
        <p:blipFill>
          <a:blip r:embed="rId4"/>
          <a:stretch>
            <a:fillRect/>
          </a:stretch>
        </p:blipFill>
        <p:spPr>
          <a:xfrm>
            <a:off x="466071" y="782077"/>
            <a:ext cx="7174805" cy="3416248"/>
          </a:xfrm>
          <a:prstGeom prst="rect">
            <a:avLst/>
          </a:prstGeom>
        </p:spPr>
      </p:pic>
      <p:pic>
        <p:nvPicPr>
          <p:cNvPr id="11" name="Picture 10">
            <a:extLst>
              <a:ext uri="{FF2B5EF4-FFF2-40B4-BE49-F238E27FC236}">
                <a16:creationId xmlns:a16="http://schemas.microsoft.com/office/drawing/2014/main" id="{F1502949-26BB-43E8-A73A-EA14A45A6EE6}"/>
              </a:ext>
            </a:extLst>
          </p:cNvPr>
          <p:cNvPicPr>
            <a:picLocks noChangeAspect="1"/>
          </p:cNvPicPr>
          <p:nvPr/>
        </p:nvPicPr>
        <p:blipFill>
          <a:blip r:embed="rId5"/>
          <a:stretch>
            <a:fillRect/>
          </a:stretch>
        </p:blipFill>
        <p:spPr>
          <a:xfrm>
            <a:off x="3934477" y="4306298"/>
            <a:ext cx="7289822" cy="2113291"/>
          </a:xfrm>
          <a:prstGeom prst="rect">
            <a:avLst/>
          </a:prstGeom>
        </p:spPr>
      </p:pic>
      <p:sp>
        <p:nvSpPr>
          <p:cNvPr id="12" name="Oval 11">
            <a:extLst>
              <a:ext uri="{FF2B5EF4-FFF2-40B4-BE49-F238E27FC236}">
                <a16:creationId xmlns:a16="http://schemas.microsoft.com/office/drawing/2014/main" id="{633C43E8-0B70-4070-883C-649C8B085054}"/>
              </a:ext>
            </a:extLst>
          </p:cNvPr>
          <p:cNvSpPr/>
          <p:nvPr/>
        </p:nvSpPr>
        <p:spPr>
          <a:xfrm>
            <a:off x="5724395" y="2134161"/>
            <a:ext cx="3407080" cy="14154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Ask your clinical question</a:t>
            </a:r>
          </a:p>
        </p:txBody>
      </p:sp>
      <p:sp>
        <p:nvSpPr>
          <p:cNvPr id="13" name="Oval 12">
            <a:extLst>
              <a:ext uri="{FF2B5EF4-FFF2-40B4-BE49-F238E27FC236}">
                <a16:creationId xmlns:a16="http://schemas.microsoft.com/office/drawing/2014/main" id="{47129A7D-875F-473D-9AC0-F14108AF82E1}"/>
              </a:ext>
            </a:extLst>
          </p:cNvPr>
          <p:cNvSpPr/>
          <p:nvPr/>
        </p:nvSpPr>
        <p:spPr>
          <a:xfrm>
            <a:off x="1405002" y="4480759"/>
            <a:ext cx="2327753" cy="1819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Upload supporting documentation if needed (labs, notes, etc.)</a:t>
            </a:r>
          </a:p>
        </p:txBody>
      </p:sp>
    </p:spTree>
    <p:extLst>
      <p:ext uri="{BB962C8B-B14F-4D97-AF65-F5344CB8AC3E}">
        <p14:creationId xmlns:p14="http://schemas.microsoft.com/office/powerpoint/2010/main" val="2008271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8865-AE03-4B52-B6B4-6615D7E5BEAC}"/>
              </a:ext>
            </a:extLst>
          </p:cNvPr>
          <p:cNvSpPr>
            <a:spLocks noGrp="1"/>
          </p:cNvSpPr>
          <p:nvPr>
            <p:ph type="title"/>
          </p:nvPr>
        </p:nvSpPr>
        <p:spPr>
          <a:xfrm>
            <a:off x="1430767" y="455361"/>
            <a:ext cx="9650260" cy="1325563"/>
          </a:xfrm>
        </p:spPr>
        <p:txBody>
          <a:bodyPr>
            <a:noAutofit/>
          </a:bodyPr>
          <a:lstStyle/>
          <a:p>
            <a:pPr algn="ctr"/>
            <a:r>
              <a:rPr lang="en-US" sz="3200" b="1" dirty="0">
                <a:latin typeface="Georgia" panose="02040502050405020303" pitchFamily="18" charset="0"/>
              </a:rPr>
              <a:t>Billing documentation section removes barriers to bill for interprofessional consults</a:t>
            </a:r>
            <a:br>
              <a:rPr lang="en-US" sz="3200" b="1" dirty="0">
                <a:latin typeface="Georgia" panose="02040502050405020303" pitchFamily="18" charset="0"/>
              </a:rPr>
            </a:br>
            <a:r>
              <a:rPr lang="en-US" sz="3200" b="1" dirty="0">
                <a:latin typeface="Georgia" panose="02040502050405020303" pitchFamily="18" charset="0"/>
              </a:rPr>
              <a:t>(CPT 99452)</a:t>
            </a:r>
            <a:endParaRPr lang="en-US" sz="3200" dirty="0">
              <a:latin typeface="Georgia" panose="02040502050405020303" pitchFamily="18" charset="0"/>
            </a:endParaRPr>
          </a:p>
        </p:txBody>
      </p:sp>
      <p:pic>
        <p:nvPicPr>
          <p:cNvPr id="4" name="Picture 3">
            <a:extLst>
              <a:ext uri="{FF2B5EF4-FFF2-40B4-BE49-F238E27FC236}">
                <a16:creationId xmlns:a16="http://schemas.microsoft.com/office/drawing/2014/main" id="{2E7DAA23-F69E-478D-A111-EAE27FC72AE3}"/>
              </a:ext>
            </a:extLst>
          </p:cNvPr>
          <p:cNvPicPr>
            <a:picLocks noChangeAspect="1"/>
          </p:cNvPicPr>
          <p:nvPr/>
        </p:nvPicPr>
        <p:blipFill>
          <a:blip r:embed="rId3"/>
          <a:stretch>
            <a:fillRect/>
          </a:stretch>
        </p:blipFill>
        <p:spPr>
          <a:xfrm>
            <a:off x="766871" y="2338321"/>
            <a:ext cx="10586929" cy="3761853"/>
          </a:xfrm>
          <a:prstGeom prst="rect">
            <a:avLst/>
          </a:prstGeom>
        </p:spPr>
      </p:pic>
      <p:pic>
        <p:nvPicPr>
          <p:cNvPr id="5" name="Picture 4">
            <a:extLst>
              <a:ext uri="{FF2B5EF4-FFF2-40B4-BE49-F238E27FC236}">
                <a16:creationId xmlns:a16="http://schemas.microsoft.com/office/drawing/2014/main" id="{482D0BB1-C16F-4BC6-B6F8-D2CB91563F07}"/>
              </a:ext>
            </a:extLst>
          </p:cNvPr>
          <p:cNvPicPr>
            <a:picLocks noChangeAspect="1"/>
          </p:cNvPicPr>
          <p:nvPr/>
        </p:nvPicPr>
        <p:blipFill>
          <a:blip r:embed="rId4"/>
          <a:stretch>
            <a:fillRect/>
          </a:stretch>
        </p:blipFill>
        <p:spPr>
          <a:xfrm>
            <a:off x="164874" y="92304"/>
            <a:ext cx="1265893" cy="1131224"/>
          </a:xfrm>
          <a:prstGeom prst="rect">
            <a:avLst/>
          </a:prstGeom>
        </p:spPr>
      </p:pic>
    </p:spTree>
    <p:extLst>
      <p:ext uri="{BB962C8B-B14F-4D97-AF65-F5344CB8AC3E}">
        <p14:creationId xmlns:p14="http://schemas.microsoft.com/office/powerpoint/2010/main" val="2368865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6701"/>
          </a:xfrm>
        </p:spPr>
        <p:txBody>
          <a:bodyPr>
            <a:noAutofit/>
          </a:bodyPr>
          <a:lstStyle/>
          <a:p>
            <a:pPr algn="ctr"/>
            <a:r>
              <a:rPr lang="en-US" sz="3200" b="1" dirty="0">
                <a:latin typeface="Georgia" panose="02040502050405020303" pitchFamily="18" charset="0"/>
              </a:rPr>
              <a:t>eConsult response received?</a:t>
            </a:r>
            <a:br>
              <a:rPr lang="en-US" sz="3200" b="1" dirty="0">
                <a:latin typeface="Georgia" panose="02040502050405020303" pitchFamily="18" charset="0"/>
              </a:rPr>
            </a:br>
            <a:r>
              <a:rPr lang="en-US" sz="3200" b="1" dirty="0">
                <a:latin typeface="Georgia" panose="02040502050405020303" pitchFamily="18" charset="0"/>
              </a:rPr>
              <a:t>close eConsult </a:t>
            </a:r>
          </a:p>
        </p:txBody>
      </p:sp>
      <p:pic>
        <p:nvPicPr>
          <p:cNvPr id="3" name="Picture 2"/>
          <p:cNvPicPr>
            <a:picLocks noChangeAspect="1"/>
          </p:cNvPicPr>
          <p:nvPr/>
        </p:nvPicPr>
        <p:blipFill>
          <a:blip r:embed="rId3"/>
          <a:stretch>
            <a:fillRect/>
          </a:stretch>
        </p:blipFill>
        <p:spPr>
          <a:xfrm>
            <a:off x="137550" y="1376979"/>
            <a:ext cx="7362367" cy="3087445"/>
          </a:xfrm>
          <a:prstGeom prst="rect">
            <a:avLst/>
          </a:prstGeom>
        </p:spPr>
      </p:pic>
      <p:pic>
        <p:nvPicPr>
          <p:cNvPr id="5" name="Picture 4"/>
          <p:cNvPicPr>
            <a:picLocks noChangeAspect="1"/>
          </p:cNvPicPr>
          <p:nvPr/>
        </p:nvPicPr>
        <p:blipFill>
          <a:blip r:embed="rId4"/>
          <a:stretch>
            <a:fillRect/>
          </a:stretch>
        </p:blipFill>
        <p:spPr>
          <a:xfrm>
            <a:off x="164874" y="92304"/>
            <a:ext cx="1265893" cy="1131224"/>
          </a:xfrm>
          <a:prstGeom prst="rect">
            <a:avLst/>
          </a:prstGeom>
        </p:spPr>
      </p:pic>
      <p:pic>
        <p:nvPicPr>
          <p:cNvPr id="6" name="Picture 5">
            <a:extLst>
              <a:ext uri="{FF2B5EF4-FFF2-40B4-BE49-F238E27FC236}">
                <a16:creationId xmlns:a16="http://schemas.microsoft.com/office/drawing/2014/main" id="{6C5CF63C-6740-45B6-ADC1-ABAC64395938}"/>
              </a:ext>
            </a:extLst>
          </p:cNvPr>
          <p:cNvPicPr>
            <a:picLocks noChangeAspect="1"/>
          </p:cNvPicPr>
          <p:nvPr/>
        </p:nvPicPr>
        <p:blipFill>
          <a:blip r:embed="rId5"/>
          <a:stretch>
            <a:fillRect/>
          </a:stretch>
        </p:blipFill>
        <p:spPr>
          <a:xfrm>
            <a:off x="7499917" y="4359610"/>
            <a:ext cx="4324350" cy="1333500"/>
          </a:xfrm>
          <a:prstGeom prst="rect">
            <a:avLst/>
          </a:prstGeom>
        </p:spPr>
      </p:pic>
    </p:spTree>
    <p:extLst>
      <p:ext uri="{BB962C8B-B14F-4D97-AF65-F5344CB8AC3E}">
        <p14:creationId xmlns:p14="http://schemas.microsoft.com/office/powerpoint/2010/main" val="4166103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33C68-228A-4D91-9A5E-FB85158A7469}"/>
              </a:ext>
            </a:extLst>
          </p:cNvPr>
          <p:cNvSpPr>
            <a:spLocks noGrp="1"/>
          </p:cNvSpPr>
          <p:nvPr>
            <p:ph type="title"/>
          </p:nvPr>
        </p:nvSpPr>
        <p:spPr>
          <a:xfrm>
            <a:off x="435429" y="437698"/>
            <a:ext cx="4252685" cy="897618"/>
          </a:xfrm>
        </p:spPr>
        <p:txBody>
          <a:bodyPr>
            <a:normAutofit fontScale="90000"/>
          </a:bodyPr>
          <a:lstStyle/>
          <a:p>
            <a:pPr algn="ctr"/>
            <a:r>
              <a:rPr lang="en-US" sz="4000" b="1" dirty="0">
                <a:solidFill>
                  <a:srgbClr val="002060"/>
                </a:solidFill>
                <a:latin typeface="Georgia" panose="02040502050405020303" pitchFamily="18" charset="0"/>
              </a:rPr>
              <a:t>eConsult</a:t>
            </a:r>
            <a:r>
              <a:rPr lang="en-US" sz="5400" b="1" dirty="0">
                <a:solidFill>
                  <a:srgbClr val="002060"/>
                </a:solidFill>
                <a:latin typeface="Georgia" panose="02040502050405020303" pitchFamily="18" charset="0"/>
              </a:rPr>
              <a:t> </a:t>
            </a:r>
            <a:r>
              <a:rPr lang="en-US" sz="4000" b="1" dirty="0">
                <a:solidFill>
                  <a:srgbClr val="002060"/>
                </a:solidFill>
                <a:latin typeface="Georgia" panose="02040502050405020303" pitchFamily="18" charset="0"/>
              </a:rPr>
              <a:t>summary</a:t>
            </a:r>
            <a:r>
              <a:rPr lang="en-US" sz="5400" b="1" dirty="0">
                <a:solidFill>
                  <a:srgbClr val="002060"/>
                </a:solidFill>
                <a:latin typeface="Georgia" panose="02040502050405020303" pitchFamily="18" charset="0"/>
              </a:rPr>
              <a:t> </a:t>
            </a:r>
          </a:p>
        </p:txBody>
      </p:sp>
      <p:pic>
        <p:nvPicPr>
          <p:cNvPr id="4" name="Picture 3">
            <a:extLst>
              <a:ext uri="{FF2B5EF4-FFF2-40B4-BE49-F238E27FC236}">
                <a16:creationId xmlns:a16="http://schemas.microsoft.com/office/drawing/2014/main" id="{2C239463-E30C-41C7-94D2-A1E8F05FBA5A}"/>
              </a:ext>
            </a:extLst>
          </p:cNvPr>
          <p:cNvPicPr>
            <a:picLocks noChangeAspect="1"/>
          </p:cNvPicPr>
          <p:nvPr/>
        </p:nvPicPr>
        <p:blipFill>
          <a:blip r:embed="rId3"/>
          <a:stretch>
            <a:fillRect/>
          </a:stretch>
        </p:blipFill>
        <p:spPr>
          <a:xfrm>
            <a:off x="4973399" y="0"/>
            <a:ext cx="6542888" cy="6794926"/>
          </a:xfrm>
          <a:prstGeom prst="rect">
            <a:avLst/>
          </a:prstGeom>
        </p:spPr>
      </p:pic>
      <p:sp>
        <p:nvSpPr>
          <p:cNvPr id="5" name="TextBox 4">
            <a:extLst>
              <a:ext uri="{FF2B5EF4-FFF2-40B4-BE49-F238E27FC236}">
                <a16:creationId xmlns:a16="http://schemas.microsoft.com/office/drawing/2014/main" id="{9AF4FB85-5CE3-4F88-8194-62D82880B471}"/>
              </a:ext>
            </a:extLst>
          </p:cNvPr>
          <p:cNvSpPr txBox="1"/>
          <p:nvPr/>
        </p:nvSpPr>
        <p:spPr>
          <a:xfrm>
            <a:off x="841828" y="2177143"/>
            <a:ext cx="3439886"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Includes all billing documentation requirements needed to submit a claim for CPT 99452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6894E593-783B-429F-ABC2-AA45C55629C4}"/>
              </a:ext>
            </a:extLst>
          </p:cNvPr>
          <p:cNvPicPr>
            <a:picLocks noChangeAspect="1"/>
          </p:cNvPicPr>
          <p:nvPr/>
        </p:nvPicPr>
        <p:blipFill>
          <a:blip r:embed="rId4"/>
          <a:stretch>
            <a:fillRect/>
          </a:stretch>
        </p:blipFill>
        <p:spPr>
          <a:xfrm>
            <a:off x="155120" y="5374433"/>
            <a:ext cx="1373416" cy="1227308"/>
          </a:xfrm>
          <a:prstGeom prst="rect">
            <a:avLst/>
          </a:prstGeom>
        </p:spPr>
      </p:pic>
      <p:sp>
        <p:nvSpPr>
          <p:cNvPr id="3" name="TextBox 2">
            <a:extLst>
              <a:ext uri="{FF2B5EF4-FFF2-40B4-BE49-F238E27FC236}">
                <a16:creationId xmlns:a16="http://schemas.microsoft.com/office/drawing/2014/main" id="{A9622A97-9E90-4F21-BB36-2CB4D31F64C5}"/>
              </a:ext>
            </a:extLst>
          </p:cNvPr>
          <p:cNvSpPr txBox="1"/>
          <p:nvPr/>
        </p:nvSpPr>
        <p:spPr>
          <a:xfrm>
            <a:off x="5421916" y="3285877"/>
            <a:ext cx="3031620" cy="223172"/>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D28A3C6-5BDC-4120-9DCE-511AE5EAE941}"/>
              </a:ext>
            </a:extLst>
          </p:cNvPr>
          <p:cNvSpPr txBox="1"/>
          <p:nvPr/>
        </p:nvSpPr>
        <p:spPr>
          <a:xfrm>
            <a:off x="5305869" y="4281548"/>
            <a:ext cx="2009331" cy="223172"/>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4050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87DA030-B4A5-174B-BFB5-DE05D9553647}"/>
              </a:ext>
            </a:extLst>
          </p:cNvPr>
          <p:cNvSpPr>
            <a:spLocks noGrp="1"/>
          </p:cNvSpPr>
          <p:nvPr>
            <p:ph type="title"/>
          </p:nvPr>
        </p:nvSpPr>
        <p:spPr>
          <a:xfrm>
            <a:off x="1130659" y="1091275"/>
            <a:ext cx="8422155" cy="440829"/>
          </a:xfrm>
        </p:spPr>
        <p:txBody>
          <a:bodyPr>
            <a:normAutofit fontScale="90000"/>
          </a:bodyPr>
          <a:lstStyle/>
          <a:p>
            <a:pPr algn="ctr"/>
            <a:r>
              <a:rPr lang="en-US" dirty="0">
                <a:latin typeface="Georgia" panose="02040502050405020303" pitchFamily="18" charset="0"/>
              </a:rPr>
              <a:t>Colorado Specialty CareConnect eConsults closed by month 2023</a:t>
            </a:r>
            <a:br>
              <a:rPr lang="en-US" b="0" dirty="0">
                <a:latin typeface="Georgia" panose="02040502050405020303" pitchFamily="18" charset="0"/>
              </a:rPr>
            </a:br>
            <a:br>
              <a:rPr lang="en-US" b="0" dirty="0">
                <a:solidFill>
                  <a:schemeClr val="tx2"/>
                </a:solidFill>
                <a:latin typeface="Georgia" panose="02040502050405020303" pitchFamily="18" charset="0"/>
              </a:rPr>
            </a:br>
            <a:endParaRPr lang="en-US" b="0"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F6E231D0-3B19-294A-B7C3-41AA2B858814}"/>
              </a:ext>
            </a:extLst>
          </p:cNvPr>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66DE20E4-D496-034F-914D-F7F15B93E95B}" type="slidenum">
              <a:rPr kumimoji="0" lang="en-US" sz="1067" b="0" i="0" u="none" strike="noStrike" kern="1200" cap="none" spc="0" normalizeH="0" baseline="0" noProof="0" smtClean="0">
                <a:ln>
                  <a:noFill/>
                </a:ln>
                <a:solidFill>
                  <a:srgbClr val="002677"/>
                </a:solidFill>
                <a:effectLst/>
                <a:uLnTx/>
                <a:uFillTx/>
                <a:latin typeface="Arial" panose="020B0604020202020204" pitchFamily="34" charset="0"/>
                <a:ea typeface="+mn-ea"/>
                <a:cs typeface="Arial" panose="020B0604020202020204" pitchFamily="34" charset="0"/>
              </a:rPr>
              <a:pPr marL="0" marR="0" lvl="0" indent="0" algn="r" defTabSz="914377" rtl="0" eaLnBrk="1" fontAlgn="auto" latinLnBrk="0" hangingPunct="1">
                <a:lnSpc>
                  <a:spcPct val="100000"/>
                </a:lnSpc>
                <a:spcBef>
                  <a:spcPts val="0"/>
                </a:spcBef>
                <a:spcAft>
                  <a:spcPts val="0"/>
                </a:spcAft>
                <a:buClrTx/>
                <a:buSzTx/>
                <a:buFontTx/>
                <a:buNone/>
                <a:tabLst/>
                <a:defRPr/>
              </a:pPr>
              <a:t>29</a:t>
            </a:fld>
            <a:endParaRPr kumimoji="0" lang="en-US" sz="1067" b="0" i="0" u="none" strike="noStrike" kern="1200" cap="none" spc="0" normalizeH="0" baseline="0" noProof="0" dirty="0">
              <a:ln>
                <a:noFill/>
              </a:ln>
              <a:solidFill>
                <a:srgbClr val="002677"/>
              </a:solidFill>
              <a:effectLst/>
              <a:uLnTx/>
              <a:uFillTx/>
              <a:latin typeface="Arial" panose="020B0604020202020204" pitchFamily="34" charset="0"/>
              <a:ea typeface="+mn-ea"/>
              <a:cs typeface="Arial" panose="020B0604020202020204" pitchFamily="34" charset="0"/>
            </a:endParaRPr>
          </a:p>
        </p:txBody>
      </p:sp>
      <p:pic>
        <p:nvPicPr>
          <p:cNvPr id="14" name="Picture 13">
            <a:extLst>
              <a:ext uri="{FF2B5EF4-FFF2-40B4-BE49-F238E27FC236}">
                <a16:creationId xmlns:a16="http://schemas.microsoft.com/office/drawing/2014/main" id="{99CFDA93-6DE2-4DA7-8D0E-C8AD3C132A71}"/>
              </a:ext>
            </a:extLst>
          </p:cNvPr>
          <p:cNvPicPr/>
          <p:nvPr/>
        </p:nvPicPr>
        <p:blipFill>
          <a:blip r:embed="rId3"/>
          <a:stretch>
            <a:fillRect/>
          </a:stretch>
        </p:blipFill>
        <p:spPr>
          <a:xfrm>
            <a:off x="10174075" y="278269"/>
            <a:ext cx="1464522" cy="1362314"/>
          </a:xfrm>
          <a:prstGeom prst="rect">
            <a:avLst/>
          </a:prstGeom>
        </p:spPr>
      </p:pic>
      <p:sp>
        <p:nvSpPr>
          <p:cNvPr id="6" name="Rectangle 5">
            <a:extLst>
              <a:ext uri="{FF2B5EF4-FFF2-40B4-BE49-F238E27FC236}">
                <a16:creationId xmlns:a16="http://schemas.microsoft.com/office/drawing/2014/main" id="{7F685AF5-A48C-4986-867E-390D5626F60C}"/>
              </a:ext>
            </a:extLst>
          </p:cNvPr>
          <p:cNvSpPr/>
          <p:nvPr/>
        </p:nvSpPr>
        <p:spPr>
          <a:xfrm>
            <a:off x="1824759" y="6025223"/>
            <a:ext cx="8157441" cy="5136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95959"/>
                </a:solidFill>
                <a:effectLst/>
                <a:uLnTx/>
                <a:uFillTx/>
                <a:latin typeface="Arial"/>
                <a:ea typeface="+mn-ea"/>
                <a:cs typeface="+mn-cs"/>
              </a:rPr>
              <a:t>102 eConsults closed since launch of Colorado Specialty CareConnect</a:t>
            </a:r>
          </a:p>
        </p:txBody>
      </p:sp>
      <p:graphicFrame>
        <p:nvGraphicFramePr>
          <p:cNvPr id="2" name="Content Placeholder 1">
            <a:extLst>
              <a:ext uri="{FF2B5EF4-FFF2-40B4-BE49-F238E27FC236}">
                <a16:creationId xmlns:a16="http://schemas.microsoft.com/office/drawing/2014/main" id="{0AC9BC7A-4CBD-D534-4234-6827B334FF3F}"/>
              </a:ext>
            </a:extLst>
          </p:cNvPr>
          <p:cNvGraphicFramePr>
            <a:graphicFrameLocks noGrp="1"/>
          </p:cNvGraphicFramePr>
          <p:nvPr>
            <p:ph idx="1"/>
            <p:extLst>
              <p:ext uri="{D42A27DB-BD31-4B8C-83A1-F6EECF244321}">
                <p14:modId xmlns:p14="http://schemas.microsoft.com/office/powerpoint/2010/main" val="672626070"/>
              </p:ext>
            </p:extLst>
          </p:nvPr>
        </p:nvGraphicFramePr>
        <p:xfrm>
          <a:off x="509398" y="1602383"/>
          <a:ext cx="10515600" cy="4351338"/>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7AB528C9-C864-0B8B-E076-6D6BDC81DDEA}"/>
              </a:ext>
            </a:extLst>
          </p:cNvPr>
          <p:cNvSpPr txBox="1"/>
          <p:nvPr/>
        </p:nvSpPr>
        <p:spPr>
          <a:xfrm>
            <a:off x="9692946" y="1858546"/>
            <a:ext cx="962258" cy="369332"/>
          </a:xfrm>
          <a:prstGeom prst="rect">
            <a:avLst/>
          </a:prstGeom>
          <a:noFill/>
          <a:ln>
            <a:solidFill>
              <a:srgbClr val="0070C0"/>
            </a:solidFill>
          </a:ln>
        </p:spPr>
        <p:txBody>
          <a:bodyPr wrap="square" rtlCol="0">
            <a:spAutoFit/>
          </a:bodyPr>
          <a:lstStyle/>
          <a:p>
            <a:pPr algn="ctr"/>
            <a:r>
              <a:rPr lang="en-US" b="1" dirty="0">
                <a:solidFill>
                  <a:srgbClr val="0070C0"/>
                </a:solidFill>
              </a:rPr>
              <a:t>n = 58</a:t>
            </a:r>
          </a:p>
        </p:txBody>
      </p:sp>
    </p:spTree>
    <p:extLst>
      <p:ext uri="{BB962C8B-B14F-4D97-AF65-F5344CB8AC3E}">
        <p14:creationId xmlns:p14="http://schemas.microsoft.com/office/powerpoint/2010/main" val="1370450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86378A-2FFF-8D67-2E11-9AD73B6E6B97}"/>
              </a:ext>
            </a:extLst>
          </p:cNvPr>
          <p:cNvSpPr>
            <a:spLocks noGrp="1"/>
          </p:cNvSpPr>
          <p:nvPr>
            <p:ph type="title"/>
          </p:nvPr>
        </p:nvSpPr>
        <p:spPr>
          <a:xfrm>
            <a:off x="349102" y="365125"/>
            <a:ext cx="10515600" cy="1325563"/>
          </a:xfrm>
        </p:spPr>
        <p:txBody>
          <a:bodyPr/>
          <a:lstStyle/>
          <a:p>
            <a:pPr algn="ctr"/>
            <a:r>
              <a:rPr lang="en-US" dirty="0">
                <a:latin typeface="Georgia" panose="02040502050405020303" pitchFamily="18" charset="0"/>
              </a:rPr>
              <a:t>Speakers- Laura Head</a:t>
            </a:r>
          </a:p>
        </p:txBody>
      </p:sp>
      <p:sp>
        <p:nvSpPr>
          <p:cNvPr id="7" name="Content Placeholder 6">
            <a:extLst>
              <a:ext uri="{FF2B5EF4-FFF2-40B4-BE49-F238E27FC236}">
                <a16:creationId xmlns:a16="http://schemas.microsoft.com/office/drawing/2014/main" id="{1A514897-630D-7AAC-44F3-A3247A38DE2A}"/>
              </a:ext>
            </a:extLst>
          </p:cNvPr>
          <p:cNvSpPr>
            <a:spLocks noGrp="1"/>
          </p:cNvSpPr>
          <p:nvPr>
            <p:ph idx="1"/>
          </p:nvPr>
        </p:nvSpPr>
        <p:spPr>
          <a:xfrm>
            <a:off x="2577952" y="1496242"/>
            <a:ext cx="8286750" cy="4716089"/>
          </a:xfrm>
        </p:spPr>
        <p:txBody>
          <a:bodyPr>
            <a:normAutofit/>
          </a:bodyPr>
          <a:lstStyle/>
          <a:p>
            <a:pPr marL="0" indent="0">
              <a:buNone/>
            </a:pPr>
            <a:r>
              <a:rPr lang="en-US" b="1" dirty="0"/>
              <a:t>Interface Project Manager, QHN</a:t>
            </a:r>
          </a:p>
          <a:p>
            <a:pPr marL="0" indent="0">
              <a:buNone/>
            </a:pPr>
            <a:r>
              <a:rPr lang="en-US" b="1" dirty="0"/>
              <a:t>Project Manager, Colorado Specialty CareConnect</a:t>
            </a:r>
          </a:p>
          <a:p>
            <a:pPr marL="0" indent="0">
              <a:buNone/>
            </a:pPr>
            <a:r>
              <a:rPr lang="en-US" dirty="0"/>
              <a:t>Laura’s career in Information Technology spans 35+ years. She is currently the Interface Project Manager at Quality Health Network, where she is responsible for connecting Electronic Medical Records and Hospital Information Systems for all the western Colorado Provider Organizations, Hospitals, and Labs connected to QHN.</a:t>
            </a:r>
          </a:p>
          <a:p>
            <a:pPr marL="0" indent="0">
              <a:buNone/>
            </a:pPr>
            <a:endParaRPr lang="en-US" dirty="0"/>
          </a:p>
        </p:txBody>
      </p:sp>
      <p:pic>
        <p:nvPicPr>
          <p:cNvPr id="8" name="Picture 7">
            <a:extLst>
              <a:ext uri="{FF2B5EF4-FFF2-40B4-BE49-F238E27FC236}">
                <a16:creationId xmlns:a16="http://schemas.microsoft.com/office/drawing/2014/main" id="{78B5219C-2CAE-EA05-0A33-D60920F81641}"/>
              </a:ext>
            </a:extLst>
          </p:cNvPr>
          <p:cNvPicPr>
            <a:picLocks noChangeAspect="1"/>
          </p:cNvPicPr>
          <p:nvPr/>
        </p:nvPicPr>
        <p:blipFill>
          <a:blip r:embed="rId3"/>
          <a:stretch>
            <a:fillRect/>
          </a:stretch>
        </p:blipFill>
        <p:spPr>
          <a:xfrm>
            <a:off x="9749184" y="48372"/>
            <a:ext cx="1785369" cy="1595437"/>
          </a:xfrm>
          <a:prstGeom prst="rect">
            <a:avLst/>
          </a:prstGeom>
        </p:spPr>
      </p:pic>
      <p:pic>
        <p:nvPicPr>
          <p:cNvPr id="9" name="Picture 8">
            <a:extLst>
              <a:ext uri="{FF2B5EF4-FFF2-40B4-BE49-F238E27FC236}">
                <a16:creationId xmlns:a16="http://schemas.microsoft.com/office/drawing/2014/main" id="{E7E92EDF-0E19-DEE5-7B13-2A42DAB8F5E6}"/>
              </a:ext>
            </a:extLst>
          </p:cNvPr>
          <p:cNvPicPr>
            <a:picLocks noChangeAspect="1"/>
          </p:cNvPicPr>
          <p:nvPr/>
        </p:nvPicPr>
        <p:blipFill>
          <a:blip r:embed="rId4"/>
          <a:stretch>
            <a:fillRect/>
          </a:stretch>
        </p:blipFill>
        <p:spPr>
          <a:xfrm>
            <a:off x="150872" y="56056"/>
            <a:ext cx="2352851" cy="1123433"/>
          </a:xfrm>
          <a:prstGeom prst="rect">
            <a:avLst/>
          </a:prstGeom>
        </p:spPr>
      </p:pic>
      <p:pic>
        <p:nvPicPr>
          <p:cNvPr id="3" name="Picture 2" descr="A person wearing glasses and a black jacket&#10;&#10;Description automatically generated">
            <a:extLst>
              <a:ext uri="{FF2B5EF4-FFF2-40B4-BE49-F238E27FC236}">
                <a16:creationId xmlns:a16="http://schemas.microsoft.com/office/drawing/2014/main" id="{2FAC9DB7-CEFA-A1C5-77AE-A97C21F5BA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332" y="1599651"/>
            <a:ext cx="2055929" cy="2351858"/>
          </a:xfrm>
          <a:prstGeom prst="rect">
            <a:avLst/>
          </a:prstGeom>
        </p:spPr>
      </p:pic>
    </p:spTree>
    <p:extLst>
      <p:ext uri="{BB962C8B-B14F-4D97-AF65-F5344CB8AC3E}">
        <p14:creationId xmlns:p14="http://schemas.microsoft.com/office/powerpoint/2010/main" val="3356138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87DA030-B4A5-174B-BFB5-DE05D9553647}"/>
              </a:ext>
            </a:extLst>
          </p:cNvPr>
          <p:cNvSpPr>
            <a:spLocks noGrp="1"/>
          </p:cNvSpPr>
          <p:nvPr>
            <p:ph type="title"/>
          </p:nvPr>
        </p:nvSpPr>
        <p:spPr>
          <a:xfrm>
            <a:off x="697861" y="263857"/>
            <a:ext cx="10515600" cy="1325563"/>
          </a:xfrm>
        </p:spPr>
        <p:txBody>
          <a:bodyPr/>
          <a:lstStyle/>
          <a:p>
            <a:pPr algn="ctr"/>
            <a:r>
              <a:rPr lang="en-US" dirty="0">
                <a:latin typeface="Georgia" panose="02040502050405020303" pitchFamily="18" charset="0"/>
              </a:rPr>
              <a:t>eConsult Close Reason</a:t>
            </a:r>
            <a:br>
              <a:rPr lang="en-US" dirty="0">
                <a:latin typeface="Georgia" panose="02040502050405020303" pitchFamily="18" charset="0"/>
              </a:rPr>
            </a:br>
            <a:r>
              <a:rPr lang="en-US" b="0" dirty="0">
                <a:latin typeface="Georgia" panose="02040502050405020303" pitchFamily="18" charset="0"/>
              </a:rPr>
              <a:t>1/1/23-9/30/23</a:t>
            </a:r>
          </a:p>
        </p:txBody>
      </p:sp>
      <p:sp>
        <p:nvSpPr>
          <p:cNvPr id="3" name="Slide Number Placeholder 2">
            <a:extLst>
              <a:ext uri="{FF2B5EF4-FFF2-40B4-BE49-F238E27FC236}">
                <a16:creationId xmlns:a16="http://schemas.microsoft.com/office/drawing/2014/main" id="{F6E231D0-3B19-294A-B7C3-41AA2B858814}"/>
              </a:ext>
            </a:extLst>
          </p:cNvPr>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66DE20E4-D496-034F-914D-F7F15B93E95B}" type="slidenum">
              <a:rPr kumimoji="0" lang="en-US" sz="1067" b="0" i="0" u="none" strike="noStrike" kern="1200" cap="none" spc="0" normalizeH="0" baseline="0" noProof="0" smtClean="0">
                <a:ln>
                  <a:noFill/>
                </a:ln>
                <a:solidFill>
                  <a:srgbClr val="002677"/>
                </a:solidFill>
                <a:effectLst/>
                <a:uLnTx/>
                <a:uFillTx/>
                <a:latin typeface="Arial" panose="020B0604020202020204" pitchFamily="34" charset="0"/>
                <a:ea typeface="+mn-ea"/>
                <a:cs typeface="Arial" panose="020B0604020202020204" pitchFamily="34" charset="0"/>
              </a:rPr>
              <a:pPr marL="0" marR="0" lvl="0" indent="0" algn="r" defTabSz="914377" rtl="0" eaLnBrk="1" fontAlgn="auto" latinLnBrk="0" hangingPunct="1">
                <a:lnSpc>
                  <a:spcPct val="100000"/>
                </a:lnSpc>
                <a:spcBef>
                  <a:spcPts val="0"/>
                </a:spcBef>
                <a:spcAft>
                  <a:spcPts val="0"/>
                </a:spcAft>
                <a:buClrTx/>
                <a:buSzTx/>
                <a:buFontTx/>
                <a:buNone/>
                <a:tabLst/>
                <a:defRPr/>
              </a:pPr>
              <a:t>30</a:t>
            </a:fld>
            <a:endParaRPr kumimoji="0" lang="en-US" sz="1067" b="0" i="0" u="none" strike="noStrike" kern="1200" cap="none" spc="0" normalizeH="0" baseline="0" noProof="0" dirty="0">
              <a:ln>
                <a:noFill/>
              </a:ln>
              <a:solidFill>
                <a:srgbClr val="002677"/>
              </a:solidFill>
              <a:effectLst/>
              <a:uLnTx/>
              <a:uFillTx/>
              <a:latin typeface="Arial" panose="020B0604020202020204" pitchFamily="34" charset="0"/>
              <a:ea typeface="+mn-ea"/>
              <a:cs typeface="Arial" panose="020B0604020202020204" pitchFamily="34" charset="0"/>
            </a:endParaRPr>
          </a:p>
        </p:txBody>
      </p:sp>
      <p:pic>
        <p:nvPicPr>
          <p:cNvPr id="12" name="Picture 11">
            <a:extLst>
              <a:ext uri="{FF2B5EF4-FFF2-40B4-BE49-F238E27FC236}">
                <a16:creationId xmlns:a16="http://schemas.microsoft.com/office/drawing/2014/main" id="{945A18B6-C6CD-47B1-B6ED-4FD10D5C35B7}"/>
              </a:ext>
            </a:extLst>
          </p:cNvPr>
          <p:cNvPicPr/>
          <p:nvPr/>
        </p:nvPicPr>
        <p:blipFill>
          <a:blip r:embed="rId3"/>
          <a:stretch>
            <a:fillRect/>
          </a:stretch>
        </p:blipFill>
        <p:spPr>
          <a:xfrm>
            <a:off x="10604446" y="102471"/>
            <a:ext cx="1218031" cy="1190444"/>
          </a:xfrm>
          <a:prstGeom prst="rect">
            <a:avLst/>
          </a:prstGeom>
        </p:spPr>
      </p:pic>
      <p:graphicFrame>
        <p:nvGraphicFramePr>
          <p:cNvPr id="8" name="Chart 7">
            <a:extLst>
              <a:ext uri="{FF2B5EF4-FFF2-40B4-BE49-F238E27FC236}">
                <a16:creationId xmlns:a16="http://schemas.microsoft.com/office/drawing/2014/main" id="{18D5CC82-3B0D-55AC-95E4-AB9A1713C14A}"/>
              </a:ext>
            </a:extLst>
          </p:cNvPr>
          <p:cNvGraphicFramePr>
            <a:graphicFrameLocks/>
          </p:cNvGraphicFramePr>
          <p:nvPr>
            <p:extLst>
              <p:ext uri="{D42A27DB-BD31-4B8C-83A1-F6EECF244321}">
                <p14:modId xmlns:p14="http://schemas.microsoft.com/office/powerpoint/2010/main" val="169256730"/>
              </p:ext>
            </p:extLst>
          </p:nvPr>
        </p:nvGraphicFramePr>
        <p:xfrm>
          <a:off x="597443" y="1707876"/>
          <a:ext cx="8823313" cy="4944979"/>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6A38D388-B9AD-EB4E-FB59-BF027632CFB6}"/>
              </a:ext>
            </a:extLst>
          </p:cNvPr>
          <p:cNvSpPr txBox="1"/>
          <p:nvPr/>
        </p:nvSpPr>
        <p:spPr>
          <a:xfrm>
            <a:off x="7455073" y="2905293"/>
            <a:ext cx="962258" cy="369332"/>
          </a:xfrm>
          <a:prstGeom prst="rect">
            <a:avLst/>
          </a:prstGeom>
          <a:noFill/>
          <a:ln>
            <a:solidFill>
              <a:srgbClr val="0070C0"/>
            </a:solidFill>
          </a:ln>
        </p:spPr>
        <p:txBody>
          <a:bodyPr wrap="square" rtlCol="0">
            <a:spAutoFit/>
          </a:bodyPr>
          <a:lstStyle/>
          <a:p>
            <a:pPr algn="ctr"/>
            <a:r>
              <a:rPr lang="en-US" b="1" dirty="0">
                <a:solidFill>
                  <a:srgbClr val="0070C0"/>
                </a:solidFill>
              </a:rPr>
              <a:t>n = 58</a:t>
            </a:r>
          </a:p>
        </p:txBody>
      </p:sp>
    </p:spTree>
    <p:extLst>
      <p:ext uri="{BB962C8B-B14F-4D97-AF65-F5344CB8AC3E}">
        <p14:creationId xmlns:p14="http://schemas.microsoft.com/office/powerpoint/2010/main" val="1725265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81660-08E9-8E5D-AAEB-04DF02AA1DBF}"/>
              </a:ext>
            </a:extLst>
          </p:cNvPr>
          <p:cNvSpPr>
            <a:spLocks noGrp="1"/>
          </p:cNvSpPr>
          <p:nvPr>
            <p:ph type="title"/>
          </p:nvPr>
        </p:nvSpPr>
        <p:spPr/>
        <p:txBody>
          <a:bodyPr/>
          <a:lstStyle/>
          <a:p>
            <a:pPr algn="ctr"/>
            <a:r>
              <a:rPr lang="en-US" dirty="0"/>
              <a:t>Colorado Specialty CareConnect PCP Survey</a:t>
            </a:r>
          </a:p>
        </p:txBody>
      </p:sp>
      <p:sp>
        <p:nvSpPr>
          <p:cNvPr id="3" name="Slide Number Placeholder 2">
            <a:extLst>
              <a:ext uri="{FF2B5EF4-FFF2-40B4-BE49-F238E27FC236}">
                <a16:creationId xmlns:a16="http://schemas.microsoft.com/office/drawing/2014/main" id="{F932A14A-F045-EBD1-B8E3-36F4496362F3}"/>
              </a:ext>
            </a:extLst>
          </p:cNvPr>
          <p:cNvSpPr>
            <a:spLocks noGrp="1"/>
          </p:cNvSpPr>
          <p:nvPr>
            <p:ph type="sldNum" sz="quarter" idx="12"/>
          </p:nvPr>
        </p:nvSpPr>
        <p:spPr/>
        <p:txBody>
          <a:bodyPr/>
          <a:lstStyle/>
          <a:p>
            <a:fld id="{90F9BDA0-AF0E-4BA8-B742-3B9C92A3E6FE}" type="slidenum">
              <a:rPr lang="en-US" smtClean="0"/>
              <a:t>31</a:t>
            </a:fld>
            <a:endParaRPr lang="en-US"/>
          </a:p>
        </p:txBody>
      </p:sp>
      <p:sp>
        <p:nvSpPr>
          <p:cNvPr id="4" name="TextBox 3">
            <a:extLst>
              <a:ext uri="{FF2B5EF4-FFF2-40B4-BE49-F238E27FC236}">
                <a16:creationId xmlns:a16="http://schemas.microsoft.com/office/drawing/2014/main" id="{38D889CB-EFA2-9DF4-3FE3-99E386A1ECC3}"/>
              </a:ext>
            </a:extLst>
          </p:cNvPr>
          <p:cNvSpPr txBox="1"/>
          <p:nvPr/>
        </p:nvSpPr>
        <p:spPr>
          <a:xfrm>
            <a:off x="164954" y="1839579"/>
            <a:ext cx="5846619" cy="369332"/>
          </a:xfrm>
          <a:prstGeom prst="rect">
            <a:avLst/>
          </a:prstGeom>
          <a:noFill/>
        </p:spPr>
        <p:txBody>
          <a:bodyPr wrap="square" rtlCol="0">
            <a:spAutoFit/>
          </a:bodyPr>
          <a:lstStyle/>
          <a:p>
            <a:r>
              <a:rPr lang="en-US" dirty="0"/>
              <a:t>How would you rate your overall experience of CSCC?</a:t>
            </a:r>
          </a:p>
        </p:txBody>
      </p:sp>
      <p:pic>
        <p:nvPicPr>
          <p:cNvPr id="6" name="Picture 5">
            <a:extLst>
              <a:ext uri="{FF2B5EF4-FFF2-40B4-BE49-F238E27FC236}">
                <a16:creationId xmlns:a16="http://schemas.microsoft.com/office/drawing/2014/main" id="{E32FF3F0-6484-E214-71B6-73579C9BD0DA}"/>
              </a:ext>
            </a:extLst>
          </p:cNvPr>
          <p:cNvPicPr>
            <a:picLocks noChangeAspect="1"/>
          </p:cNvPicPr>
          <p:nvPr/>
        </p:nvPicPr>
        <p:blipFill>
          <a:blip r:embed="rId3"/>
          <a:stretch>
            <a:fillRect/>
          </a:stretch>
        </p:blipFill>
        <p:spPr>
          <a:xfrm>
            <a:off x="164954" y="2208911"/>
            <a:ext cx="5431569" cy="2668871"/>
          </a:xfrm>
          <a:prstGeom prst="rect">
            <a:avLst/>
          </a:prstGeom>
        </p:spPr>
      </p:pic>
      <p:sp>
        <p:nvSpPr>
          <p:cNvPr id="7" name="TextBox 6">
            <a:extLst>
              <a:ext uri="{FF2B5EF4-FFF2-40B4-BE49-F238E27FC236}">
                <a16:creationId xmlns:a16="http://schemas.microsoft.com/office/drawing/2014/main" id="{5CF290E0-CB47-A164-0789-DE77BFE3E3E6}"/>
              </a:ext>
            </a:extLst>
          </p:cNvPr>
          <p:cNvSpPr txBox="1"/>
          <p:nvPr/>
        </p:nvSpPr>
        <p:spPr>
          <a:xfrm>
            <a:off x="6096000" y="1569702"/>
            <a:ext cx="5846619" cy="646331"/>
          </a:xfrm>
          <a:prstGeom prst="rect">
            <a:avLst/>
          </a:prstGeom>
          <a:noFill/>
        </p:spPr>
        <p:txBody>
          <a:bodyPr wrap="square" rtlCol="0">
            <a:spAutoFit/>
          </a:bodyPr>
          <a:lstStyle/>
          <a:p>
            <a:r>
              <a:rPr lang="en-US" dirty="0"/>
              <a:t>Would you recommend CSCC to your Primary Care Provider colleagues?</a:t>
            </a:r>
          </a:p>
        </p:txBody>
      </p:sp>
      <p:pic>
        <p:nvPicPr>
          <p:cNvPr id="11" name="Picture 10">
            <a:extLst>
              <a:ext uri="{FF2B5EF4-FFF2-40B4-BE49-F238E27FC236}">
                <a16:creationId xmlns:a16="http://schemas.microsoft.com/office/drawing/2014/main" id="{4AB5B8AB-5BC4-CB0E-8905-680AA005BC2A}"/>
              </a:ext>
            </a:extLst>
          </p:cNvPr>
          <p:cNvPicPr>
            <a:picLocks noChangeAspect="1"/>
          </p:cNvPicPr>
          <p:nvPr/>
        </p:nvPicPr>
        <p:blipFill>
          <a:blip r:embed="rId4"/>
          <a:stretch>
            <a:fillRect/>
          </a:stretch>
        </p:blipFill>
        <p:spPr>
          <a:xfrm>
            <a:off x="5726051" y="2216033"/>
            <a:ext cx="6084510" cy="2837159"/>
          </a:xfrm>
          <a:prstGeom prst="rect">
            <a:avLst/>
          </a:prstGeom>
        </p:spPr>
      </p:pic>
      <p:sp>
        <p:nvSpPr>
          <p:cNvPr id="12" name="TextBox 11">
            <a:extLst>
              <a:ext uri="{FF2B5EF4-FFF2-40B4-BE49-F238E27FC236}">
                <a16:creationId xmlns:a16="http://schemas.microsoft.com/office/drawing/2014/main" id="{7D995C03-8817-AA12-0A79-B01C1B1174EF}"/>
              </a:ext>
            </a:extLst>
          </p:cNvPr>
          <p:cNvSpPr txBox="1"/>
          <p:nvPr/>
        </p:nvSpPr>
        <p:spPr>
          <a:xfrm>
            <a:off x="6567055" y="3349425"/>
            <a:ext cx="737754" cy="369332"/>
          </a:xfrm>
          <a:prstGeom prst="rect">
            <a:avLst/>
          </a:prstGeom>
          <a:noFill/>
        </p:spPr>
        <p:txBody>
          <a:bodyPr wrap="square" rtlCol="0">
            <a:spAutoFit/>
          </a:bodyPr>
          <a:lstStyle/>
          <a:p>
            <a:r>
              <a:rPr lang="en-US" dirty="0"/>
              <a:t>11%</a:t>
            </a:r>
          </a:p>
        </p:txBody>
      </p:sp>
      <p:sp>
        <p:nvSpPr>
          <p:cNvPr id="13" name="TextBox 12">
            <a:extLst>
              <a:ext uri="{FF2B5EF4-FFF2-40B4-BE49-F238E27FC236}">
                <a16:creationId xmlns:a16="http://schemas.microsoft.com/office/drawing/2014/main" id="{11210B3D-0CDA-EEE8-7B90-4047309863A5}"/>
              </a:ext>
            </a:extLst>
          </p:cNvPr>
          <p:cNvSpPr txBox="1"/>
          <p:nvPr/>
        </p:nvSpPr>
        <p:spPr>
          <a:xfrm>
            <a:off x="10215996" y="2561971"/>
            <a:ext cx="737754" cy="369332"/>
          </a:xfrm>
          <a:prstGeom prst="rect">
            <a:avLst/>
          </a:prstGeom>
          <a:noFill/>
        </p:spPr>
        <p:txBody>
          <a:bodyPr wrap="square" rtlCol="0">
            <a:spAutoFit/>
          </a:bodyPr>
          <a:lstStyle/>
          <a:p>
            <a:r>
              <a:rPr lang="en-US" dirty="0"/>
              <a:t>89%</a:t>
            </a:r>
          </a:p>
        </p:txBody>
      </p:sp>
      <p:sp>
        <p:nvSpPr>
          <p:cNvPr id="14" name="TextBox 13">
            <a:extLst>
              <a:ext uri="{FF2B5EF4-FFF2-40B4-BE49-F238E27FC236}">
                <a16:creationId xmlns:a16="http://schemas.microsoft.com/office/drawing/2014/main" id="{61CD6941-1B3E-1A4F-D117-5810CA6003A5}"/>
              </a:ext>
            </a:extLst>
          </p:cNvPr>
          <p:cNvSpPr txBox="1"/>
          <p:nvPr/>
        </p:nvSpPr>
        <p:spPr>
          <a:xfrm>
            <a:off x="766482" y="949718"/>
            <a:ext cx="10245436" cy="461665"/>
          </a:xfrm>
          <a:prstGeom prst="rect">
            <a:avLst/>
          </a:prstGeom>
          <a:noFill/>
        </p:spPr>
        <p:txBody>
          <a:bodyPr wrap="square" rtlCol="0">
            <a:spAutoFit/>
          </a:bodyPr>
          <a:lstStyle/>
          <a:p>
            <a:pPr algn="ctr"/>
            <a:r>
              <a:rPr lang="en-US" sz="2400" dirty="0"/>
              <a:t>20% response rate to survey</a:t>
            </a:r>
          </a:p>
        </p:txBody>
      </p:sp>
    </p:spTree>
    <p:extLst>
      <p:ext uri="{BB962C8B-B14F-4D97-AF65-F5344CB8AC3E}">
        <p14:creationId xmlns:p14="http://schemas.microsoft.com/office/powerpoint/2010/main" val="21988813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81660-08E9-8E5D-AAEB-04DF02AA1DBF}"/>
              </a:ext>
            </a:extLst>
          </p:cNvPr>
          <p:cNvSpPr>
            <a:spLocks noGrp="1"/>
          </p:cNvSpPr>
          <p:nvPr>
            <p:ph type="title"/>
          </p:nvPr>
        </p:nvSpPr>
        <p:spPr>
          <a:xfrm>
            <a:off x="517234" y="146121"/>
            <a:ext cx="11096132" cy="732508"/>
          </a:xfrm>
        </p:spPr>
        <p:txBody>
          <a:bodyPr/>
          <a:lstStyle/>
          <a:p>
            <a:pPr algn="ctr"/>
            <a:r>
              <a:rPr lang="en-US" dirty="0"/>
              <a:t>Colorado Specialty CareConnect PCP Survey</a:t>
            </a:r>
          </a:p>
        </p:txBody>
      </p:sp>
      <p:sp>
        <p:nvSpPr>
          <p:cNvPr id="3" name="Slide Number Placeholder 2">
            <a:extLst>
              <a:ext uri="{FF2B5EF4-FFF2-40B4-BE49-F238E27FC236}">
                <a16:creationId xmlns:a16="http://schemas.microsoft.com/office/drawing/2014/main" id="{F932A14A-F045-EBD1-B8E3-36F4496362F3}"/>
              </a:ext>
            </a:extLst>
          </p:cNvPr>
          <p:cNvSpPr>
            <a:spLocks noGrp="1"/>
          </p:cNvSpPr>
          <p:nvPr>
            <p:ph type="sldNum" sz="quarter" idx="12"/>
          </p:nvPr>
        </p:nvSpPr>
        <p:spPr/>
        <p:txBody>
          <a:bodyPr/>
          <a:lstStyle/>
          <a:p>
            <a:fld id="{90F9BDA0-AF0E-4BA8-B742-3B9C92A3E6FE}" type="slidenum">
              <a:rPr lang="en-US" smtClean="0"/>
              <a:t>32</a:t>
            </a:fld>
            <a:endParaRPr lang="en-US"/>
          </a:p>
        </p:txBody>
      </p:sp>
      <p:sp>
        <p:nvSpPr>
          <p:cNvPr id="4" name="TextBox 3">
            <a:extLst>
              <a:ext uri="{FF2B5EF4-FFF2-40B4-BE49-F238E27FC236}">
                <a16:creationId xmlns:a16="http://schemas.microsoft.com/office/drawing/2014/main" id="{38D889CB-EFA2-9DF4-3FE3-99E386A1ECC3}"/>
              </a:ext>
            </a:extLst>
          </p:cNvPr>
          <p:cNvSpPr txBox="1"/>
          <p:nvPr/>
        </p:nvSpPr>
        <p:spPr>
          <a:xfrm>
            <a:off x="92250" y="1858529"/>
            <a:ext cx="5522900" cy="646331"/>
          </a:xfrm>
          <a:prstGeom prst="rect">
            <a:avLst/>
          </a:prstGeom>
          <a:noFill/>
        </p:spPr>
        <p:txBody>
          <a:bodyPr wrap="square" rtlCol="0">
            <a:spAutoFit/>
          </a:bodyPr>
          <a:lstStyle/>
          <a:p>
            <a:pPr algn="ctr"/>
            <a:r>
              <a:rPr lang="en-US" dirty="0"/>
              <a:t>How would you rate the quality of your response from the specialist reviewer?</a:t>
            </a:r>
          </a:p>
        </p:txBody>
      </p:sp>
      <p:pic>
        <p:nvPicPr>
          <p:cNvPr id="6" name="Picture 5">
            <a:extLst>
              <a:ext uri="{FF2B5EF4-FFF2-40B4-BE49-F238E27FC236}">
                <a16:creationId xmlns:a16="http://schemas.microsoft.com/office/drawing/2014/main" id="{E32FF3F0-6484-E214-71B6-73579C9BD0DA}"/>
              </a:ext>
            </a:extLst>
          </p:cNvPr>
          <p:cNvPicPr>
            <a:picLocks noChangeAspect="1"/>
          </p:cNvPicPr>
          <p:nvPr/>
        </p:nvPicPr>
        <p:blipFill>
          <a:blip r:embed="rId3"/>
          <a:stretch>
            <a:fillRect/>
          </a:stretch>
        </p:blipFill>
        <p:spPr>
          <a:xfrm>
            <a:off x="368378" y="2749688"/>
            <a:ext cx="4970644" cy="2442389"/>
          </a:xfrm>
          <a:prstGeom prst="rect">
            <a:avLst/>
          </a:prstGeom>
        </p:spPr>
      </p:pic>
      <p:sp>
        <p:nvSpPr>
          <p:cNvPr id="5" name="TextBox 4">
            <a:extLst>
              <a:ext uri="{FF2B5EF4-FFF2-40B4-BE49-F238E27FC236}">
                <a16:creationId xmlns:a16="http://schemas.microsoft.com/office/drawing/2014/main" id="{D8AAD778-D317-35BE-3D45-B64931027861}"/>
              </a:ext>
            </a:extLst>
          </p:cNvPr>
          <p:cNvSpPr txBox="1"/>
          <p:nvPr/>
        </p:nvSpPr>
        <p:spPr>
          <a:xfrm>
            <a:off x="5615150" y="1110980"/>
            <a:ext cx="5846619" cy="923330"/>
          </a:xfrm>
          <a:prstGeom prst="rect">
            <a:avLst/>
          </a:prstGeom>
          <a:noFill/>
        </p:spPr>
        <p:txBody>
          <a:bodyPr wrap="square" rtlCol="0">
            <a:spAutoFit/>
          </a:bodyPr>
          <a:lstStyle/>
          <a:p>
            <a:pPr algn="ctr"/>
            <a:r>
              <a:rPr lang="en-US" dirty="0"/>
              <a:t>Did the eConsult response from your specialist reviewer enhance your knowledge of the specific condition in question? </a:t>
            </a:r>
          </a:p>
        </p:txBody>
      </p:sp>
      <p:pic>
        <p:nvPicPr>
          <p:cNvPr id="10" name="Picture 9">
            <a:extLst>
              <a:ext uri="{FF2B5EF4-FFF2-40B4-BE49-F238E27FC236}">
                <a16:creationId xmlns:a16="http://schemas.microsoft.com/office/drawing/2014/main" id="{754D5591-B007-5A0E-2B07-46993C7582CA}"/>
              </a:ext>
            </a:extLst>
          </p:cNvPr>
          <p:cNvPicPr>
            <a:picLocks noChangeAspect="1"/>
          </p:cNvPicPr>
          <p:nvPr/>
        </p:nvPicPr>
        <p:blipFill>
          <a:blip r:embed="rId4"/>
          <a:stretch>
            <a:fillRect/>
          </a:stretch>
        </p:blipFill>
        <p:spPr>
          <a:xfrm>
            <a:off x="5560492" y="2252546"/>
            <a:ext cx="5858634" cy="2946788"/>
          </a:xfrm>
          <a:prstGeom prst="rect">
            <a:avLst/>
          </a:prstGeom>
        </p:spPr>
      </p:pic>
      <p:sp>
        <p:nvSpPr>
          <p:cNvPr id="12" name="Rectangle 11">
            <a:extLst>
              <a:ext uri="{FF2B5EF4-FFF2-40B4-BE49-F238E27FC236}">
                <a16:creationId xmlns:a16="http://schemas.microsoft.com/office/drawing/2014/main" id="{503FAA02-E460-9F1A-2AB3-5AF4EFF53E3F}"/>
              </a:ext>
            </a:extLst>
          </p:cNvPr>
          <p:cNvSpPr/>
          <p:nvPr/>
        </p:nvSpPr>
        <p:spPr>
          <a:xfrm>
            <a:off x="1080655" y="6328064"/>
            <a:ext cx="1097973" cy="221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89EA675-2B93-E0FB-D238-09EC7E98F107}"/>
              </a:ext>
            </a:extLst>
          </p:cNvPr>
          <p:cNvSpPr txBox="1"/>
          <p:nvPr/>
        </p:nvSpPr>
        <p:spPr>
          <a:xfrm>
            <a:off x="10434407" y="2605534"/>
            <a:ext cx="1091045" cy="369332"/>
          </a:xfrm>
          <a:prstGeom prst="rect">
            <a:avLst/>
          </a:prstGeom>
          <a:noFill/>
        </p:spPr>
        <p:txBody>
          <a:bodyPr wrap="square" rtlCol="0">
            <a:spAutoFit/>
          </a:bodyPr>
          <a:lstStyle/>
          <a:p>
            <a:r>
              <a:rPr lang="en-US" dirty="0"/>
              <a:t>87.5%</a:t>
            </a:r>
          </a:p>
        </p:txBody>
      </p:sp>
      <p:sp>
        <p:nvSpPr>
          <p:cNvPr id="14" name="TextBox 13">
            <a:extLst>
              <a:ext uri="{FF2B5EF4-FFF2-40B4-BE49-F238E27FC236}">
                <a16:creationId xmlns:a16="http://schemas.microsoft.com/office/drawing/2014/main" id="{23F513EA-871F-810F-A2B9-8DEF62713132}"/>
              </a:ext>
            </a:extLst>
          </p:cNvPr>
          <p:cNvSpPr txBox="1"/>
          <p:nvPr/>
        </p:nvSpPr>
        <p:spPr>
          <a:xfrm>
            <a:off x="6821794" y="3394994"/>
            <a:ext cx="939731" cy="369332"/>
          </a:xfrm>
          <a:prstGeom prst="rect">
            <a:avLst/>
          </a:prstGeom>
          <a:noFill/>
        </p:spPr>
        <p:txBody>
          <a:bodyPr wrap="square" rtlCol="0">
            <a:spAutoFit/>
          </a:bodyPr>
          <a:lstStyle/>
          <a:p>
            <a:r>
              <a:rPr lang="en-US" dirty="0">
                <a:highlight>
                  <a:srgbClr val="FFFFFF"/>
                </a:highlight>
              </a:rPr>
              <a:t>12.5</a:t>
            </a:r>
            <a:r>
              <a:rPr lang="en-US" sz="1600" dirty="0">
                <a:highlight>
                  <a:srgbClr val="FFFFFF"/>
                </a:highlight>
              </a:rPr>
              <a:t>%</a:t>
            </a:r>
            <a:endParaRPr lang="en-US" sz="1400" dirty="0">
              <a:highlight>
                <a:srgbClr val="FFFFFF"/>
              </a:highlight>
            </a:endParaRPr>
          </a:p>
        </p:txBody>
      </p:sp>
    </p:spTree>
    <p:extLst>
      <p:ext uri="{BB962C8B-B14F-4D97-AF65-F5344CB8AC3E}">
        <p14:creationId xmlns:p14="http://schemas.microsoft.com/office/powerpoint/2010/main" val="195845327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81660-08E9-8E5D-AAEB-04DF02AA1DBF}"/>
              </a:ext>
            </a:extLst>
          </p:cNvPr>
          <p:cNvSpPr>
            <a:spLocks noGrp="1"/>
          </p:cNvSpPr>
          <p:nvPr>
            <p:ph type="title"/>
          </p:nvPr>
        </p:nvSpPr>
        <p:spPr>
          <a:xfrm>
            <a:off x="517234" y="607529"/>
            <a:ext cx="11096132" cy="732508"/>
          </a:xfrm>
        </p:spPr>
        <p:txBody>
          <a:bodyPr/>
          <a:lstStyle/>
          <a:p>
            <a:pPr algn="ctr"/>
            <a:r>
              <a:rPr lang="en-US" dirty="0"/>
              <a:t>Colorado Specialty CareConnect PCP Survey</a:t>
            </a:r>
          </a:p>
        </p:txBody>
      </p:sp>
      <p:sp>
        <p:nvSpPr>
          <p:cNvPr id="3" name="Slide Number Placeholder 2">
            <a:extLst>
              <a:ext uri="{FF2B5EF4-FFF2-40B4-BE49-F238E27FC236}">
                <a16:creationId xmlns:a16="http://schemas.microsoft.com/office/drawing/2014/main" id="{F932A14A-F045-EBD1-B8E3-36F4496362F3}"/>
              </a:ext>
            </a:extLst>
          </p:cNvPr>
          <p:cNvSpPr>
            <a:spLocks noGrp="1"/>
          </p:cNvSpPr>
          <p:nvPr>
            <p:ph type="sldNum" sz="quarter" idx="12"/>
          </p:nvPr>
        </p:nvSpPr>
        <p:spPr/>
        <p:txBody>
          <a:bodyPr/>
          <a:lstStyle/>
          <a:p>
            <a:fld id="{90F9BDA0-AF0E-4BA8-B742-3B9C92A3E6FE}" type="slidenum">
              <a:rPr lang="en-US" smtClean="0"/>
              <a:t>33</a:t>
            </a:fld>
            <a:endParaRPr lang="en-US"/>
          </a:p>
        </p:txBody>
      </p:sp>
      <p:sp>
        <p:nvSpPr>
          <p:cNvPr id="4" name="TextBox 3">
            <a:extLst>
              <a:ext uri="{FF2B5EF4-FFF2-40B4-BE49-F238E27FC236}">
                <a16:creationId xmlns:a16="http://schemas.microsoft.com/office/drawing/2014/main" id="{38D889CB-EFA2-9DF4-3FE3-99E386A1ECC3}"/>
              </a:ext>
            </a:extLst>
          </p:cNvPr>
          <p:cNvSpPr txBox="1"/>
          <p:nvPr/>
        </p:nvSpPr>
        <p:spPr>
          <a:xfrm>
            <a:off x="6139239" y="1891222"/>
            <a:ext cx="5310415" cy="646331"/>
          </a:xfrm>
          <a:prstGeom prst="rect">
            <a:avLst/>
          </a:prstGeom>
          <a:noFill/>
        </p:spPr>
        <p:txBody>
          <a:bodyPr wrap="square" rtlCol="0">
            <a:spAutoFit/>
          </a:bodyPr>
          <a:lstStyle/>
          <a:p>
            <a:pPr algn="ctr"/>
            <a:r>
              <a:rPr lang="en-US" dirty="0"/>
              <a:t>Were you able to utilize the guidance provided by the specialist reviewer?</a:t>
            </a:r>
          </a:p>
        </p:txBody>
      </p:sp>
      <p:pic>
        <p:nvPicPr>
          <p:cNvPr id="8" name="Picture 7">
            <a:extLst>
              <a:ext uri="{FF2B5EF4-FFF2-40B4-BE49-F238E27FC236}">
                <a16:creationId xmlns:a16="http://schemas.microsoft.com/office/drawing/2014/main" id="{3195E03A-BD61-49DE-AEC7-05B9CA9DE266}"/>
              </a:ext>
            </a:extLst>
          </p:cNvPr>
          <p:cNvPicPr>
            <a:picLocks noChangeAspect="1"/>
          </p:cNvPicPr>
          <p:nvPr/>
        </p:nvPicPr>
        <p:blipFill>
          <a:blip r:embed="rId3"/>
          <a:stretch>
            <a:fillRect/>
          </a:stretch>
        </p:blipFill>
        <p:spPr>
          <a:xfrm>
            <a:off x="6065300" y="3339151"/>
            <a:ext cx="5310414" cy="2660507"/>
          </a:xfrm>
          <a:prstGeom prst="rect">
            <a:avLst/>
          </a:prstGeom>
        </p:spPr>
      </p:pic>
      <p:pic>
        <p:nvPicPr>
          <p:cNvPr id="5" name="Picture 4">
            <a:extLst>
              <a:ext uri="{FF2B5EF4-FFF2-40B4-BE49-F238E27FC236}">
                <a16:creationId xmlns:a16="http://schemas.microsoft.com/office/drawing/2014/main" id="{2D9B64C3-CFAC-38E1-9E33-489ADB4B8F27}"/>
              </a:ext>
            </a:extLst>
          </p:cNvPr>
          <p:cNvPicPr>
            <a:picLocks noChangeAspect="1"/>
          </p:cNvPicPr>
          <p:nvPr/>
        </p:nvPicPr>
        <p:blipFill>
          <a:blip r:embed="rId4"/>
          <a:stretch>
            <a:fillRect/>
          </a:stretch>
        </p:blipFill>
        <p:spPr>
          <a:xfrm>
            <a:off x="394088" y="2899793"/>
            <a:ext cx="5452531" cy="3099865"/>
          </a:xfrm>
          <a:prstGeom prst="rect">
            <a:avLst/>
          </a:prstGeom>
        </p:spPr>
      </p:pic>
      <p:sp>
        <p:nvSpPr>
          <p:cNvPr id="9" name="TextBox 8">
            <a:extLst>
              <a:ext uri="{FF2B5EF4-FFF2-40B4-BE49-F238E27FC236}">
                <a16:creationId xmlns:a16="http://schemas.microsoft.com/office/drawing/2014/main" id="{1180630D-DF6B-09B6-DC78-05C8A5648CE2}"/>
              </a:ext>
            </a:extLst>
          </p:cNvPr>
          <p:cNvSpPr txBox="1"/>
          <p:nvPr/>
        </p:nvSpPr>
        <p:spPr>
          <a:xfrm>
            <a:off x="394088" y="1827614"/>
            <a:ext cx="5452531" cy="646331"/>
          </a:xfrm>
          <a:prstGeom prst="rect">
            <a:avLst/>
          </a:prstGeom>
          <a:noFill/>
        </p:spPr>
        <p:txBody>
          <a:bodyPr wrap="square">
            <a:spAutoFit/>
          </a:bodyPr>
          <a:lstStyle/>
          <a:p>
            <a:pPr algn="ctr"/>
            <a:r>
              <a:rPr lang="en-US" dirty="0"/>
              <a:t>How long did it take for you to receive a response from the specialist reviewer?</a:t>
            </a:r>
          </a:p>
        </p:txBody>
      </p:sp>
    </p:spTree>
    <p:extLst>
      <p:ext uri="{BB962C8B-B14F-4D97-AF65-F5344CB8AC3E}">
        <p14:creationId xmlns:p14="http://schemas.microsoft.com/office/powerpoint/2010/main" val="61786262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00666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23DFAF-34BE-4231-2AA5-E1F14B6DD443}"/>
              </a:ext>
            </a:extLst>
          </p:cNvPr>
          <p:cNvSpPr>
            <a:spLocks noGrp="1"/>
          </p:cNvSpPr>
          <p:nvPr>
            <p:ph type="title"/>
          </p:nvPr>
        </p:nvSpPr>
        <p:spPr>
          <a:xfrm>
            <a:off x="838200" y="365126"/>
            <a:ext cx="10515600" cy="800484"/>
          </a:xfrm>
        </p:spPr>
        <p:txBody>
          <a:bodyPr>
            <a:normAutofit/>
          </a:bodyPr>
          <a:lstStyle/>
          <a:p>
            <a:pPr algn="ctr"/>
            <a:r>
              <a:rPr lang="en-US" dirty="0">
                <a:solidFill>
                  <a:schemeClr val="bg1"/>
                </a:solidFill>
                <a:latin typeface="Georgia" panose="02040502050405020303" pitchFamily="18" charset="0"/>
              </a:rPr>
              <a:t>Case Study Discussion</a:t>
            </a:r>
          </a:p>
        </p:txBody>
      </p:sp>
      <p:pic>
        <p:nvPicPr>
          <p:cNvPr id="7" name="Picture 6">
            <a:extLst>
              <a:ext uri="{FF2B5EF4-FFF2-40B4-BE49-F238E27FC236}">
                <a16:creationId xmlns:a16="http://schemas.microsoft.com/office/drawing/2014/main" id="{54316C77-81B0-9B09-7B26-97F1434A5EFA}"/>
              </a:ext>
            </a:extLst>
          </p:cNvPr>
          <p:cNvPicPr>
            <a:picLocks noChangeAspect="1"/>
          </p:cNvPicPr>
          <p:nvPr/>
        </p:nvPicPr>
        <p:blipFill>
          <a:blip r:embed="rId3"/>
          <a:stretch>
            <a:fillRect/>
          </a:stretch>
        </p:blipFill>
        <p:spPr>
          <a:xfrm>
            <a:off x="729709" y="1612791"/>
            <a:ext cx="2011019" cy="2081581"/>
          </a:xfrm>
          <a:prstGeom prst="rect">
            <a:avLst/>
          </a:prstGeom>
        </p:spPr>
      </p:pic>
      <p:pic>
        <p:nvPicPr>
          <p:cNvPr id="9" name="Picture 8">
            <a:extLst>
              <a:ext uri="{FF2B5EF4-FFF2-40B4-BE49-F238E27FC236}">
                <a16:creationId xmlns:a16="http://schemas.microsoft.com/office/drawing/2014/main" id="{44AE0C9C-DC03-BC2E-40C8-B32491D5A371}"/>
              </a:ext>
            </a:extLst>
          </p:cNvPr>
          <p:cNvPicPr>
            <a:picLocks noChangeAspect="1"/>
          </p:cNvPicPr>
          <p:nvPr/>
        </p:nvPicPr>
        <p:blipFill>
          <a:blip r:embed="rId4"/>
          <a:stretch>
            <a:fillRect/>
          </a:stretch>
        </p:blipFill>
        <p:spPr>
          <a:xfrm>
            <a:off x="9802167" y="1654407"/>
            <a:ext cx="1660124" cy="2054254"/>
          </a:xfrm>
          <a:prstGeom prst="rect">
            <a:avLst/>
          </a:prstGeom>
        </p:spPr>
      </p:pic>
      <p:pic>
        <p:nvPicPr>
          <p:cNvPr id="11" name="Picture 10">
            <a:extLst>
              <a:ext uri="{FF2B5EF4-FFF2-40B4-BE49-F238E27FC236}">
                <a16:creationId xmlns:a16="http://schemas.microsoft.com/office/drawing/2014/main" id="{74BF4023-B355-AC03-F16D-471AFDB5067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41815" y="1612791"/>
            <a:ext cx="5363599" cy="3574701"/>
          </a:xfrm>
          <a:prstGeom prst="rect">
            <a:avLst/>
          </a:prstGeom>
          <a:noFill/>
          <a:ln>
            <a:noFill/>
          </a:ln>
        </p:spPr>
      </p:pic>
      <p:pic>
        <p:nvPicPr>
          <p:cNvPr id="10" name="Picture 9">
            <a:extLst>
              <a:ext uri="{FF2B5EF4-FFF2-40B4-BE49-F238E27FC236}">
                <a16:creationId xmlns:a16="http://schemas.microsoft.com/office/drawing/2014/main" id="{E6C66CB1-B678-C96D-AC8D-BEF8453FEA2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47899" y="4507009"/>
            <a:ext cx="1918961" cy="1985865"/>
          </a:xfrm>
          <a:prstGeom prst="rect">
            <a:avLst/>
          </a:prstGeom>
          <a:noFill/>
          <a:ln>
            <a:noFill/>
          </a:ln>
        </p:spPr>
      </p:pic>
      <p:sp>
        <p:nvSpPr>
          <p:cNvPr id="12" name="TextBox 11">
            <a:extLst>
              <a:ext uri="{FF2B5EF4-FFF2-40B4-BE49-F238E27FC236}">
                <a16:creationId xmlns:a16="http://schemas.microsoft.com/office/drawing/2014/main" id="{24188599-2FED-02F0-23C5-4A7736CB3ED4}"/>
              </a:ext>
            </a:extLst>
          </p:cNvPr>
          <p:cNvSpPr txBox="1"/>
          <p:nvPr/>
        </p:nvSpPr>
        <p:spPr>
          <a:xfrm>
            <a:off x="285750" y="3897630"/>
            <a:ext cx="2880360" cy="923330"/>
          </a:xfrm>
          <a:prstGeom prst="rect">
            <a:avLst/>
          </a:prstGeom>
          <a:noFill/>
        </p:spPr>
        <p:txBody>
          <a:bodyPr wrap="square" rtlCol="0">
            <a:spAutoFit/>
          </a:bodyPr>
          <a:lstStyle/>
          <a:p>
            <a:pPr algn="ctr"/>
            <a:r>
              <a:rPr lang="en-US" sz="1800" dirty="0">
                <a:effectLst/>
                <a:latin typeface="Calibri" panose="020F0502020204030204" pitchFamily="34" charset="0"/>
                <a:ea typeface="Calibri" panose="020F0502020204030204" pitchFamily="34" charset="0"/>
                <a:cs typeface="Times New Roman" panose="02020603050405020304" pitchFamily="18" charset="0"/>
              </a:rPr>
              <a:t>Cathie Hren, PA-C, CDE, Family Health West Primary Care</a:t>
            </a:r>
            <a:endParaRPr lang="en-US" dirty="0"/>
          </a:p>
        </p:txBody>
      </p:sp>
      <p:sp>
        <p:nvSpPr>
          <p:cNvPr id="13" name="TextBox 12">
            <a:extLst>
              <a:ext uri="{FF2B5EF4-FFF2-40B4-BE49-F238E27FC236}">
                <a16:creationId xmlns:a16="http://schemas.microsoft.com/office/drawing/2014/main" id="{3ED965D7-61F3-35D1-57DA-FD576121569F}"/>
              </a:ext>
            </a:extLst>
          </p:cNvPr>
          <p:cNvSpPr txBox="1"/>
          <p:nvPr/>
        </p:nvSpPr>
        <p:spPr>
          <a:xfrm>
            <a:off x="9481119" y="4020476"/>
            <a:ext cx="2200341" cy="1200329"/>
          </a:xfrm>
          <a:prstGeom prst="rect">
            <a:avLst/>
          </a:prstGeom>
          <a:noFill/>
        </p:spPr>
        <p:txBody>
          <a:bodyPr wrap="square" rtlCol="0">
            <a:spAutoFit/>
          </a:bodyPr>
          <a:lstStyle/>
          <a:p>
            <a:pPr algn="ctr"/>
            <a:r>
              <a:rPr lang="en-US" sz="1800" dirty="0">
                <a:effectLst/>
                <a:latin typeface="Calibri" panose="020F0502020204030204" pitchFamily="34" charset="0"/>
                <a:ea typeface="Calibri" panose="020F0502020204030204" pitchFamily="34" charset="0"/>
                <a:cs typeface="Times New Roman" panose="02020603050405020304" pitchFamily="18" charset="0"/>
              </a:rPr>
              <a:t>Dr. Carol Greenlee, MD, FACE, MACP</a:t>
            </a:r>
          </a:p>
          <a:p>
            <a:pPr algn="ctr"/>
            <a:r>
              <a:rPr lang="en-US" dirty="0">
                <a:latin typeface="Calibri" panose="020F0502020204030204" pitchFamily="34" charset="0"/>
                <a:cs typeface="Times New Roman" panose="02020603050405020304" pitchFamily="18" charset="0"/>
              </a:rPr>
              <a:t>Endocrinology Specialist Reviewer</a:t>
            </a:r>
            <a:endParaRPr lang="en-US" dirty="0"/>
          </a:p>
        </p:txBody>
      </p:sp>
      <p:sp>
        <p:nvSpPr>
          <p:cNvPr id="14" name="TextBox 13">
            <a:extLst>
              <a:ext uri="{FF2B5EF4-FFF2-40B4-BE49-F238E27FC236}">
                <a16:creationId xmlns:a16="http://schemas.microsoft.com/office/drawing/2014/main" id="{7CA194EC-9557-94A3-9015-0BFA74592E61}"/>
              </a:ext>
            </a:extLst>
          </p:cNvPr>
          <p:cNvSpPr txBox="1"/>
          <p:nvPr/>
        </p:nvSpPr>
        <p:spPr>
          <a:xfrm>
            <a:off x="3509010" y="5326380"/>
            <a:ext cx="3424630" cy="646331"/>
          </a:xfrm>
          <a:prstGeom prst="rect">
            <a:avLst/>
          </a:prstGeom>
          <a:noFill/>
        </p:spPr>
        <p:txBody>
          <a:bodyPr wrap="square" rtlCol="0">
            <a:spAutoFit/>
          </a:bodyPr>
          <a:lstStyle/>
          <a:p>
            <a:pPr algn="ctr"/>
            <a:r>
              <a:rPr lang="en-US" dirty="0"/>
              <a:t>Jackson Steele, patient</a:t>
            </a:r>
          </a:p>
          <a:p>
            <a:pPr algn="ctr"/>
            <a:r>
              <a:rPr lang="en-US" dirty="0"/>
              <a:t>Heather Steele, mother of patient</a:t>
            </a:r>
          </a:p>
        </p:txBody>
      </p:sp>
    </p:spTree>
    <p:extLst>
      <p:ext uri="{BB962C8B-B14F-4D97-AF65-F5344CB8AC3E}">
        <p14:creationId xmlns:p14="http://schemas.microsoft.com/office/powerpoint/2010/main" val="10955092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00666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23DFAF-34BE-4231-2AA5-E1F14B6DD443}"/>
              </a:ext>
            </a:extLst>
          </p:cNvPr>
          <p:cNvSpPr>
            <a:spLocks noGrp="1"/>
          </p:cNvSpPr>
          <p:nvPr>
            <p:ph type="title"/>
          </p:nvPr>
        </p:nvSpPr>
        <p:spPr>
          <a:xfrm>
            <a:off x="838200" y="365126"/>
            <a:ext cx="10515600" cy="700000"/>
          </a:xfrm>
        </p:spPr>
        <p:txBody>
          <a:bodyPr>
            <a:normAutofit/>
          </a:bodyPr>
          <a:lstStyle/>
          <a:p>
            <a:pPr algn="ctr"/>
            <a:r>
              <a:rPr lang="en-US" dirty="0">
                <a:solidFill>
                  <a:schemeClr val="bg1"/>
                </a:solidFill>
                <a:latin typeface="Georgia" panose="02040502050405020303" pitchFamily="18" charset="0"/>
              </a:rPr>
              <a:t>Case Study Endocrinology eConsult</a:t>
            </a:r>
          </a:p>
        </p:txBody>
      </p:sp>
      <p:sp>
        <p:nvSpPr>
          <p:cNvPr id="2" name="Content Placeholder 1">
            <a:extLst>
              <a:ext uri="{FF2B5EF4-FFF2-40B4-BE49-F238E27FC236}">
                <a16:creationId xmlns:a16="http://schemas.microsoft.com/office/drawing/2014/main" id="{9C76E69B-F4CD-DE94-2907-A585B4BA642A}"/>
              </a:ext>
            </a:extLst>
          </p:cNvPr>
          <p:cNvSpPr>
            <a:spLocks noGrp="1"/>
          </p:cNvSpPr>
          <p:nvPr>
            <p:ph idx="1"/>
          </p:nvPr>
        </p:nvSpPr>
        <p:spPr>
          <a:xfrm>
            <a:off x="99228" y="1171787"/>
            <a:ext cx="11993544" cy="5137421"/>
          </a:xfrm>
        </p:spPr>
        <p:txBody>
          <a:bodyPr>
            <a:noAutofit/>
          </a:bodyPr>
          <a:lstStyle/>
          <a:p>
            <a:pPr marL="0" indent="0">
              <a:buNone/>
            </a:pPr>
            <a:r>
              <a:rPr lang="en-US" sz="1800" dirty="0">
                <a:latin typeface="Arial" panose="020B0604020202020204" pitchFamily="34" charset="0"/>
                <a:cs typeface="Arial" panose="020B0604020202020204" pitchFamily="34" charset="0"/>
              </a:rPr>
              <a:t>17 </a:t>
            </a:r>
            <a:r>
              <a:rPr lang="en-US" sz="1800" dirty="0" err="1">
                <a:latin typeface="Arial" panose="020B0604020202020204" pitchFamily="34" charset="0"/>
                <a:cs typeface="Arial" panose="020B0604020202020204" pitchFamily="34" charset="0"/>
              </a:rPr>
              <a:t>yo</a:t>
            </a:r>
            <a:r>
              <a:rPr lang="en-US" sz="1800" dirty="0">
                <a:latin typeface="Arial" panose="020B0604020202020204" pitchFamily="34" charset="0"/>
                <a:cs typeface="Arial" panose="020B0604020202020204" pitchFamily="34" charset="0"/>
              </a:rPr>
              <a:t> male – Endocrinology eConsult</a:t>
            </a:r>
          </a:p>
          <a:p>
            <a:r>
              <a:rPr lang="en-US" sz="1800" dirty="0">
                <a:latin typeface="Arial" panose="020B0604020202020204" pitchFamily="34" charset="0"/>
                <a:cs typeface="Arial" panose="020B0604020202020204" pitchFamily="34" charset="0"/>
              </a:rPr>
              <a:t>Complicated patient with genetic disorder 1p36deletion syndrome initially diagnosed with Type 1 diabetes but experiencing severe insulin resistance, metabolic syndrome with high c-peptide. Current A1c 8.6% averaging 200 units of insulin per day using an insulin pump.</a:t>
            </a:r>
          </a:p>
          <a:p>
            <a:r>
              <a:rPr lang="en-US" sz="1800" dirty="0">
                <a:latin typeface="Arial" panose="020B0604020202020204" pitchFamily="34" charset="0"/>
                <a:cs typeface="Arial" panose="020B0604020202020204" pitchFamily="34" charset="0"/>
              </a:rPr>
              <a:t>Pt cannot swallow pills, Trulicity has been denied by insurance.</a:t>
            </a:r>
          </a:p>
          <a:p>
            <a:r>
              <a:rPr lang="en-US" sz="1800" dirty="0">
                <a:latin typeface="Arial" panose="020B0604020202020204" pitchFamily="34" charset="0"/>
                <a:cs typeface="Arial" panose="020B0604020202020204" pitchFamily="34" charset="0"/>
              </a:rPr>
              <a:t>I would like your opinion on further testing on this pt. Should we check for an adrenal adenoma? or test his pituitary gland? </a:t>
            </a:r>
          </a:p>
        </p:txBody>
      </p:sp>
    </p:spTree>
    <p:extLst>
      <p:ext uri="{BB962C8B-B14F-4D97-AF65-F5344CB8AC3E}">
        <p14:creationId xmlns:p14="http://schemas.microsoft.com/office/powerpoint/2010/main" val="37451903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00666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23DFAF-34BE-4231-2AA5-E1F14B6DD443}"/>
              </a:ext>
            </a:extLst>
          </p:cNvPr>
          <p:cNvSpPr>
            <a:spLocks noGrp="1"/>
          </p:cNvSpPr>
          <p:nvPr>
            <p:ph type="title"/>
          </p:nvPr>
        </p:nvSpPr>
        <p:spPr>
          <a:xfrm>
            <a:off x="838200" y="365126"/>
            <a:ext cx="10515600" cy="700000"/>
          </a:xfrm>
        </p:spPr>
        <p:txBody>
          <a:bodyPr>
            <a:normAutofit/>
          </a:bodyPr>
          <a:lstStyle/>
          <a:p>
            <a:pPr algn="ctr"/>
            <a:r>
              <a:rPr lang="en-US" dirty="0">
                <a:solidFill>
                  <a:schemeClr val="bg1"/>
                </a:solidFill>
                <a:latin typeface="Georgia" panose="02040502050405020303" pitchFamily="18" charset="0"/>
              </a:rPr>
              <a:t>Case Study Endocrinology eConsult</a:t>
            </a:r>
          </a:p>
        </p:txBody>
      </p:sp>
      <p:sp>
        <p:nvSpPr>
          <p:cNvPr id="2" name="Content Placeholder 1">
            <a:extLst>
              <a:ext uri="{FF2B5EF4-FFF2-40B4-BE49-F238E27FC236}">
                <a16:creationId xmlns:a16="http://schemas.microsoft.com/office/drawing/2014/main" id="{9C76E69B-F4CD-DE94-2907-A585B4BA642A}"/>
              </a:ext>
            </a:extLst>
          </p:cNvPr>
          <p:cNvSpPr>
            <a:spLocks noGrp="1"/>
          </p:cNvSpPr>
          <p:nvPr>
            <p:ph idx="1"/>
          </p:nvPr>
        </p:nvSpPr>
        <p:spPr>
          <a:xfrm>
            <a:off x="99228" y="1191884"/>
            <a:ext cx="11993544" cy="5137421"/>
          </a:xfrm>
        </p:spPr>
        <p:txBody>
          <a:bodyPr>
            <a:noAutofit/>
          </a:bodyPr>
          <a:lstStyle/>
          <a:p>
            <a:pPr marL="0" indent="0">
              <a:buNone/>
            </a:pPr>
            <a:r>
              <a:rPr lang="en-US" sz="1800" dirty="0">
                <a:latin typeface="Arial" panose="020B0604020202020204" pitchFamily="34" charset="0"/>
                <a:cs typeface="Arial" panose="020B0604020202020204" pitchFamily="34" charset="0"/>
              </a:rPr>
              <a:t>Dr. Greenlee – Endocrinology Specialist Reviewer, ConferMED Colorado Network of Specialists</a:t>
            </a:r>
          </a:p>
          <a:p>
            <a:pPr marL="0" indent="0">
              <a:buNone/>
            </a:pPr>
            <a:r>
              <a:rPr lang="en-US" sz="1800" dirty="0">
                <a:latin typeface="Arial" panose="020B0604020202020204" pitchFamily="34" charset="0"/>
                <a:cs typeface="Arial" panose="020B0604020202020204" pitchFamily="34" charset="0"/>
              </a:rPr>
              <a:t>Summary of eConsult response</a:t>
            </a:r>
          </a:p>
          <a:p>
            <a:r>
              <a:rPr lang="en-US" sz="1800" dirty="0">
                <a:latin typeface="Arial" panose="020B0604020202020204" pitchFamily="34" charset="0"/>
                <a:cs typeface="Arial" panose="020B0604020202020204" pitchFamily="34" charset="0"/>
              </a:rPr>
              <a:t>I did note that the diagnosis for his diabetes ranges from uncomplicated type 1 diabetes (controlled) to type 1 diabetes with hyperglycemia to “other diabetes” (E13.9) with insulin resistance (E88.81). I would be sure to remove the diagnosis codes for Type 1 diabetes as he clearly does not have type 1 diabetes and use the E13.9 and E88.81 codes to request approval of the preferred GLP1RA or even tirzepatide and even request an appeal – if you need any of the information from the in-depth review I just did of his records to support this, let me know but I don’t think if they think the diagnosis is type 1 diabetes that they will approve the GLP1. RA.]</a:t>
            </a:r>
          </a:p>
          <a:p>
            <a:r>
              <a:rPr lang="en-US" sz="1800" dirty="0">
                <a:latin typeface="Arial" panose="020B0604020202020204" pitchFamily="34" charset="0"/>
                <a:cs typeface="Arial" panose="020B0604020202020204" pitchFamily="34" charset="0"/>
              </a:rPr>
              <a:t>I also think/very strongly recommend that you should reach out to </a:t>
            </a:r>
            <a:r>
              <a:rPr lang="en-US" sz="18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https://www.atypicaldiabetesnetwork.org/</a:t>
            </a:r>
            <a:r>
              <a:rPr lang="en-US" sz="1800" dirty="0">
                <a:latin typeface="Arial" panose="020B0604020202020204" pitchFamily="34" charset="0"/>
                <a:cs typeface="Arial" panose="020B0604020202020204" pitchFamily="34" charset="0"/>
              </a:rPr>
              <a:t> (also called RADIANT, the rare and atypical diabetes network) for additional study of his condition.</a:t>
            </a:r>
          </a:p>
          <a:p>
            <a:r>
              <a:rPr lang="en-US" sz="1800" dirty="0">
                <a:latin typeface="Arial" panose="020B0604020202020204" pitchFamily="34" charset="0"/>
                <a:cs typeface="Arial" panose="020B0604020202020204" pitchFamily="34" charset="0"/>
              </a:rPr>
              <a:t>From review of the notes, I do not see any suggestion of cortisol excess and he has continued to grow taller which often is impaired with cortisol excess. However, testing for cortisol excess is reasonable. When checking for Cushing’s Syndrome in general and for abnormal cortisol secretion from an adrenal adenoma in particular, a low-dose overnight </a:t>
            </a:r>
            <a:r>
              <a:rPr lang="en-US" sz="1800" dirty="0" err="1">
                <a:latin typeface="Arial" panose="020B0604020202020204" pitchFamily="34" charset="0"/>
                <a:cs typeface="Arial" panose="020B0604020202020204" pitchFamily="34" charset="0"/>
              </a:rPr>
              <a:t>Dex</a:t>
            </a:r>
            <a:r>
              <a:rPr lang="en-US" sz="1800" dirty="0">
                <a:latin typeface="Arial" panose="020B0604020202020204" pitchFamily="34" charset="0"/>
                <a:cs typeface="Arial" panose="020B0604020202020204" pitchFamily="34" charset="0"/>
              </a:rPr>
              <a:t> suppression test is a good screening test. </a:t>
            </a:r>
          </a:p>
        </p:txBody>
      </p:sp>
    </p:spTree>
    <p:extLst>
      <p:ext uri="{BB962C8B-B14F-4D97-AF65-F5344CB8AC3E}">
        <p14:creationId xmlns:p14="http://schemas.microsoft.com/office/powerpoint/2010/main" val="23738564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6D0BA0-D247-139D-D35D-AF3AACABB1B8}"/>
              </a:ext>
            </a:extLst>
          </p:cNvPr>
          <p:cNvPicPr>
            <a:picLocks noChangeAspect="1"/>
          </p:cNvPicPr>
          <p:nvPr/>
        </p:nvPicPr>
        <p:blipFill>
          <a:blip r:embed="rId3"/>
          <a:stretch>
            <a:fillRect/>
          </a:stretch>
        </p:blipFill>
        <p:spPr>
          <a:xfrm>
            <a:off x="155264" y="55521"/>
            <a:ext cx="1652231" cy="1476462"/>
          </a:xfrm>
          <a:prstGeom prst="rect">
            <a:avLst/>
          </a:prstGeom>
        </p:spPr>
      </p:pic>
      <p:pic>
        <p:nvPicPr>
          <p:cNvPr id="5" name="Picture 4">
            <a:extLst>
              <a:ext uri="{FF2B5EF4-FFF2-40B4-BE49-F238E27FC236}">
                <a16:creationId xmlns:a16="http://schemas.microsoft.com/office/drawing/2014/main" id="{9B7033C7-B1BC-1CF8-9D6D-8B7DA3351D23}"/>
              </a:ext>
            </a:extLst>
          </p:cNvPr>
          <p:cNvPicPr>
            <a:picLocks noChangeAspect="1"/>
          </p:cNvPicPr>
          <p:nvPr/>
        </p:nvPicPr>
        <p:blipFill>
          <a:blip r:embed="rId4"/>
          <a:stretch>
            <a:fillRect/>
          </a:stretch>
        </p:blipFill>
        <p:spPr>
          <a:xfrm>
            <a:off x="9307331" y="6132703"/>
            <a:ext cx="1434623" cy="632590"/>
          </a:xfrm>
          <a:prstGeom prst="rect">
            <a:avLst/>
          </a:prstGeom>
        </p:spPr>
      </p:pic>
      <p:pic>
        <p:nvPicPr>
          <p:cNvPr id="6" name="Picture 5">
            <a:extLst>
              <a:ext uri="{FF2B5EF4-FFF2-40B4-BE49-F238E27FC236}">
                <a16:creationId xmlns:a16="http://schemas.microsoft.com/office/drawing/2014/main" id="{59674A38-DA82-DFB5-0BDB-F8F0DF2D47D1}"/>
              </a:ext>
            </a:extLst>
          </p:cNvPr>
          <p:cNvPicPr>
            <a:picLocks noChangeAspect="1"/>
          </p:cNvPicPr>
          <p:nvPr/>
        </p:nvPicPr>
        <p:blipFill>
          <a:blip r:embed="rId5"/>
          <a:stretch>
            <a:fillRect/>
          </a:stretch>
        </p:blipFill>
        <p:spPr>
          <a:xfrm>
            <a:off x="10660474" y="5840963"/>
            <a:ext cx="1285692" cy="833962"/>
          </a:xfrm>
          <a:prstGeom prst="rect">
            <a:avLst/>
          </a:prstGeom>
        </p:spPr>
      </p:pic>
      <p:pic>
        <p:nvPicPr>
          <p:cNvPr id="7" name="Picture 6">
            <a:extLst>
              <a:ext uri="{FF2B5EF4-FFF2-40B4-BE49-F238E27FC236}">
                <a16:creationId xmlns:a16="http://schemas.microsoft.com/office/drawing/2014/main" id="{4BF53A9D-F1F7-12C8-B480-2403ACDDE5AE}"/>
              </a:ext>
            </a:extLst>
          </p:cNvPr>
          <p:cNvPicPr>
            <a:picLocks noChangeAspect="1"/>
          </p:cNvPicPr>
          <p:nvPr/>
        </p:nvPicPr>
        <p:blipFill>
          <a:blip r:embed="rId5"/>
          <a:stretch>
            <a:fillRect/>
          </a:stretch>
        </p:blipFill>
        <p:spPr>
          <a:xfrm>
            <a:off x="10741954" y="5888993"/>
            <a:ext cx="1350963" cy="876300"/>
          </a:xfrm>
          <a:prstGeom prst="rect">
            <a:avLst/>
          </a:prstGeom>
        </p:spPr>
      </p:pic>
      <p:graphicFrame>
        <p:nvGraphicFramePr>
          <p:cNvPr id="10" name="Table 9">
            <a:extLst>
              <a:ext uri="{FF2B5EF4-FFF2-40B4-BE49-F238E27FC236}">
                <a16:creationId xmlns:a16="http://schemas.microsoft.com/office/drawing/2014/main" id="{2A5BD412-FA85-36E6-EF34-D8C3347C2410}"/>
              </a:ext>
            </a:extLst>
          </p:cNvPr>
          <p:cNvGraphicFramePr>
            <a:graphicFrameLocks noGrp="1"/>
          </p:cNvGraphicFramePr>
          <p:nvPr/>
        </p:nvGraphicFramePr>
        <p:xfrm>
          <a:off x="319209" y="1758784"/>
          <a:ext cx="2131517" cy="4570545"/>
        </p:xfrm>
        <a:graphic>
          <a:graphicData uri="http://schemas.openxmlformats.org/drawingml/2006/table">
            <a:tbl>
              <a:tblPr firstRow="1" firstCol="1" bandRow="1">
                <a:tableStyleId>{5C22544A-7EE6-4342-B048-85BDC9FD1C3A}</a:tableStyleId>
              </a:tblPr>
              <a:tblGrid>
                <a:gridCol w="2131517">
                  <a:extLst>
                    <a:ext uri="{9D8B030D-6E8A-4147-A177-3AD203B41FA5}">
                      <a16:colId xmlns:a16="http://schemas.microsoft.com/office/drawing/2014/main" val="3243743194"/>
                    </a:ext>
                  </a:extLst>
                </a:gridCol>
              </a:tblGrid>
              <a:tr h="304703">
                <a:tc>
                  <a:txBody>
                    <a:bodyPr/>
                    <a:lstStyle/>
                    <a:p>
                      <a:pPr marL="0" marR="0" algn="ctr"/>
                      <a:r>
                        <a:rPr lang="en-US" sz="1600" dirty="0">
                          <a:effectLst/>
                        </a:rPr>
                        <a:t>SPECIALTIES AVAILABLE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extLst>
                  <a:ext uri="{0D108BD9-81ED-4DB2-BD59-A6C34878D82A}">
                    <a16:rowId xmlns:a16="http://schemas.microsoft.com/office/drawing/2014/main" val="3426131375"/>
                  </a:ext>
                </a:extLst>
              </a:tr>
              <a:tr h="304703">
                <a:tc>
                  <a:txBody>
                    <a:bodyPr/>
                    <a:lstStyle/>
                    <a:p>
                      <a:pPr marL="0" marR="0" algn="ctr"/>
                      <a:r>
                        <a:rPr lang="en-US" sz="1600" dirty="0">
                          <a:effectLst/>
                        </a:rPr>
                        <a:t>ALLERGY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extLst>
                  <a:ext uri="{0D108BD9-81ED-4DB2-BD59-A6C34878D82A}">
                    <a16:rowId xmlns:a16="http://schemas.microsoft.com/office/drawing/2014/main" val="2998821485"/>
                  </a:ext>
                </a:extLst>
              </a:tr>
              <a:tr h="304703">
                <a:tc>
                  <a:txBody>
                    <a:bodyPr/>
                    <a:lstStyle/>
                    <a:p>
                      <a:pPr marL="0" marR="0" algn="ctr"/>
                      <a:r>
                        <a:rPr lang="en-US" sz="1600" dirty="0">
                          <a:effectLst/>
                        </a:rPr>
                        <a:t>CARDIOLOGY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extLst>
                  <a:ext uri="{0D108BD9-81ED-4DB2-BD59-A6C34878D82A}">
                    <a16:rowId xmlns:a16="http://schemas.microsoft.com/office/drawing/2014/main" val="219654240"/>
                  </a:ext>
                </a:extLst>
              </a:tr>
              <a:tr h="304703">
                <a:tc>
                  <a:txBody>
                    <a:bodyPr/>
                    <a:lstStyle/>
                    <a:p>
                      <a:pPr marL="0" marR="0" algn="ctr"/>
                      <a:r>
                        <a:rPr lang="en-US" sz="1600">
                          <a:effectLst/>
                        </a:rPr>
                        <a:t>ENDOCRINOLOGY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extLst>
                  <a:ext uri="{0D108BD9-81ED-4DB2-BD59-A6C34878D82A}">
                    <a16:rowId xmlns:a16="http://schemas.microsoft.com/office/drawing/2014/main" val="1951787613"/>
                  </a:ext>
                </a:extLst>
              </a:tr>
              <a:tr h="304703">
                <a:tc>
                  <a:txBody>
                    <a:bodyPr/>
                    <a:lstStyle/>
                    <a:p>
                      <a:pPr marL="0" marR="0" algn="ctr"/>
                      <a:r>
                        <a:rPr lang="en-US" sz="1600">
                          <a:effectLst/>
                        </a:rPr>
                        <a:t>DERMATOLOGY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extLst>
                  <a:ext uri="{0D108BD9-81ED-4DB2-BD59-A6C34878D82A}">
                    <a16:rowId xmlns:a16="http://schemas.microsoft.com/office/drawing/2014/main" val="948134149"/>
                  </a:ext>
                </a:extLst>
              </a:tr>
              <a:tr h="304703">
                <a:tc>
                  <a:txBody>
                    <a:bodyPr/>
                    <a:lstStyle/>
                    <a:p>
                      <a:pPr marL="0" marR="0" algn="ctr"/>
                      <a:r>
                        <a:rPr lang="en-US" sz="1600" dirty="0">
                          <a:effectLst/>
                        </a:rPr>
                        <a:t>ENT/OTOLARYNGOLOGY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extLst>
                  <a:ext uri="{0D108BD9-81ED-4DB2-BD59-A6C34878D82A}">
                    <a16:rowId xmlns:a16="http://schemas.microsoft.com/office/drawing/2014/main" val="3732159046"/>
                  </a:ext>
                </a:extLst>
              </a:tr>
              <a:tr h="304703">
                <a:tc>
                  <a:txBody>
                    <a:bodyPr/>
                    <a:lstStyle/>
                    <a:p>
                      <a:pPr marL="0" marR="0" algn="ctr"/>
                      <a:r>
                        <a:rPr lang="en-US" sz="1600" dirty="0">
                          <a:effectLst/>
                        </a:rPr>
                        <a:t>HEMATOLOGY </a:t>
                      </a:r>
                      <a:endParaRPr lang="en-US" sz="16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extLst>
                  <a:ext uri="{0D108BD9-81ED-4DB2-BD59-A6C34878D82A}">
                    <a16:rowId xmlns:a16="http://schemas.microsoft.com/office/drawing/2014/main" val="2794039765"/>
                  </a:ext>
                </a:extLst>
              </a:tr>
              <a:tr h="304703">
                <a:tc>
                  <a:txBody>
                    <a:bodyPr/>
                    <a:lstStyle/>
                    <a:p>
                      <a:pPr marL="0" marR="0" algn="ctr"/>
                      <a:r>
                        <a:rPr lang="en-US" sz="1600">
                          <a:effectLst/>
                        </a:rPr>
                        <a:t>INFECTIOUS DISEASE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extLst>
                  <a:ext uri="{0D108BD9-81ED-4DB2-BD59-A6C34878D82A}">
                    <a16:rowId xmlns:a16="http://schemas.microsoft.com/office/drawing/2014/main" val="1333761633"/>
                  </a:ext>
                </a:extLst>
              </a:tr>
              <a:tr h="304703">
                <a:tc>
                  <a:txBody>
                    <a:bodyPr/>
                    <a:lstStyle/>
                    <a:p>
                      <a:pPr marL="0" marR="0" algn="ctr"/>
                      <a:r>
                        <a:rPr lang="en-US" sz="1600" b="1" kern="1200" dirty="0">
                          <a:solidFill>
                            <a:schemeClr val="lt1"/>
                          </a:solidFill>
                          <a:effectLst/>
                          <a:latin typeface="+mn-lt"/>
                          <a:ea typeface="+mn-ea"/>
                          <a:cs typeface="+mn-cs"/>
                        </a:rPr>
                        <a:t>NEUROLOGY</a:t>
                      </a:r>
                    </a:p>
                  </a:txBody>
                  <a:tcPr marL="0" marR="0" marT="0" marB="0" anchor="ctr">
                    <a:solidFill>
                      <a:schemeClr val="accent5"/>
                    </a:solidFill>
                  </a:tcPr>
                </a:tc>
                <a:extLst>
                  <a:ext uri="{0D108BD9-81ED-4DB2-BD59-A6C34878D82A}">
                    <a16:rowId xmlns:a16="http://schemas.microsoft.com/office/drawing/2014/main" val="3161972912"/>
                  </a:ext>
                </a:extLst>
              </a:tr>
              <a:tr h="304703">
                <a:tc>
                  <a:txBody>
                    <a:bodyPr/>
                    <a:lstStyle/>
                    <a:p>
                      <a:pPr marL="0" marR="0" algn="ctr"/>
                      <a:r>
                        <a:rPr lang="en-US" sz="1600" dirty="0">
                          <a:effectLst/>
                        </a:rPr>
                        <a:t>NEPHROLOGY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extLst>
                  <a:ext uri="{0D108BD9-81ED-4DB2-BD59-A6C34878D82A}">
                    <a16:rowId xmlns:a16="http://schemas.microsoft.com/office/drawing/2014/main" val="3797511137"/>
                  </a:ext>
                </a:extLst>
              </a:tr>
              <a:tr h="304703">
                <a:tc>
                  <a:txBody>
                    <a:bodyPr/>
                    <a:lstStyle/>
                    <a:p>
                      <a:pPr marL="0" marR="0" algn="ctr"/>
                      <a:r>
                        <a:rPr lang="en-US" sz="1600">
                          <a:effectLst/>
                        </a:rPr>
                        <a:t>ORTHOPEDICS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extLst>
                  <a:ext uri="{0D108BD9-81ED-4DB2-BD59-A6C34878D82A}">
                    <a16:rowId xmlns:a16="http://schemas.microsoft.com/office/drawing/2014/main" val="2013061414"/>
                  </a:ext>
                </a:extLst>
              </a:tr>
              <a:tr h="304703">
                <a:tc>
                  <a:txBody>
                    <a:bodyPr/>
                    <a:lstStyle/>
                    <a:p>
                      <a:pPr marL="0" marR="0" algn="ctr"/>
                      <a:r>
                        <a:rPr lang="en-US" sz="1600" dirty="0">
                          <a:effectLst/>
                        </a:rPr>
                        <a:t>PAIN MANAGEMENT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extLst>
                  <a:ext uri="{0D108BD9-81ED-4DB2-BD59-A6C34878D82A}">
                    <a16:rowId xmlns:a16="http://schemas.microsoft.com/office/drawing/2014/main" val="1062388238"/>
                  </a:ext>
                </a:extLst>
              </a:tr>
              <a:tr h="304703">
                <a:tc>
                  <a:txBody>
                    <a:bodyPr/>
                    <a:lstStyle/>
                    <a:p>
                      <a:pPr marL="0" marR="0" algn="ctr"/>
                      <a:r>
                        <a:rPr lang="en-US" sz="1600">
                          <a:effectLst/>
                        </a:rPr>
                        <a:t>PSYCHIATRY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extLst>
                  <a:ext uri="{0D108BD9-81ED-4DB2-BD59-A6C34878D82A}">
                    <a16:rowId xmlns:a16="http://schemas.microsoft.com/office/drawing/2014/main" val="3532970359"/>
                  </a:ext>
                </a:extLst>
              </a:tr>
              <a:tr h="304703">
                <a:tc>
                  <a:txBody>
                    <a:bodyPr/>
                    <a:lstStyle/>
                    <a:p>
                      <a:pPr marL="0" marR="0" algn="ctr"/>
                      <a:r>
                        <a:rPr lang="en-US" sz="1600" dirty="0">
                          <a:effectLst/>
                        </a:rPr>
                        <a:t>RHEUMATOLOGY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extLst>
                  <a:ext uri="{0D108BD9-81ED-4DB2-BD59-A6C34878D82A}">
                    <a16:rowId xmlns:a16="http://schemas.microsoft.com/office/drawing/2014/main" val="4102389553"/>
                  </a:ext>
                </a:extLst>
              </a:tr>
              <a:tr h="304703">
                <a:tc>
                  <a:txBody>
                    <a:bodyPr/>
                    <a:lstStyle/>
                    <a:p>
                      <a:pPr marL="0" marR="0" algn="ctr"/>
                      <a:r>
                        <a:rPr lang="en-US" sz="1600" b="1" kern="1200" dirty="0">
                          <a:solidFill>
                            <a:schemeClr val="lt1"/>
                          </a:solidFill>
                          <a:effectLst/>
                          <a:latin typeface="+mn-lt"/>
                          <a:ea typeface="+mn-ea"/>
                          <a:cs typeface="+mn-cs"/>
                        </a:rPr>
                        <a:t>UROLOGY</a:t>
                      </a:r>
                    </a:p>
                  </a:txBody>
                  <a:tcPr marL="0" marR="0" marT="0" marB="0" anchor="ctr">
                    <a:solidFill>
                      <a:schemeClr val="accent5"/>
                    </a:solidFill>
                  </a:tcPr>
                </a:tc>
                <a:extLst>
                  <a:ext uri="{0D108BD9-81ED-4DB2-BD59-A6C34878D82A}">
                    <a16:rowId xmlns:a16="http://schemas.microsoft.com/office/drawing/2014/main" val="245353544"/>
                  </a:ext>
                </a:extLst>
              </a:tr>
            </a:tbl>
          </a:graphicData>
        </a:graphic>
      </p:graphicFrame>
      <p:sp>
        <p:nvSpPr>
          <p:cNvPr id="11" name="TextBox 10">
            <a:extLst>
              <a:ext uri="{FF2B5EF4-FFF2-40B4-BE49-F238E27FC236}">
                <a16:creationId xmlns:a16="http://schemas.microsoft.com/office/drawing/2014/main" id="{40B4805B-E600-2DEB-D45B-A8039CD8F51F}"/>
              </a:ext>
            </a:extLst>
          </p:cNvPr>
          <p:cNvSpPr txBox="1"/>
          <p:nvPr/>
        </p:nvSpPr>
        <p:spPr>
          <a:xfrm>
            <a:off x="2515259" y="1614061"/>
            <a:ext cx="9295960" cy="15081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002576"/>
                </a:solidFill>
                <a:effectLst/>
                <a:uLnTx/>
                <a:uFillTx/>
                <a:latin typeface="Georgia" panose="02040502050405020303" pitchFamily="18" charset="0"/>
                <a:ea typeface="Calibri" panose="020F0502020204030204" pitchFamily="34" charset="0"/>
                <a:cs typeface="+mn-cs"/>
              </a:rPr>
              <a:t>Colorado Specialty CareConnect (CSCC)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5B9BD5">
                    <a:lumMod val="75000"/>
                  </a:srgbClr>
                </a:solidFill>
                <a:effectLst/>
                <a:uLnTx/>
                <a:uFillTx/>
                <a:latin typeface="Georgia" panose="02040502050405020303" pitchFamily="18" charset="0"/>
                <a:ea typeface="Calibri" panose="020F0502020204030204" pitchFamily="34" charset="0"/>
                <a:cs typeface="+mn-cs"/>
              </a:rPr>
              <a:t>Advancing the curbside consult to improve care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72C4">
                    <a:lumMod val="50000"/>
                  </a:srgbClr>
                </a:solidFill>
                <a:effectLst/>
                <a:uLnTx/>
                <a:uFillTx/>
                <a:latin typeface="Georgia" panose="02040502050405020303" pitchFamily="18" charset="0"/>
                <a:ea typeface="+mn-ea"/>
                <a:cs typeface="Arial" panose="020B0604020202020204" pitchFamily="34" charset="0"/>
              </a:rPr>
              <a:t>Colorado Specialty CareConnect offers interprofessional guidance through eConsults for RMHP and Health First Colorado (RAE) Medicaid patients</a:t>
            </a:r>
            <a:endParaRPr kumimoji="0" lang="en-US" sz="2000" b="0" i="0" u="none" strike="noStrike" kern="1200" cap="none" spc="0" normalizeH="0" baseline="0" noProof="0" dirty="0">
              <a:ln>
                <a:noFill/>
              </a:ln>
              <a:solidFill>
                <a:srgbClr val="4472C4">
                  <a:lumMod val="50000"/>
                </a:srgbClr>
              </a:solidFill>
              <a:effectLst/>
              <a:uLnTx/>
              <a:uFillTx/>
              <a:latin typeface="Georgia" panose="02040502050405020303" pitchFamily="18" charset="0"/>
              <a:ea typeface="+mn-ea"/>
              <a:cs typeface="+mn-cs"/>
            </a:endParaRPr>
          </a:p>
        </p:txBody>
      </p:sp>
      <p:sp>
        <p:nvSpPr>
          <p:cNvPr id="13" name="TextBox 12">
            <a:extLst>
              <a:ext uri="{FF2B5EF4-FFF2-40B4-BE49-F238E27FC236}">
                <a16:creationId xmlns:a16="http://schemas.microsoft.com/office/drawing/2014/main" id="{441DE933-F693-4080-6713-FE93BA99C858}"/>
              </a:ext>
            </a:extLst>
          </p:cNvPr>
          <p:cNvSpPr txBox="1"/>
          <p:nvPr/>
        </p:nvSpPr>
        <p:spPr>
          <a:xfrm>
            <a:off x="1754065" y="280697"/>
            <a:ext cx="9641106"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4472C4">
                    <a:lumMod val="50000"/>
                  </a:srgbClr>
                </a:solidFill>
                <a:effectLst/>
                <a:uLnTx/>
                <a:uFillTx/>
                <a:latin typeface="Georgia" panose="02040502050405020303" pitchFamily="18" charset="0"/>
                <a:ea typeface="+mn-ea"/>
                <a:cs typeface="Arial" panose="020B0604020202020204" pitchFamily="34" charset="0"/>
              </a:rPr>
              <a:t>Do you ever have a question about a patient you wish a specialist would answer for you?</a:t>
            </a:r>
          </a:p>
        </p:txBody>
      </p:sp>
      <p:sp>
        <p:nvSpPr>
          <p:cNvPr id="14" name="TextBox 13">
            <a:extLst>
              <a:ext uri="{FF2B5EF4-FFF2-40B4-BE49-F238E27FC236}">
                <a16:creationId xmlns:a16="http://schemas.microsoft.com/office/drawing/2014/main" id="{A4AD04A3-AF9C-20E2-56D6-BF39ACFAF422}"/>
              </a:ext>
            </a:extLst>
          </p:cNvPr>
          <p:cNvSpPr txBox="1"/>
          <p:nvPr/>
        </p:nvSpPr>
        <p:spPr>
          <a:xfrm>
            <a:off x="3069966" y="3211337"/>
            <a:ext cx="8489461" cy="267765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9999"/>
                </a:solidFill>
                <a:effectLst/>
                <a:uLnTx/>
                <a:uFillTx/>
                <a:latin typeface="Arial" panose="020B0604020202020204" pitchFamily="34" charset="0"/>
                <a:ea typeface="+mn-ea"/>
                <a:cs typeface="Arial" panose="020B0604020202020204" pitchFamily="34" charset="0"/>
              </a:rPr>
              <a:t>Access platform through QHN Single Sign On (SSO)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9999"/>
                </a:solidFill>
                <a:effectLst/>
                <a:uLnTx/>
                <a:uFillTx/>
                <a:latin typeface="Arial" panose="020B0604020202020204" pitchFamily="34" charset="0"/>
                <a:ea typeface="+mn-ea"/>
                <a:cs typeface="Arial" panose="020B0604020202020204" pitchFamily="34" charset="0"/>
              </a:rPr>
              <a:t>Personalized training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9999"/>
                </a:solidFill>
                <a:effectLst/>
                <a:uLnTx/>
                <a:uFillTx/>
                <a:latin typeface="Arial" panose="020B0604020202020204" pitchFamily="34" charset="0"/>
                <a:ea typeface="+mn-ea"/>
                <a:cs typeface="Arial" panose="020B0604020202020204" pitchFamily="34" charset="0"/>
              </a:rPr>
              <a:t>Interprofessional guidance for 14 specialties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9999"/>
                </a:solidFill>
                <a:effectLst/>
                <a:uLnTx/>
                <a:uFillTx/>
                <a:latin typeface="Arial" panose="020B0604020202020204" pitchFamily="34" charset="0"/>
                <a:ea typeface="+mn-ea"/>
                <a:cs typeface="Arial" panose="020B0604020202020204" pitchFamily="34" charset="0"/>
              </a:rPr>
              <a:t>Quick response time from specialists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9999"/>
                </a:solidFill>
                <a:effectLst/>
                <a:uLnTx/>
                <a:uFillTx/>
                <a:latin typeface="Arial" panose="020B0604020202020204" pitchFamily="34" charset="0"/>
                <a:ea typeface="+mn-ea"/>
                <a:cs typeface="Arial" panose="020B0604020202020204" pitchFamily="34" charset="0"/>
              </a:rPr>
              <a:t>Documented summary of question and guidance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9999"/>
                </a:solidFill>
                <a:effectLst/>
                <a:uLnTx/>
                <a:uFillTx/>
                <a:latin typeface="Arial" panose="020B0604020202020204" pitchFamily="34" charset="0"/>
                <a:ea typeface="+mn-ea"/>
                <a:cs typeface="Arial" panose="020B0604020202020204" pitchFamily="34" charset="0"/>
              </a:rPr>
              <a:t>Quality Incentives for participation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9999"/>
                </a:solidFill>
                <a:effectLst/>
                <a:uLnTx/>
                <a:uFillTx/>
                <a:latin typeface="Arial" panose="020B0604020202020204" pitchFamily="34" charset="0"/>
                <a:ea typeface="+mn-ea"/>
                <a:cs typeface="Arial" panose="020B0604020202020204" pitchFamily="34" charset="0"/>
              </a:rPr>
              <a:t>Reimbursement for interprofessional eConsult</a:t>
            </a:r>
            <a:endParaRPr kumimoji="0" lang="en-US" sz="2400" b="0" i="0" u="none" strike="noStrike" kern="1200" cap="none" spc="0" normalizeH="0" baseline="0" noProof="0" dirty="0">
              <a:ln>
                <a:noFill/>
              </a:ln>
              <a:solidFill>
                <a:srgbClr val="009999"/>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00294C97-5A68-EFC4-1F4A-73E6278FDF13}"/>
              </a:ext>
            </a:extLst>
          </p:cNvPr>
          <p:cNvSpPr txBox="1"/>
          <p:nvPr/>
        </p:nvSpPr>
        <p:spPr>
          <a:xfrm>
            <a:off x="2481485" y="6318675"/>
            <a:ext cx="700553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https://qualityhealthnetwork.org/colorado-specialty-care-connect-cscc/</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27409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146707"/>
            <a:ext cx="1905901" cy="1703146"/>
          </a:xfrm>
          <a:prstGeom prst="rect">
            <a:avLst/>
          </a:prstGeom>
        </p:spPr>
      </p:pic>
      <p:sp>
        <p:nvSpPr>
          <p:cNvPr id="7" name="Rectangle 6"/>
          <p:cNvSpPr/>
          <p:nvPr/>
        </p:nvSpPr>
        <p:spPr>
          <a:xfrm>
            <a:off x="1485238" y="154126"/>
            <a:ext cx="8983981" cy="1550168"/>
          </a:xfrm>
          <a:prstGeom prst="rect">
            <a:avLst/>
          </a:prstGeom>
        </p:spPr>
        <p:txBody>
          <a:bodyPr wrap="square">
            <a:spAutoFit/>
          </a:bodyPr>
          <a:lstStyle/>
          <a:p>
            <a:pPr lvl="0" algn="ctr">
              <a:lnSpc>
                <a:spcPct val="90000"/>
              </a:lnSpc>
              <a:spcBef>
                <a:spcPts val="1000"/>
              </a:spcBef>
            </a:pPr>
            <a:r>
              <a:rPr lang="en-US" sz="3200" b="1" dirty="0">
                <a:solidFill>
                  <a:schemeClr val="accent1">
                    <a:lumMod val="50000"/>
                  </a:schemeClr>
                </a:solidFill>
                <a:latin typeface="Georgia" panose="02040502050405020303" pitchFamily="18" charset="0"/>
              </a:rPr>
              <a:t>Colorado Specialty Care Connect eConsults</a:t>
            </a:r>
          </a:p>
          <a:p>
            <a:pPr lvl="0" algn="ctr">
              <a:lnSpc>
                <a:spcPct val="90000"/>
              </a:lnSpc>
              <a:spcBef>
                <a:spcPts val="1000"/>
              </a:spcBef>
            </a:pPr>
            <a:r>
              <a:rPr lang="en-US" sz="3200" b="1" dirty="0">
                <a:solidFill>
                  <a:schemeClr val="accent1">
                    <a:lumMod val="50000"/>
                  </a:schemeClr>
                </a:solidFill>
                <a:latin typeface="Georgia" panose="02040502050405020303" pitchFamily="18" charset="0"/>
              </a:rPr>
              <a:t>Call for Participation</a:t>
            </a:r>
          </a:p>
        </p:txBody>
      </p:sp>
      <p:sp>
        <p:nvSpPr>
          <p:cNvPr id="11" name="TextBox 10">
            <a:extLst>
              <a:ext uri="{FF2B5EF4-FFF2-40B4-BE49-F238E27FC236}">
                <a16:creationId xmlns:a16="http://schemas.microsoft.com/office/drawing/2014/main" id="{C61A3807-7D19-494A-ACCF-D9D866B1D818}"/>
              </a:ext>
            </a:extLst>
          </p:cNvPr>
          <p:cNvSpPr txBox="1"/>
          <p:nvPr/>
        </p:nvSpPr>
        <p:spPr>
          <a:xfrm>
            <a:off x="1073096" y="2230251"/>
            <a:ext cx="10423959" cy="5539978"/>
          </a:xfrm>
          <a:prstGeom prst="rect">
            <a:avLst/>
          </a:prstGeom>
          <a:noFill/>
        </p:spPr>
        <p:txBody>
          <a:bodyPr wrap="square" rtlCol="0">
            <a:spAutoFit/>
          </a:bodyPr>
          <a:lstStyle/>
          <a:p>
            <a:pPr marL="285750" indent="-285750">
              <a:buFont typeface="Arial" panose="020B0604020202020204" pitchFamily="34" charset="0"/>
              <a:buChar char="•"/>
            </a:pPr>
            <a:r>
              <a:rPr lang="en-US" sz="2800" dirty="0"/>
              <a:t>Reach out to your Community Advisor at QHN</a:t>
            </a:r>
          </a:p>
          <a:p>
            <a:pPr marL="742950" lvl="1" indent="-285750">
              <a:buFont typeface="Arial" panose="020B0604020202020204" pitchFamily="34" charset="0"/>
              <a:buChar char="•"/>
            </a:pPr>
            <a:r>
              <a:rPr lang="en-US" sz="2800" dirty="0"/>
              <a:t>Cherie Schmitz – </a:t>
            </a:r>
            <a:r>
              <a:rPr lang="en-US" sz="2800" dirty="0">
                <a:hlinkClick r:id="rId4"/>
              </a:rPr>
              <a:t>cschmitz@qualityhealthnetwork.org</a:t>
            </a:r>
            <a:endParaRPr lang="en-US" sz="2800" dirty="0"/>
          </a:p>
          <a:p>
            <a:pPr marL="1200150" lvl="2" indent="-285750">
              <a:buFont typeface="Arial" panose="020B0604020202020204" pitchFamily="34" charset="0"/>
              <a:buChar char="•"/>
            </a:pPr>
            <a:r>
              <a:rPr lang="en-US" sz="2800" dirty="0"/>
              <a:t>Southern Region</a:t>
            </a:r>
          </a:p>
          <a:p>
            <a:pPr marL="742950" lvl="1" indent="-285750">
              <a:buFont typeface="Arial" panose="020B0604020202020204" pitchFamily="34" charset="0"/>
              <a:buChar char="•"/>
            </a:pPr>
            <a:r>
              <a:rPr lang="en-US" sz="2800" dirty="0"/>
              <a:t>Angela Rodriguez – </a:t>
            </a:r>
            <a:r>
              <a:rPr lang="en-US" sz="2800" dirty="0">
                <a:hlinkClick r:id="rId5"/>
              </a:rPr>
              <a:t>arodriguez@qualityhealthnetwork.org</a:t>
            </a:r>
            <a:endParaRPr lang="en-US" sz="2800" dirty="0"/>
          </a:p>
          <a:p>
            <a:pPr marL="1200150" lvl="2" indent="-285750">
              <a:buFont typeface="Arial" panose="020B0604020202020204" pitchFamily="34" charset="0"/>
              <a:buChar char="•"/>
            </a:pPr>
            <a:r>
              <a:rPr lang="en-US" sz="2800" dirty="0"/>
              <a:t>Mesa County – A-L</a:t>
            </a:r>
          </a:p>
          <a:p>
            <a:pPr marL="742950" lvl="1" indent="-285750">
              <a:buFont typeface="Arial" panose="020B0604020202020204" pitchFamily="34" charset="0"/>
              <a:buChar char="•"/>
            </a:pPr>
            <a:r>
              <a:rPr lang="en-US" sz="2800" dirty="0"/>
              <a:t>Wade Montgomery </a:t>
            </a:r>
            <a:r>
              <a:rPr lang="en-US" sz="2800" dirty="0">
                <a:hlinkClick r:id="rId6"/>
              </a:rPr>
              <a:t>-wmontgomery@qualityhealthnetwork.org</a:t>
            </a:r>
            <a:endParaRPr lang="en-US" sz="2800" dirty="0"/>
          </a:p>
          <a:p>
            <a:pPr marL="1200150" lvl="2" indent="-285750">
              <a:buFont typeface="Arial" panose="020B0604020202020204" pitchFamily="34" charset="0"/>
              <a:buChar char="•"/>
            </a:pPr>
            <a:r>
              <a:rPr lang="en-US" sz="2800" dirty="0"/>
              <a:t>Mesa County – M-Z</a:t>
            </a:r>
          </a:p>
          <a:p>
            <a:pPr marL="742950" lvl="1" indent="-285750">
              <a:buFont typeface="Arial" panose="020B0604020202020204" pitchFamily="34" charset="0"/>
              <a:buChar char="•"/>
            </a:pPr>
            <a:r>
              <a:rPr lang="en-US" sz="2800" dirty="0"/>
              <a:t>Sherri Corey – </a:t>
            </a:r>
            <a:r>
              <a:rPr lang="en-US" sz="2800" dirty="0">
                <a:hlinkClick r:id="rId7"/>
              </a:rPr>
              <a:t>scorey@qualityhealthnetwork.org</a:t>
            </a:r>
            <a:endParaRPr lang="en-US" sz="2800" dirty="0"/>
          </a:p>
          <a:p>
            <a:pPr marL="1200150" lvl="2" indent="-285750">
              <a:buFont typeface="Arial" panose="020B0604020202020204" pitchFamily="34" charset="0"/>
              <a:buChar char="•"/>
            </a:pPr>
            <a:r>
              <a:rPr lang="en-US" sz="2800" dirty="0"/>
              <a:t>Mountain Regions</a:t>
            </a:r>
          </a:p>
          <a:p>
            <a:pPr marL="742950" lvl="1" indent="-285750">
              <a:buFont typeface="Arial" panose="020B0604020202020204" pitchFamily="34" charset="0"/>
              <a:buChar char="•"/>
            </a:pPr>
            <a:endParaRPr lang="en-US" sz="2800" dirty="0"/>
          </a:p>
          <a:p>
            <a:pPr marL="742950" lvl="1" indent="-285750">
              <a:buFont typeface="Arial" panose="020B0604020202020204" pitchFamily="34" charset="0"/>
              <a:buChar char="•"/>
            </a:pPr>
            <a:endParaRPr lang="en-US" sz="2800" dirty="0"/>
          </a:p>
          <a:p>
            <a:pPr lvl="1"/>
            <a:endParaRPr lang="en-US" sz="2800" dirty="0"/>
          </a:p>
          <a:p>
            <a:endParaRPr lang="en-US" dirty="0"/>
          </a:p>
        </p:txBody>
      </p:sp>
    </p:spTree>
    <p:extLst>
      <p:ext uri="{BB962C8B-B14F-4D97-AF65-F5344CB8AC3E}">
        <p14:creationId xmlns:p14="http://schemas.microsoft.com/office/powerpoint/2010/main" val="32158286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C12A768-F199-494C-92A3-777E46AA82BA}"/>
              </a:ext>
            </a:extLst>
          </p:cNvPr>
          <p:cNvSpPr txBox="1">
            <a:spLocks/>
          </p:cNvSpPr>
          <p:nvPr/>
        </p:nvSpPr>
        <p:spPr bwMode="auto">
          <a:xfrm>
            <a:off x="2882348" y="2061505"/>
            <a:ext cx="8610600" cy="17423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E5BA53"/>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E5BA53"/>
                </a:solidFill>
                <a:effectLst/>
                <a:uLnTx/>
                <a:uFillTx/>
                <a:latin typeface="Verdana" panose="020B0604030504040204" pitchFamily="34" charset="0"/>
                <a:ea typeface="Verdana" panose="020B0604030504040204" pitchFamily="34" charset="0"/>
                <a:cs typeface="Calibri Light" panose="020F0302020204030204" pitchFamily="34" charset="0"/>
              </a:rPr>
              <a:t>Thank You!</a:t>
            </a:r>
          </a:p>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Calibri Light" panose="020F0302020204030204" pitchFamily="34" charset="0"/>
              </a:rPr>
              <a:t>Questions?</a:t>
            </a:r>
          </a:p>
        </p:txBody>
      </p:sp>
      <p:sp>
        <p:nvSpPr>
          <p:cNvPr id="2" name="TextBox 1">
            <a:extLst>
              <a:ext uri="{FF2B5EF4-FFF2-40B4-BE49-F238E27FC236}">
                <a16:creationId xmlns:a16="http://schemas.microsoft.com/office/drawing/2014/main" id="{7E439408-30C0-4974-9CEE-030954E0B14A}"/>
              </a:ext>
            </a:extLst>
          </p:cNvPr>
          <p:cNvSpPr txBox="1"/>
          <p:nvPr/>
        </p:nvSpPr>
        <p:spPr>
          <a:xfrm>
            <a:off x="5047488" y="3511516"/>
            <a:ext cx="443484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qualityhealthnetwork.org</a:t>
            </a:r>
          </a:p>
        </p:txBody>
      </p:sp>
    </p:spTree>
    <p:extLst>
      <p:ext uri="{BB962C8B-B14F-4D97-AF65-F5344CB8AC3E}">
        <p14:creationId xmlns:p14="http://schemas.microsoft.com/office/powerpoint/2010/main" val="111604415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86378A-2FFF-8D67-2E11-9AD73B6E6B97}"/>
              </a:ext>
            </a:extLst>
          </p:cNvPr>
          <p:cNvSpPr>
            <a:spLocks noGrp="1"/>
          </p:cNvSpPr>
          <p:nvPr>
            <p:ph type="title"/>
          </p:nvPr>
        </p:nvSpPr>
        <p:spPr>
          <a:xfrm>
            <a:off x="349102" y="365125"/>
            <a:ext cx="10515600" cy="1325563"/>
          </a:xfrm>
        </p:spPr>
        <p:txBody>
          <a:bodyPr/>
          <a:lstStyle/>
          <a:p>
            <a:pPr algn="ctr"/>
            <a:r>
              <a:rPr lang="en-US" dirty="0">
                <a:latin typeface="Georgia" panose="02040502050405020303" pitchFamily="18" charset="0"/>
              </a:rPr>
              <a:t>Speakers- Heather Steele</a:t>
            </a:r>
          </a:p>
        </p:txBody>
      </p:sp>
      <p:sp>
        <p:nvSpPr>
          <p:cNvPr id="7" name="Content Placeholder 6">
            <a:extLst>
              <a:ext uri="{FF2B5EF4-FFF2-40B4-BE49-F238E27FC236}">
                <a16:creationId xmlns:a16="http://schemas.microsoft.com/office/drawing/2014/main" id="{1A514897-630D-7AAC-44F3-A3247A38DE2A}"/>
              </a:ext>
            </a:extLst>
          </p:cNvPr>
          <p:cNvSpPr>
            <a:spLocks noGrp="1"/>
          </p:cNvSpPr>
          <p:nvPr>
            <p:ph idx="1"/>
          </p:nvPr>
        </p:nvSpPr>
        <p:spPr>
          <a:xfrm>
            <a:off x="2577952" y="1496242"/>
            <a:ext cx="8680598" cy="4716089"/>
          </a:xfrm>
        </p:spPr>
        <p:txBody>
          <a:bodyPr>
            <a:normAutofit/>
          </a:bodyPr>
          <a:lstStyle/>
          <a:p>
            <a:pPr marL="0" indent="0">
              <a:buNone/>
            </a:pPr>
            <a:r>
              <a:rPr lang="en-US" b="1" dirty="0"/>
              <a:t>Clinical Program Manager, Rocky Mountain Health Plans</a:t>
            </a:r>
          </a:p>
          <a:p>
            <a:pPr marL="0" indent="0">
              <a:buNone/>
            </a:pPr>
            <a:r>
              <a:rPr lang="en-US" b="1" dirty="0"/>
              <a:t>Project Manager, Colorado Specialty CareConnect</a:t>
            </a:r>
          </a:p>
          <a:p>
            <a:pPr marL="0" indent="0">
              <a:buNone/>
            </a:pPr>
            <a:r>
              <a:rPr lang="en-US" dirty="0"/>
              <a:t>Heather Steele, MHA, CPHQ is a passionate advocate for continuous improvement in today’s healthcare environment. She holds a Bachelor’s degree in Biological Sciences and a Master’s Degree in Healthcare Administration with an emphasis on Organizational Leadership</a:t>
            </a:r>
          </a:p>
        </p:txBody>
      </p:sp>
      <p:pic>
        <p:nvPicPr>
          <p:cNvPr id="8" name="Picture 7">
            <a:extLst>
              <a:ext uri="{FF2B5EF4-FFF2-40B4-BE49-F238E27FC236}">
                <a16:creationId xmlns:a16="http://schemas.microsoft.com/office/drawing/2014/main" id="{78B5219C-2CAE-EA05-0A33-D60920F81641}"/>
              </a:ext>
            </a:extLst>
          </p:cNvPr>
          <p:cNvPicPr>
            <a:picLocks noChangeAspect="1"/>
          </p:cNvPicPr>
          <p:nvPr/>
        </p:nvPicPr>
        <p:blipFill>
          <a:blip r:embed="rId3"/>
          <a:stretch>
            <a:fillRect/>
          </a:stretch>
        </p:blipFill>
        <p:spPr>
          <a:xfrm>
            <a:off x="9749184" y="48372"/>
            <a:ext cx="1785369" cy="1595437"/>
          </a:xfrm>
          <a:prstGeom prst="rect">
            <a:avLst/>
          </a:prstGeom>
        </p:spPr>
      </p:pic>
      <p:pic>
        <p:nvPicPr>
          <p:cNvPr id="9" name="Picture 8">
            <a:extLst>
              <a:ext uri="{FF2B5EF4-FFF2-40B4-BE49-F238E27FC236}">
                <a16:creationId xmlns:a16="http://schemas.microsoft.com/office/drawing/2014/main" id="{E7E92EDF-0E19-DEE5-7B13-2A42DAB8F5E6}"/>
              </a:ext>
            </a:extLst>
          </p:cNvPr>
          <p:cNvPicPr>
            <a:picLocks noChangeAspect="1"/>
          </p:cNvPicPr>
          <p:nvPr/>
        </p:nvPicPr>
        <p:blipFill>
          <a:blip r:embed="rId4"/>
          <a:stretch>
            <a:fillRect/>
          </a:stretch>
        </p:blipFill>
        <p:spPr>
          <a:xfrm>
            <a:off x="150872" y="56056"/>
            <a:ext cx="2352851" cy="1123433"/>
          </a:xfrm>
          <a:prstGeom prst="rect">
            <a:avLst/>
          </a:prstGeom>
        </p:spPr>
      </p:pic>
      <p:pic>
        <p:nvPicPr>
          <p:cNvPr id="3" name="Picture 2">
            <a:extLst>
              <a:ext uri="{FF2B5EF4-FFF2-40B4-BE49-F238E27FC236}">
                <a16:creationId xmlns:a16="http://schemas.microsoft.com/office/drawing/2014/main" id="{2FAC9DB7-CEFA-A1C5-77AE-A97C21F5BA5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86553" y="1599651"/>
            <a:ext cx="1881486" cy="2351858"/>
          </a:xfrm>
          <a:prstGeom prst="rect">
            <a:avLst/>
          </a:prstGeom>
        </p:spPr>
      </p:pic>
    </p:spTree>
    <p:extLst>
      <p:ext uri="{BB962C8B-B14F-4D97-AF65-F5344CB8AC3E}">
        <p14:creationId xmlns:p14="http://schemas.microsoft.com/office/powerpoint/2010/main" val="1230824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86378A-2FFF-8D67-2E11-9AD73B6E6B97}"/>
              </a:ext>
            </a:extLst>
          </p:cNvPr>
          <p:cNvSpPr>
            <a:spLocks noGrp="1"/>
          </p:cNvSpPr>
          <p:nvPr>
            <p:ph type="title"/>
          </p:nvPr>
        </p:nvSpPr>
        <p:spPr>
          <a:xfrm>
            <a:off x="349102" y="365125"/>
            <a:ext cx="10515600" cy="1325563"/>
          </a:xfrm>
        </p:spPr>
        <p:txBody>
          <a:bodyPr/>
          <a:lstStyle/>
          <a:p>
            <a:pPr algn="ctr"/>
            <a:r>
              <a:rPr lang="en-US" dirty="0">
                <a:latin typeface="Georgia" panose="02040502050405020303" pitchFamily="18" charset="0"/>
              </a:rPr>
              <a:t>Speakers- Shamika Mane</a:t>
            </a:r>
          </a:p>
        </p:txBody>
      </p:sp>
      <p:sp>
        <p:nvSpPr>
          <p:cNvPr id="7" name="Content Placeholder 6">
            <a:extLst>
              <a:ext uri="{FF2B5EF4-FFF2-40B4-BE49-F238E27FC236}">
                <a16:creationId xmlns:a16="http://schemas.microsoft.com/office/drawing/2014/main" id="{1A514897-630D-7AAC-44F3-A3247A38DE2A}"/>
              </a:ext>
            </a:extLst>
          </p:cNvPr>
          <p:cNvSpPr>
            <a:spLocks noGrp="1"/>
          </p:cNvSpPr>
          <p:nvPr>
            <p:ph idx="1"/>
          </p:nvPr>
        </p:nvSpPr>
        <p:spPr>
          <a:xfrm>
            <a:off x="2577952" y="1496242"/>
            <a:ext cx="8680598" cy="4716089"/>
          </a:xfrm>
        </p:spPr>
        <p:txBody>
          <a:bodyPr>
            <a:normAutofit/>
          </a:bodyPr>
          <a:lstStyle/>
          <a:p>
            <a:pPr marL="0" indent="0">
              <a:buNone/>
            </a:pPr>
            <a:r>
              <a:rPr lang="en-US" b="1" dirty="0"/>
              <a:t>Client Success Specialist, Safety Net Connect</a:t>
            </a:r>
          </a:p>
          <a:p>
            <a:pPr marL="0" indent="0">
              <a:buNone/>
            </a:pPr>
            <a:r>
              <a:rPr lang="en-US" b="1" dirty="0"/>
              <a:t>Project Manager, Colorado Specialty CareConnect</a:t>
            </a:r>
          </a:p>
          <a:p>
            <a:pPr marL="0" indent="0">
              <a:buNone/>
            </a:pPr>
            <a:r>
              <a:rPr lang="en-US" dirty="0"/>
              <a:t>Shamika Mane is a health information technology Project Manager who specializes in strategies harmonizing processes, people, and technology.  With 10+ years of experience in leading complex healthcare IT projects, she has a proven track record of success in improving care delivery within the low-income and underserved Medi-Cal communities throughout the Los Angeles County region. </a:t>
            </a:r>
          </a:p>
        </p:txBody>
      </p:sp>
      <p:pic>
        <p:nvPicPr>
          <p:cNvPr id="8" name="Picture 7">
            <a:extLst>
              <a:ext uri="{FF2B5EF4-FFF2-40B4-BE49-F238E27FC236}">
                <a16:creationId xmlns:a16="http://schemas.microsoft.com/office/drawing/2014/main" id="{78B5219C-2CAE-EA05-0A33-D60920F81641}"/>
              </a:ext>
            </a:extLst>
          </p:cNvPr>
          <p:cNvPicPr>
            <a:picLocks noChangeAspect="1"/>
          </p:cNvPicPr>
          <p:nvPr/>
        </p:nvPicPr>
        <p:blipFill>
          <a:blip r:embed="rId3"/>
          <a:stretch>
            <a:fillRect/>
          </a:stretch>
        </p:blipFill>
        <p:spPr>
          <a:xfrm>
            <a:off x="9749184" y="48372"/>
            <a:ext cx="1785369" cy="1595437"/>
          </a:xfrm>
          <a:prstGeom prst="rect">
            <a:avLst/>
          </a:prstGeom>
        </p:spPr>
      </p:pic>
      <p:pic>
        <p:nvPicPr>
          <p:cNvPr id="9" name="Picture 8">
            <a:extLst>
              <a:ext uri="{FF2B5EF4-FFF2-40B4-BE49-F238E27FC236}">
                <a16:creationId xmlns:a16="http://schemas.microsoft.com/office/drawing/2014/main" id="{E7E92EDF-0E19-DEE5-7B13-2A42DAB8F5E6}"/>
              </a:ext>
            </a:extLst>
          </p:cNvPr>
          <p:cNvPicPr>
            <a:picLocks noChangeAspect="1"/>
          </p:cNvPicPr>
          <p:nvPr/>
        </p:nvPicPr>
        <p:blipFill>
          <a:blip r:embed="rId4"/>
          <a:stretch>
            <a:fillRect/>
          </a:stretch>
        </p:blipFill>
        <p:spPr>
          <a:xfrm>
            <a:off x="150872" y="56056"/>
            <a:ext cx="2352851" cy="1123433"/>
          </a:xfrm>
          <a:prstGeom prst="rect">
            <a:avLst/>
          </a:prstGeom>
        </p:spPr>
      </p:pic>
      <p:pic>
        <p:nvPicPr>
          <p:cNvPr id="3" name="Picture 2">
            <a:extLst>
              <a:ext uri="{FF2B5EF4-FFF2-40B4-BE49-F238E27FC236}">
                <a16:creationId xmlns:a16="http://schemas.microsoft.com/office/drawing/2014/main" id="{2FAC9DB7-CEFA-A1C5-77AE-A97C21F5BA5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86553" y="1829768"/>
            <a:ext cx="1881486" cy="1891623"/>
          </a:xfrm>
          <a:prstGeom prst="rect">
            <a:avLst/>
          </a:prstGeom>
        </p:spPr>
      </p:pic>
    </p:spTree>
    <p:extLst>
      <p:ext uri="{BB962C8B-B14F-4D97-AF65-F5344CB8AC3E}">
        <p14:creationId xmlns:p14="http://schemas.microsoft.com/office/powerpoint/2010/main" val="2470619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86378A-2FFF-8D67-2E11-9AD73B6E6B97}"/>
              </a:ext>
            </a:extLst>
          </p:cNvPr>
          <p:cNvSpPr>
            <a:spLocks noGrp="1"/>
          </p:cNvSpPr>
          <p:nvPr>
            <p:ph type="title"/>
          </p:nvPr>
        </p:nvSpPr>
        <p:spPr>
          <a:xfrm>
            <a:off x="742950" y="365125"/>
            <a:ext cx="10515600" cy="1325563"/>
          </a:xfrm>
        </p:spPr>
        <p:txBody>
          <a:bodyPr/>
          <a:lstStyle/>
          <a:p>
            <a:pPr algn="ctr"/>
            <a:r>
              <a:rPr lang="en-US" dirty="0">
                <a:latin typeface="Georgia" panose="02040502050405020303" pitchFamily="18" charset="0"/>
              </a:rPr>
              <a:t>Speakers- Maryann McGuire</a:t>
            </a:r>
          </a:p>
        </p:txBody>
      </p:sp>
      <p:sp>
        <p:nvSpPr>
          <p:cNvPr id="7" name="Content Placeholder 6">
            <a:extLst>
              <a:ext uri="{FF2B5EF4-FFF2-40B4-BE49-F238E27FC236}">
                <a16:creationId xmlns:a16="http://schemas.microsoft.com/office/drawing/2014/main" id="{1A514897-630D-7AAC-44F3-A3247A38DE2A}"/>
              </a:ext>
            </a:extLst>
          </p:cNvPr>
          <p:cNvSpPr>
            <a:spLocks noGrp="1"/>
          </p:cNvSpPr>
          <p:nvPr>
            <p:ph idx="1"/>
          </p:nvPr>
        </p:nvSpPr>
        <p:spPr>
          <a:xfrm>
            <a:off x="2577952" y="1496242"/>
            <a:ext cx="8680598" cy="4716089"/>
          </a:xfrm>
        </p:spPr>
        <p:txBody>
          <a:bodyPr>
            <a:normAutofit/>
          </a:bodyPr>
          <a:lstStyle/>
          <a:p>
            <a:pPr marL="0" indent="0">
              <a:buNone/>
            </a:pPr>
            <a:r>
              <a:rPr lang="en-US" b="1" dirty="0"/>
              <a:t>Chief Strategy Officer, </a:t>
            </a:r>
            <a:r>
              <a:rPr lang="en-US" b="1" dirty="0" err="1"/>
              <a:t>ConferMED</a:t>
            </a:r>
            <a:endParaRPr lang="en-US" dirty="0"/>
          </a:p>
          <a:p>
            <a:pPr marL="0" indent="0">
              <a:buNone/>
            </a:pPr>
            <a:r>
              <a:rPr lang="en-US" dirty="0"/>
              <a:t>Maryann is Chief Strategy Officer at </a:t>
            </a:r>
            <a:r>
              <a:rPr lang="en-US" dirty="0" err="1"/>
              <a:t>ConferMED</a:t>
            </a:r>
            <a:r>
              <a:rPr lang="en-US" dirty="0"/>
              <a:t> and joined </a:t>
            </a:r>
            <a:r>
              <a:rPr lang="en-US" dirty="0" err="1"/>
              <a:t>ConferMED</a:t>
            </a:r>
            <a:r>
              <a:rPr lang="en-US" dirty="0"/>
              <a:t> in 2018. She oversees relationships with national and regional clients, develops payer strategies with both private and public insurers, strategies for grant relationships, is responsible for top-line revenue growth and creating opportunities for operational/technical innovation. </a:t>
            </a:r>
          </a:p>
        </p:txBody>
      </p:sp>
      <p:pic>
        <p:nvPicPr>
          <p:cNvPr id="8" name="Picture 7">
            <a:extLst>
              <a:ext uri="{FF2B5EF4-FFF2-40B4-BE49-F238E27FC236}">
                <a16:creationId xmlns:a16="http://schemas.microsoft.com/office/drawing/2014/main" id="{78B5219C-2CAE-EA05-0A33-D60920F81641}"/>
              </a:ext>
            </a:extLst>
          </p:cNvPr>
          <p:cNvPicPr>
            <a:picLocks noChangeAspect="1"/>
          </p:cNvPicPr>
          <p:nvPr/>
        </p:nvPicPr>
        <p:blipFill>
          <a:blip r:embed="rId3"/>
          <a:stretch>
            <a:fillRect/>
          </a:stretch>
        </p:blipFill>
        <p:spPr>
          <a:xfrm>
            <a:off x="9749184" y="48372"/>
            <a:ext cx="1785369" cy="1595437"/>
          </a:xfrm>
          <a:prstGeom prst="rect">
            <a:avLst/>
          </a:prstGeom>
        </p:spPr>
      </p:pic>
      <p:pic>
        <p:nvPicPr>
          <p:cNvPr id="9" name="Picture 8">
            <a:extLst>
              <a:ext uri="{FF2B5EF4-FFF2-40B4-BE49-F238E27FC236}">
                <a16:creationId xmlns:a16="http://schemas.microsoft.com/office/drawing/2014/main" id="{E7E92EDF-0E19-DEE5-7B13-2A42DAB8F5E6}"/>
              </a:ext>
            </a:extLst>
          </p:cNvPr>
          <p:cNvPicPr>
            <a:picLocks noChangeAspect="1"/>
          </p:cNvPicPr>
          <p:nvPr/>
        </p:nvPicPr>
        <p:blipFill>
          <a:blip r:embed="rId4"/>
          <a:stretch>
            <a:fillRect/>
          </a:stretch>
        </p:blipFill>
        <p:spPr>
          <a:xfrm>
            <a:off x="150872" y="56056"/>
            <a:ext cx="2352851" cy="1123433"/>
          </a:xfrm>
          <a:prstGeom prst="rect">
            <a:avLst/>
          </a:prstGeom>
        </p:spPr>
      </p:pic>
      <p:pic>
        <p:nvPicPr>
          <p:cNvPr id="3" name="Picture 2">
            <a:extLst>
              <a:ext uri="{FF2B5EF4-FFF2-40B4-BE49-F238E27FC236}">
                <a16:creationId xmlns:a16="http://schemas.microsoft.com/office/drawing/2014/main" id="{2FAC9DB7-CEFA-A1C5-77AE-A97C21F5BA5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86553" y="1834836"/>
            <a:ext cx="1881486" cy="1881486"/>
          </a:xfrm>
          <a:prstGeom prst="rect">
            <a:avLst/>
          </a:prstGeom>
        </p:spPr>
      </p:pic>
    </p:spTree>
    <p:extLst>
      <p:ext uri="{BB962C8B-B14F-4D97-AF65-F5344CB8AC3E}">
        <p14:creationId xmlns:p14="http://schemas.microsoft.com/office/powerpoint/2010/main" val="1136178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86378A-2FFF-8D67-2E11-9AD73B6E6B97}"/>
              </a:ext>
            </a:extLst>
          </p:cNvPr>
          <p:cNvSpPr>
            <a:spLocks noGrp="1"/>
          </p:cNvSpPr>
          <p:nvPr>
            <p:ph type="title"/>
          </p:nvPr>
        </p:nvSpPr>
        <p:spPr>
          <a:xfrm>
            <a:off x="742950" y="365125"/>
            <a:ext cx="10515600" cy="1325563"/>
          </a:xfrm>
        </p:spPr>
        <p:txBody>
          <a:bodyPr/>
          <a:lstStyle/>
          <a:p>
            <a:pPr algn="ctr"/>
            <a:r>
              <a:rPr lang="en-US" dirty="0">
                <a:latin typeface="Georgia" panose="02040502050405020303" pitchFamily="18" charset="0"/>
              </a:rPr>
              <a:t>Speakers- Cathie </a:t>
            </a:r>
            <a:r>
              <a:rPr lang="en-US" dirty="0" err="1">
                <a:latin typeface="Georgia" panose="02040502050405020303" pitchFamily="18" charset="0"/>
              </a:rPr>
              <a:t>Hren</a:t>
            </a:r>
            <a:endParaRPr lang="en-US" dirty="0">
              <a:latin typeface="Georgia" panose="02040502050405020303" pitchFamily="18" charset="0"/>
            </a:endParaRPr>
          </a:p>
        </p:txBody>
      </p:sp>
      <p:sp>
        <p:nvSpPr>
          <p:cNvPr id="7" name="Content Placeholder 6">
            <a:extLst>
              <a:ext uri="{FF2B5EF4-FFF2-40B4-BE49-F238E27FC236}">
                <a16:creationId xmlns:a16="http://schemas.microsoft.com/office/drawing/2014/main" id="{1A514897-630D-7AAC-44F3-A3247A38DE2A}"/>
              </a:ext>
            </a:extLst>
          </p:cNvPr>
          <p:cNvSpPr>
            <a:spLocks noGrp="1"/>
          </p:cNvSpPr>
          <p:nvPr>
            <p:ph idx="1"/>
          </p:nvPr>
        </p:nvSpPr>
        <p:spPr>
          <a:xfrm>
            <a:off x="2577952" y="1496242"/>
            <a:ext cx="8680598" cy="4716089"/>
          </a:xfrm>
        </p:spPr>
        <p:txBody>
          <a:bodyPr>
            <a:normAutofit/>
          </a:bodyPr>
          <a:lstStyle/>
          <a:p>
            <a:pPr marL="0" indent="0">
              <a:buNone/>
            </a:pPr>
            <a:r>
              <a:rPr lang="en-US" b="1" dirty="0"/>
              <a:t>PA-C- Family Health West Primary Care</a:t>
            </a:r>
          </a:p>
          <a:p>
            <a:pPr marL="0" indent="0">
              <a:buNone/>
            </a:pPr>
            <a:r>
              <a:rPr lang="en-US" dirty="0"/>
              <a:t>Cathie works for Family Health West Primary Care and has spent a good part of her career helping patients with prediabetes and diabetes. Cathie does "shared decision-making" with her patients by teaching them about all the options available and encouraging her patients to decide what works best for them.</a:t>
            </a:r>
          </a:p>
        </p:txBody>
      </p:sp>
      <p:pic>
        <p:nvPicPr>
          <p:cNvPr id="8" name="Picture 7">
            <a:extLst>
              <a:ext uri="{FF2B5EF4-FFF2-40B4-BE49-F238E27FC236}">
                <a16:creationId xmlns:a16="http://schemas.microsoft.com/office/drawing/2014/main" id="{78B5219C-2CAE-EA05-0A33-D60920F81641}"/>
              </a:ext>
            </a:extLst>
          </p:cNvPr>
          <p:cNvPicPr>
            <a:picLocks noChangeAspect="1"/>
          </p:cNvPicPr>
          <p:nvPr/>
        </p:nvPicPr>
        <p:blipFill>
          <a:blip r:embed="rId3"/>
          <a:stretch>
            <a:fillRect/>
          </a:stretch>
        </p:blipFill>
        <p:spPr>
          <a:xfrm>
            <a:off x="9749184" y="48372"/>
            <a:ext cx="1785369" cy="1595437"/>
          </a:xfrm>
          <a:prstGeom prst="rect">
            <a:avLst/>
          </a:prstGeom>
        </p:spPr>
      </p:pic>
      <p:pic>
        <p:nvPicPr>
          <p:cNvPr id="9" name="Picture 8">
            <a:extLst>
              <a:ext uri="{FF2B5EF4-FFF2-40B4-BE49-F238E27FC236}">
                <a16:creationId xmlns:a16="http://schemas.microsoft.com/office/drawing/2014/main" id="{E7E92EDF-0E19-DEE5-7B13-2A42DAB8F5E6}"/>
              </a:ext>
            </a:extLst>
          </p:cNvPr>
          <p:cNvPicPr>
            <a:picLocks noChangeAspect="1"/>
          </p:cNvPicPr>
          <p:nvPr/>
        </p:nvPicPr>
        <p:blipFill>
          <a:blip r:embed="rId4"/>
          <a:stretch>
            <a:fillRect/>
          </a:stretch>
        </p:blipFill>
        <p:spPr>
          <a:xfrm>
            <a:off x="150872" y="56056"/>
            <a:ext cx="2352851" cy="1123433"/>
          </a:xfrm>
          <a:prstGeom prst="rect">
            <a:avLst/>
          </a:prstGeom>
        </p:spPr>
      </p:pic>
      <p:pic>
        <p:nvPicPr>
          <p:cNvPr id="3" name="Picture 2">
            <a:extLst>
              <a:ext uri="{FF2B5EF4-FFF2-40B4-BE49-F238E27FC236}">
                <a16:creationId xmlns:a16="http://schemas.microsoft.com/office/drawing/2014/main" id="{2FAC9DB7-CEFA-A1C5-77AE-A97C21F5BA5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19812" y="1834836"/>
            <a:ext cx="1814968" cy="1881486"/>
          </a:xfrm>
          <a:prstGeom prst="rect">
            <a:avLst/>
          </a:prstGeom>
        </p:spPr>
      </p:pic>
    </p:spTree>
    <p:extLst>
      <p:ext uri="{BB962C8B-B14F-4D97-AF65-F5344CB8AC3E}">
        <p14:creationId xmlns:p14="http://schemas.microsoft.com/office/powerpoint/2010/main" val="2383515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86378A-2FFF-8D67-2E11-9AD73B6E6B97}"/>
              </a:ext>
            </a:extLst>
          </p:cNvPr>
          <p:cNvSpPr>
            <a:spLocks noGrp="1"/>
          </p:cNvSpPr>
          <p:nvPr>
            <p:ph type="title"/>
          </p:nvPr>
        </p:nvSpPr>
        <p:spPr>
          <a:xfrm>
            <a:off x="742950" y="365125"/>
            <a:ext cx="10515600" cy="1325563"/>
          </a:xfrm>
        </p:spPr>
        <p:txBody>
          <a:bodyPr/>
          <a:lstStyle/>
          <a:p>
            <a:pPr algn="ctr"/>
            <a:r>
              <a:rPr lang="en-US" dirty="0">
                <a:latin typeface="Georgia" panose="02040502050405020303" pitchFamily="18" charset="0"/>
              </a:rPr>
              <a:t>Speakers- Carol Greenlee</a:t>
            </a:r>
          </a:p>
        </p:txBody>
      </p:sp>
      <p:sp>
        <p:nvSpPr>
          <p:cNvPr id="7" name="Content Placeholder 6">
            <a:extLst>
              <a:ext uri="{FF2B5EF4-FFF2-40B4-BE49-F238E27FC236}">
                <a16:creationId xmlns:a16="http://schemas.microsoft.com/office/drawing/2014/main" id="{1A514897-630D-7AAC-44F3-A3247A38DE2A}"/>
              </a:ext>
            </a:extLst>
          </p:cNvPr>
          <p:cNvSpPr>
            <a:spLocks noGrp="1"/>
          </p:cNvSpPr>
          <p:nvPr>
            <p:ph idx="1"/>
          </p:nvPr>
        </p:nvSpPr>
        <p:spPr>
          <a:xfrm>
            <a:off x="2577952" y="1496242"/>
            <a:ext cx="8680598" cy="4716089"/>
          </a:xfrm>
        </p:spPr>
        <p:txBody>
          <a:bodyPr>
            <a:normAutofit/>
          </a:bodyPr>
          <a:lstStyle/>
          <a:p>
            <a:pPr marL="0" indent="0">
              <a:buNone/>
            </a:pPr>
            <a:r>
              <a:rPr lang="en-US" b="1" dirty="0"/>
              <a:t>MD, MACP</a:t>
            </a:r>
          </a:p>
          <a:p>
            <a:pPr marL="0" indent="0">
              <a:buNone/>
            </a:pPr>
            <a:r>
              <a:rPr lang="en-US" dirty="0"/>
              <a:t>Carol is board-certified in internal medicine and in endocrinology with over 30 years of experience in private practice. Dr. Greenlee is faculty with the Diabetes ECHO program, which is designed to provide comprehensive information, resources, and expertise to HIS, tribal, and urban providers on integrating evidence-based treatment, management, and prevention of diabetes with culturally appropriate care. </a:t>
            </a:r>
          </a:p>
        </p:txBody>
      </p:sp>
      <p:pic>
        <p:nvPicPr>
          <p:cNvPr id="8" name="Picture 7">
            <a:extLst>
              <a:ext uri="{FF2B5EF4-FFF2-40B4-BE49-F238E27FC236}">
                <a16:creationId xmlns:a16="http://schemas.microsoft.com/office/drawing/2014/main" id="{78B5219C-2CAE-EA05-0A33-D60920F81641}"/>
              </a:ext>
            </a:extLst>
          </p:cNvPr>
          <p:cNvPicPr>
            <a:picLocks noChangeAspect="1"/>
          </p:cNvPicPr>
          <p:nvPr/>
        </p:nvPicPr>
        <p:blipFill>
          <a:blip r:embed="rId3"/>
          <a:stretch>
            <a:fillRect/>
          </a:stretch>
        </p:blipFill>
        <p:spPr>
          <a:xfrm>
            <a:off x="9749184" y="48372"/>
            <a:ext cx="1785369" cy="1595437"/>
          </a:xfrm>
          <a:prstGeom prst="rect">
            <a:avLst/>
          </a:prstGeom>
        </p:spPr>
      </p:pic>
      <p:pic>
        <p:nvPicPr>
          <p:cNvPr id="9" name="Picture 8">
            <a:extLst>
              <a:ext uri="{FF2B5EF4-FFF2-40B4-BE49-F238E27FC236}">
                <a16:creationId xmlns:a16="http://schemas.microsoft.com/office/drawing/2014/main" id="{E7E92EDF-0E19-DEE5-7B13-2A42DAB8F5E6}"/>
              </a:ext>
            </a:extLst>
          </p:cNvPr>
          <p:cNvPicPr>
            <a:picLocks noChangeAspect="1"/>
          </p:cNvPicPr>
          <p:nvPr/>
        </p:nvPicPr>
        <p:blipFill>
          <a:blip r:embed="rId4"/>
          <a:stretch>
            <a:fillRect/>
          </a:stretch>
        </p:blipFill>
        <p:spPr>
          <a:xfrm>
            <a:off x="150872" y="56056"/>
            <a:ext cx="2352851" cy="1123433"/>
          </a:xfrm>
          <a:prstGeom prst="rect">
            <a:avLst/>
          </a:prstGeom>
        </p:spPr>
      </p:pic>
      <p:pic>
        <p:nvPicPr>
          <p:cNvPr id="3" name="Picture 2">
            <a:extLst>
              <a:ext uri="{FF2B5EF4-FFF2-40B4-BE49-F238E27FC236}">
                <a16:creationId xmlns:a16="http://schemas.microsoft.com/office/drawing/2014/main" id="{2FAC9DB7-CEFA-A1C5-77AE-A97C21F5BA5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48570" y="1834836"/>
            <a:ext cx="1557452" cy="1881486"/>
          </a:xfrm>
          <a:prstGeom prst="rect">
            <a:avLst/>
          </a:prstGeom>
        </p:spPr>
      </p:pic>
    </p:spTree>
    <p:extLst>
      <p:ext uri="{BB962C8B-B14F-4D97-AF65-F5344CB8AC3E}">
        <p14:creationId xmlns:p14="http://schemas.microsoft.com/office/powerpoint/2010/main" val="2295221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68CFDB-81DD-22EA-6CD1-424EBDA9C179}"/>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3600" b="1" kern="1200" dirty="0">
                <a:solidFill>
                  <a:schemeClr val="tx1"/>
                </a:solidFill>
                <a:latin typeface="Georgia" panose="02040502050405020303" pitchFamily="18" charset="0"/>
              </a:rPr>
              <a:t>QHN Hot Topics </a:t>
            </a:r>
            <a:br>
              <a:rPr lang="en-US" sz="3600" b="1" kern="1200" dirty="0">
                <a:solidFill>
                  <a:schemeClr val="tx1"/>
                </a:solidFill>
                <a:latin typeface="Georgia" panose="02040502050405020303" pitchFamily="18" charset="0"/>
              </a:rPr>
            </a:br>
            <a:r>
              <a:rPr lang="en-US" sz="3600" b="1" kern="1200" dirty="0">
                <a:solidFill>
                  <a:schemeClr val="tx1"/>
                </a:solidFill>
                <a:latin typeface="Georgia" panose="02040502050405020303" pitchFamily="18" charset="0"/>
              </a:rPr>
              <a:t>October 18, 2023</a:t>
            </a:r>
          </a:p>
        </p:txBody>
      </p:sp>
      <p:sp>
        <p:nvSpPr>
          <p:cNvPr id="12"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DBCD1774-D994-A9F0-6643-39570F65DE3E}"/>
              </a:ext>
            </a:extLst>
          </p:cNvPr>
          <p:cNvPicPr>
            <a:picLocks noGrp="1" noChangeAspect="1"/>
          </p:cNvPicPr>
          <p:nvPr>
            <p:ph idx="1"/>
          </p:nvPr>
        </p:nvPicPr>
        <p:blipFill>
          <a:blip r:embed="rId3"/>
          <a:stretch>
            <a:fillRect/>
          </a:stretch>
        </p:blipFill>
        <p:spPr>
          <a:xfrm>
            <a:off x="395676" y="2487506"/>
            <a:ext cx="10985276" cy="2581539"/>
          </a:xfrm>
          <a:prstGeom prst="rect">
            <a:avLst/>
          </a:prstGeom>
        </p:spPr>
      </p:pic>
      <p:sp>
        <p:nvSpPr>
          <p:cNvPr id="7" name="TextBox 6">
            <a:extLst>
              <a:ext uri="{FF2B5EF4-FFF2-40B4-BE49-F238E27FC236}">
                <a16:creationId xmlns:a16="http://schemas.microsoft.com/office/drawing/2014/main" id="{2473C480-F5E2-5F3A-6F9D-AE04C4BD665A}"/>
              </a:ext>
            </a:extLst>
          </p:cNvPr>
          <p:cNvSpPr txBox="1"/>
          <p:nvPr/>
        </p:nvSpPr>
        <p:spPr>
          <a:xfrm>
            <a:off x="1443370" y="5520249"/>
            <a:ext cx="9497532" cy="738664"/>
          </a:xfrm>
          <a:prstGeom prst="rect">
            <a:avLst/>
          </a:prstGeom>
          <a:noFill/>
        </p:spPr>
        <p:txBody>
          <a:bodyPr wrap="square">
            <a:spAutoFit/>
          </a:bodyPr>
          <a:lstStyle/>
          <a:p>
            <a:r>
              <a:rPr lang="en-US" sz="2400" dirty="0">
                <a:hlinkClick r:id="rId4"/>
              </a:rPr>
              <a:t>https://qualityhealthnetwork.org/colorado-specialty-care-connect-cscc/</a:t>
            </a:r>
            <a:endParaRPr lang="en-US" sz="2400" dirty="0"/>
          </a:p>
          <a:p>
            <a:endParaRPr lang="en-US" dirty="0"/>
          </a:p>
        </p:txBody>
      </p:sp>
    </p:spTree>
    <p:extLst>
      <p:ext uri="{BB962C8B-B14F-4D97-AF65-F5344CB8AC3E}">
        <p14:creationId xmlns:p14="http://schemas.microsoft.com/office/powerpoint/2010/main" val="24963943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ster Theme">
  <a:themeElements>
    <a:clrScheme name="Custom 4">
      <a:dk1>
        <a:srgbClr val="002677"/>
      </a:dk1>
      <a:lt1>
        <a:srgbClr val="FFFFFF"/>
      </a:lt1>
      <a:dk2>
        <a:srgbClr val="595959"/>
      </a:dk2>
      <a:lt2>
        <a:srgbClr val="CCF2F7"/>
      </a:lt2>
      <a:accent1>
        <a:srgbClr val="002677"/>
      </a:accent1>
      <a:accent2>
        <a:srgbClr val="00BED5"/>
      </a:accent2>
      <a:accent3>
        <a:srgbClr val="99E5EE"/>
      </a:accent3>
      <a:accent4>
        <a:srgbClr val="F5B700"/>
      </a:accent4>
      <a:accent5>
        <a:srgbClr val="FBE299"/>
      </a:accent5>
      <a:accent6>
        <a:srgbClr val="FF681F"/>
      </a:accent6>
      <a:hlink>
        <a:srgbClr val="196ECF"/>
      </a:hlink>
      <a:folHlink>
        <a:srgbClr val="002677"/>
      </a:folHlink>
    </a:clrScheme>
    <a:fontScheme name="UnitedHealthcar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2">
              <a:lumMod val="40000"/>
              <a:lumOff val="6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25061</TotalTime>
  <Words>4519</Words>
  <Application>Microsoft Office PowerPoint</Application>
  <PresentationFormat>Widescreen</PresentationFormat>
  <Paragraphs>439</Paragraphs>
  <Slides>39</Slides>
  <Notes>37</Notes>
  <HiddenSlides>0</HiddenSlides>
  <MMClips>0</MMClips>
  <ScaleCrop>false</ScaleCrop>
  <HeadingPairs>
    <vt:vector size="6" baseType="variant">
      <vt:variant>
        <vt:lpstr>Fonts Used</vt:lpstr>
      </vt:variant>
      <vt:variant>
        <vt:i4>13</vt:i4>
      </vt:variant>
      <vt:variant>
        <vt:lpstr>Theme</vt:lpstr>
      </vt:variant>
      <vt:variant>
        <vt:i4>6</vt:i4>
      </vt:variant>
      <vt:variant>
        <vt:lpstr>Slide Titles</vt:lpstr>
      </vt:variant>
      <vt:variant>
        <vt:i4>39</vt:i4>
      </vt:variant>
    </vt:vector>
  </HeadingPairs>
  <TitlesOfParts>
    <vt:vector size="58" baseType="lpstr">
      <vt:lpstr>Malgun Gothic</vt:lpstr>
      <vt:lpstr>Arial</vt:lpstr>
      <vt:lpstr>Calibri</vt:lpstr>
      <vt:lpstr>Calibri Light</vt:lpstr>
      <vt:lpstr>Century Gothic</vt:lpstr>
      <vt:lpstr>DDG_ProximaNova</vt:lpstr>
      <vt:lpstr>Georgia</vt:lpstr>
      <vt:lpstr>GothamBold</vt:lpstr>
      <vt:lpstr>Gotham-Medium</vt:lpstr>
      <vt:lpstr>ONRAMP</vt:lpstr>
      <vt:lpstr>Symbol</vt:lpstr>
      <vt:lpstr>System Font Regular</vt:lpstr>
      <vt:lpstr>Verdana</vt:lpstr>
      <vt:lpstr>Office Theme</vt:lpstr>
      <vt:lpstr>Master Theme</vt:lpstr>
      <vt:lpstr>1_Office Theme</vt:lpstr>
      <vt:lpstr>2_Office Theme</vt:lpstr>
      <vt:lpstr>3_Office Theme</vt:lpstr>
      <vt:lpstr>4_Office Theme</vt:lpstr>
      <vt:lpstr>PowerPoint Presentation</vt:lpstr>
      <vt:lpstr>Agenda</vt:lpstr>
      <vt:lpstr>Speakers- Laura Head</vt:lpstr>
      <vt:lpstr>Speakers- Heather Steele</vt:lpstr>
      <vt:lpstr>Speakers- Shamika Mane</vt:lpstr>
      <vt:lpstr>Speakers- Maryann McGuire</vt:lpstr>
      <vt:lpstr>Speakers- Cathie Hren</vt:lpstr>
      <vt:lpstr>Speakers- Carol Greenlee</vt:lpstr>
      <vt:lpstr>QHN Hot Topics  October 18, 2023</vt:lpstr>
      <vt:lpstr>PowerPoint Presentation</vt:lpstr>
      <vt:lpstr>PowerPoint Presentation</vt:lpstr>
      <vt:lpstr>Patient and Provider Eligibility</vt:lpstr>
      <vt:lpstr>Colorado Specialty CareConnect (CSCC)</vt:lpstr>
      <vt:lpstr>PowerPoint Presentation</vt:lpstr>
      <vt:lpstr>PowerPoint Presentation</vt:lpstr>
      <vt:lpstr>PowerPoint Presentation</vt:lpstr>
      <vt:lpstr>PowerPoint Presentation</vt:lpstr>
      <vt:lpstr>PowerPoint Presentation</vt:lpstr>
      <vt:lpstr>ConferMED Colorado Network of  Specialist Reviewers</vt:lpstr>
      <vt:lpstr>Specialist Reviewer Spotlight</vt:lpstr>
      <vt:lpstr>eConsults by Specialty 1/1/23 – 9/30/23/23</vt:lpstr>
      <vt:lpstr>CSCC: Access the Platform Powered by SNC and QHN</vt:lpstr>
      <vt:lpstr>CSCC: Access the Platform Powered by SNC and QHN</vt:lpstr>
      <vt:lpstr>CSCC: Access the Platform Powered by SNC and QHN</vt:lpstr>
      <vt:lpstr>CSCC: Order an eConsult</vt:lpstr>
      <vt:lpstr>Billing documentation section removes barriers to bill for interprofessional consults (CPT 99452)</vt:lpstr>
      <vt:lpstr>eConsult response received? close eConsult </vt:lpstr>
      <vt:lpstr>eConsult summary </vt:lpstr>
      <vt:lpstr>Colorado Specialty CareConnect eConsults closed by month 2023  </vt:lpstr>
      <vt:lpstr>eConsult Close Reason 1/1/23-9/30/23</vt:lpstr>
      <vt:lpstr>Colorado Specialty CareConnect PCP Survey</vt:lpstr>
      <vt:lpstr>Colorado Specialty CareConnect PCP Survey</vt:lpstr>
      <vt:lpstr>Colorado Specialty CareConnect PCP Survey</vt:lpstr>
      <vt:lpstr>Case Study Discussion</vt:lpstr>
      <vt:lpstr>Case Study Endocrinology eConsult</vt:lpstr>
      <vt:lpstr>Case Study Endocrinology eConsult</vt:lpstr>
      <vt:lpstr>PowerPoint Presentation</vt:lpstr>
      <vt:lpstr>PowerPoint Presentation</vt:lpstr>
      <vt:lpstr>PowerPoint Presentation</vt:lpstr>
    </vt:vector>
  </TitlesOfParts>
  <Company>Rocky Mountain Health Plans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Bringing eConsults to Colorado</dc:title>
  <dc:creator>Steele, Heather</dc:creator>
  <cp:lastModifiedBy>Sherri  Corey</cp:lastModifiedBy>
  <cp:revision>138</cp:revision>
  <dcterms:created xsi:type="dcterms:W3CDTF">2022-02-04T21:20:07Z</dcterms:created>
  <dcterms:modified xsi:type="dcterms:W3CDTF">2023-10-17T17:15:29Z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8a73c85-e524-44a6-bd58-7df7ef87be8f_Enabled">
    <vt:lpwstr>true</vt:lpwstr>
  </property>
  <property fmtid="{D5CDD505-2E9C-101B-9397-08002B2CF9AE}" pid="3" name="MSIP_Label_a8a73c85-e524-44a6-bd58-7df7ef87be8f_SetDate">
    <vt:lpwstr>2022-10-25T15:04:08Z</vt:lpwstr>
  </property>
  <property fmtid="{D5CDD505-2E9C-101B-9397-08002B2CF9AE}" pid="4" name="MSIP_Label_a8a73c85-e524-44a6-bd58-7df7ef87be8f_Method">
    <vt:lpwstr>Privileged</vt:lpwstr>
  </property>
  <property fmtid="{D5CDD505-2E9C-101B-9397-08002B2CF9AE}" pid="5" name="MSIP_Label_a8a73c85-e524-44a6-bd58-7df7ef87be8f_Name">
    <vt:lpwstr>Internal Label</vt:lpwstr>
  </property>
  <property fmtid="{D5CDD505-2E9C-101B-9397-08002B2CF9AE}" pid="6" name="MSIP_Label_a8a73c85-e524-44a6-bd58-7df7ef87be8f_SiteId">
    <vt:lpwstr>db05faca-c82a-4b9d-b9c5-0f64b6755421</vt:lpwstr>
  </property>
  <property fmtid="{D5CDD505-2E9C-101B-9397-08002B2CF9AE}" pid="7" name="MSIP_Label_a8a73c85-e524-44a6-bd58-7df7ef87be8f_ActionId">
    <vt:lpwstr>2a0427b5-4157-4724-8ea2-002288914c60</vt:lpwstr>
  </property>
  <property fmtid="{D5CDD505-2E9C-101B-9397-08002B2CF9AE}" pid="8" name="MSIP_Label_a8a73c85-e524-44a6-bd58-7df7ef87be8f_ContentBits">
    <vt:lpwstr>0</vt:lpwstr>
  </property>
</Properties>
</file>