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2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2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2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2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865" y="39420"/>
            <a:ext cx="11548268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25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40637" y="1895797"/>
            <a:ext cx="5248275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45968" y="6447949"/>
            <a:ext cx="374779" cy="271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copulsepoll.org/results" TargetMode="External"/><Relationship Id="rId4" Type="http://schemas.openxmlformats.org/officeDocument/2006/relationships/hyperlink" Target="https://www.cms.gov/data-research/statistics-trends-and-reports/national-health-expenditure-data/historical#%3A~%3Atext%3DU.S.%20health%20care%20spending%20grew%2CFor%20additional%20information%2C%20see%20below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hcpf.colorado.gov/hospital-reports-hub" TargetMode="External"/><Relationship Id="rId4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Relationship Id="rId4" Type="http://schemas.openxmlformats.org/officeDocument/2006/relationships/hyperlink" Target="http://coloradohealthinstitute.org/research/2023-chas-insurance-coverage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hcpf.colorado.gov/prescriber-tool-project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hcpf.colorado.gov/sites/hcpf/files/2022%20HCPF%20Health%20Equity%20Plan.pdf" TargetMode="External"/><Relationship Id="rId4" Type="http://schemas.openxmlformats.org/officeDocument/2006/relationships/hyperlink" Target="https://urldefense.proofpoint.com/v2/url?u=https-3A__leg.colorado.gov_bills_sb21-2D181&amp;d=DwMFaQ&amp;c=sdnEM9SRGFuMt5z5w3AhsPNahmNicq64TgF1JwNR0cs&amp;r=--l6562vsUhHBYNlJ3lr44JwM9i_lPSJKRoW07HyH2o&amp;m=aE9FPPwOX9oJReRVTqaGMEECI572n-oSgZSbU4OTZ4yXBGpLcdVt6R3w_7G2bJz5&amp;s=gys0d9RjD9Co-_o7cTFW2xtJarvzDRFXIO4KKd6OWPE&amp;e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hcpf.colorado.gov/value-based-payments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g"/><Relationship Id="rId4" Type="http://schemas.openxmlformats.org/officeDocument/2006/relationships/hyperlink" Target="http://bha.colorado.gov/about-us/behavioral-health-taskforce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leg.colorado.gov/bills/hb24-1322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cccs.edu/new-students/explore-programs/zero-cost-training-programs/care-forward-colorado/" TargetMode="External"/><Relationship Id="rId4" Type="http://schemas.openxmlformats.org/officeDocument/2006/relationships/hyperlink" Target="https://cccs.edu/new-students/explore-programs/zero-cost-training-programs/career-advance-colorado/" TargetMode="External"/><Relationship Id="rId5" Type="http://schemas.openxmlformats.org/officeDocument/2006/relationships/hyperlink" Target="https://servecolorado.colorado.gov/healthcare-corps" TargetMode="External"/><Relationship Id="rId6" Type="http://schemas.openxmlformats.org/officeDocument/2006/relationships/hyperlink" Target="https://oedit.colorado.gov/regional-talent-development-initiative-grant-program" TargetMode="External"/><Relationship Id="rId7" Type="http://schemas.openxmlformats.org/officeDocument/2006/relationships/hyperlink" Target="https://leg.colorado.gov/bills/hb24-1231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jpg"/><Relationship Id="rId4" Type="http://schemas.openxmlformats.org/officeDocument/2006/relationships/hyperlink" Target="http://coloradomedicaideconsult.com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jpg"/><Relationship Id="rId4" Type="http://schemas.openxmlformats.org/officeDocument/2006/relationships/hyperlink" Target="https://hcpf.colorado.gov/rural-provider-access-and-affordability-stimulus-grant-program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4.jpg"/><Relationship Id="rId4" Type="http://schemas.openxmlformats.org/officeDocument/2006/relationships/hyperlink" Target="https://hcpf.colorado.gov/accphase3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jpg"/><Relationship Id="rId4" Type="http://schemas.openxmlformats.org/officeDocument/2006/relationships/hyperlink" Target="https://hcpf.colorado.gov/hospital-reports-hub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Relationship Id="rId4" Type="http://schemas.openxmlformats.org/officeDocument/2006/relationships/hyperlink" Target="https://unsplash.com/%40brookelark?utm_content=creditCopyText&amp;utm_medium=referral&amp;utm_source=unsplash" TargetMode="External"/><Relationship Id="rId5" Type="http://schemas.openxmlformats.org/officeDocument/2006/relationships/hyperlink" Target="https://unsplash.com/photos/boy-in-gray-long-sleeve-shirt-drinking-from-bottle-UX87Pz74ukY?utm_content=creditCopyText&amp;utm_medium=referral&amp;utm_source=unsplash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bellpolicy.org/2022/12/15/inflation-and-colorados-middle-class)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g"/><Relationship Id="rId4" Type="http://schemas.openxmlformats.org/officeDocument/2006/relationships/hyperlink" Target="https://cdphe.colorado.gov/hkcs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6256655"/>
            </a:xfrm>
            <a:custGeom>
              <a:avLst/>
              <a:gdLst/>
              <a:ahLst/>
              <a:cxnLst/>
              <a:rect l="l" t="t" r="r" b="b"/>
              <a:pathLst>
                <a:path w="12192000" h="6256655">
                  <a:moveTo>
                    <a:pt x="0" y="6256611"/>
                  </a:moveTo>
                  <a:lnTo>
                    <a:pt x="12191999" y="6256611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256611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74" y="6363571"/>
              <a:ext cx="2214117" cy="3794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6436" y="724477"/>
            <a:ext cx="8190865" cy="1936750"/>
          </a:xfrm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421640" marR="5080" indent="-409575">
              <a:lnSpc>
                <a:spcPts val="7130"/>
              </a:lnSpc>
              <a:spcBef>
                <a:spcPts val="985"/>
              </a:spcBef>
            </a:pPr>
            <a:r>
              <a:rPr dirty="0" sz="6600">
                <a:solidFill>
                  <a:srgbClr val="FFFFFF"/>
                </a:solidFill>
              </a:rPr>
              <a:t>The</a:t>
            </a:r>
            <a:r>
              <a:rPr dirty="0" sz="6600" spc="-135">
                <a:solidFill>
                  <a:srgbClr val="FFFFFF"/>
                </a:solidFill>
              </a:rPr>
              <a:t> </a:t>
            </a:r>
            <a:r>
              <a:rPr dirty="0" sz="6600">
                <a:solidFill>
                  <a:srgbClr val="FFFFFF"/>
                </a:solidFill>
              </a:rPr>
              <a:t>Next</a:t>
            </a:r>
            <a:r>
              <a:rPr dirty="0" sz="6600" spc="-114">
                <a:solidFill>
                  <a:srgbClr val="FFFFFF"/>
                </a:solidFill>
              </a:rPr>
              <a:t> </a:t>
            </a:r>
            <a:r>
              <a:rPr dirty="0" sz="6600">
                <a:solidFill>
                  <a:srgbClr val="FFFFFF"/>
                </a:solidFill>
              </a:rPr>
              <a:t>20</a:t>
            </a:r>
            <a:r>
              <a:rPr dirty="0" sz="6600" spc="-235">
                <a:solidFill>
                  <a:srgbClr val="FFFFFF"/>
                </a:solidFill>
              </a:rPr>
              <a:t> </a:t>
            </a:r>
            <a:r>
              <a:rPr dirty="0" sz="6600" spc="-540">
                <a:solidFill>
                  <a:srgbClr val="FFFFFF"/>
                </a:solidFill>
              </a:rPr>
              <a:t>Y</a:t>
            </a:r>
            <a:r>
              <a:rPr dirty="0" sz="6600" spc="70">
                <a:solidFill>
                  <a:srgbClr val="FFFFFF"/>
                </a:solidFill>
              </a:rPr>
              <a:t>ear</a:t>
            </a:r>
            <a:r>
              <a:rPr dirty="0" sz="6600" spc="75">
                <a:solidFill>
                  <a:srgbClr val="FFFFFF"/>
                </a:solidFill>
              </a:rPr>
              <a:t>s</a:t>
            </a:r>
            <a:r>
              <a:rPr dirty="0" sz="6600" spc="-120">
                <a:solidFill>
                  <a:srgbClr val="FFFFFF"/>
                </a:solidFill>
              </a:rPr>
              <a:t> </a:t>
            </a:r>
            <a:r>
              <a:rPr dirty="0" sz="6600" spc="-25">
                <a:solidFill>
                  <a:srgbClr val="FFFFFF"/>
                </a:solidFill>
              </a:rPr>
              <a:t>of </a:t>
            </a:r>
            <a:r>
              <a:rPr dirty="0" sz="6600">
                <a:solidFill>
                  <a:srgbClr val="FFFFFF"/>
                </a:solidFill>
              </a:rPr>
              <a:t>Healthier</a:t>
            </a:r>
            <a:r>
              <a:rPr dirty="0" sz="6600" spc="-175">
                <a:solidFill>
                  <a:srgbClr val="FFFFFF"/>
                </a:solidFill>
              </a:rPr>
              <a:t> </a:t>
            </a:r>
            <a:r>
              <a:rPr dirty="0" sz="6600" spc="-755">
                <a:solidFill>
                  <a:srgbClr val="FFFFFF"/>
                </a:solidFill>
              </a:rPr>
              <a:t>T</a:t>
            </a:r>
            <a:r>
              <a:rPr dirty="0" sz="6600" spc="95">
                <a:solidFill>
                  <a:srgbClr val="FFFFFF"/>
                </a:solidFill>
              </a:rPr>
              <a:t>ogether</a:t>
            </a:r>
            <a:endParaRPr sz="66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8395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2917139" y="3108919"/>
            <a:ext cx="6579870" cy="279146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ctr" marL="12700" marR="5080">
              <a:lnSpc>
                <a:spcPts val="3560"/>
              </a:lnSpc>
              <a:spcBef>
                <a:spcPts val="550"/>
              </a:spcBef>
            </a:pP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Kim</a:t>
            </a:r>
            <a:r>
              <a:rPr dirty="0" sz="33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35">
                <a:solidFill>
                  <a:srgbClr val="FFFFFF"/>
                </a:solidFill>
                <a:latin typeface="Trebuchet MS"/>
                <a:cs typeface="Trebuchet MS"/>
              </a:rPr>
              <a:t>Bimestefer,</a:t>
            </a:r>
            <a:r>
              <a:rPr dirty="0" sz="33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Executive</a:t>
            </a:r>
            <a:r>
              <a:rPr dirty="0" sz="33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Trebuchet MS"/>
                <a:cs typeface="Trebuchet MS"/>
              </a:rPr>
              <a:t>Director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Colorado</a:t>
            </a:r>
            <a:r>
              <a:rPr dirty="0" sz="33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Department</a:t>
            </a:r>
            <a:r>
              <a:rPr dirty="0" sz="33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2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3300">
              <a:latin typeface="Trebuchet MS"/>
              <a:cs typeface="Trebuchet MS"/>
            </a:endParaRPr>
          </a:p>
          <a:p>
            <a:pPr algn="ctr" marL="207010" marR="198120">
              <a:lnSpc>
                <a:spcPts val="3560"/>
              </a:lnSpc>
              <a:spcBef>
                <a:spcPts val="10"/>
              </a:spcBef>
            </a:pP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33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dirty="0" sz="33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33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33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Trebuchet MS"/>
                <a:cs typeface="Trebuchet MS"/>
              </a:rPr>
              <a:t>Financing </a:t>
            </a:r>
            <a:r>
              <a:rPr dirty="0" sz="3300" spc="-30">
                <a:solidFill>
                  <a:srgbClr val="FFFFFF"/>
                </a:solidFill>
                <a:latin typeface="Trebuchet MS"/>
                <a:cs typeface="Trebuchet MS"/>
              </a:rPr>
              <a:t>Governor’s</a:t>
            </a:r>
            <a:r>
              <a:rPr dirty="0" sz="330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FFFFFF"/>
                </a:solidFill>
                <a:latin typeface="Trebuchet MS"/>
                <a:cs typeface="Trebuchet MS"/>
              </a:rPr>
              <a:t>Cabinet</a:t>
            </a:r>
            <a:endParaRPr sz="3300">
              <a:latin typeface="Trebuchet MS"/>
              <a:cs typeface="Trebuchet MS"/>
            </a:endParaRPr>
          </a:p>
          <a:p>
            <a:pPr algn="ctr" marL="3810">
              <a:lnSpc>
                <a:spcPct val="100000"/>
              </a:lnSpc>
              <a:spcBef>
                <a:spcPts val="3120"/>
              </a:spcBef>
            </a:pP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April</a:t>
            </a:r>
            <a:r>
              <a:rPr dirty="0" sz="33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FFFFFF"/>
                </a:solidFill>
                <a:latin typeface="Trebuchet MS"/>
                <a:cs typeface="Trebuchet MS"/>
              </a:rPr>
              <a:t>25,</a:t>
            </a:r>
            <a:r>
              <a:rPr dirty="0" sz="33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00" spc="-2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777" y="155956"/>
            <a:ext cx="12124055" cy="650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solidFill>
                  <a:srgbClr val="001970"/>
                </a:solidFill>
              </a:rPr>
              <a:t>Challenge:</a:t>
            </a:r>
            <a:r>
              <a:rPr dirty="0" sz="4100" spc="-100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U.S.</a:t>
            </a:r>
            <a:r>
              <a:rPr dirty="0" sz="4100" spc="-95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spending</a:t>
            </a:r>
            <a:r>
              <a:rPr dirty="0" sz="4100" spc="-100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&amp;</a:t>
            </a:r>
            <a:r>
              <a:rPr dirty="0" sz="4100" spc="-95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the</a:t>
            </a:r>
            <a:r>
              <a:rPr dirty="0" sz="4100" spc="-95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cost</a:t>
            </a:r>
            <a:r>
              <a:rPr dirty="0" sz="4100" spc="-100">
                <a:solidFill>
                  <a:srgbClr val="001970"/>
                </a:solidFill>
              </a:rPr>
              <a:t> </a:t>
            </a:r>
            <a:r>
              <a:rPr dirty="0" sz="4100">
                <a:solidFill>
                  <a:srgbClr val="001970"/>
                </a:solidFill>
              </a:rPr>
              <a:t>of</a:t>
            </a:r>
            <a:r>
              <a:rPr dirty="0" sz="4100" spc="-95">
                <a:solidFill>
                  <a:srgbClr val="001970"/>
                </a:solidFill>
              </a:rPr>
              <a:t> </a:t>
            </a:r>
            <a:r>
              <a:rPr dirty="0" sz="4100" spc="-10">
                <a:solidFill>
                  <a:srgbClr val="001970"/>
                </a:solidFill>
              </a:rPr>
              <a:t>healthcare</a:t>
            </a:r>
            <a:endParaRPr sz="4100"/>
          </a:p>
        </p:txBody>
      </p:sp>
      <p:sp>
        <p:nvSpPr>
          <p:cNvPr id="6" name="object 6" descr=""/>
          <p:cNvSpPr txBox="1"/>
          <p:nvPr/>
        </p:nvSpPr>
        <p:spPr>
          <a:xfrm>
            <a:off x="565175" y="1257723"/>
            <a:ext cx="10890885" cy="447167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 marR="101600">
              <a:lnSpc>
                <a:spcPts val="3690"/>
              </a:lnSpc>
              <a:spcBef>
                <a:spcPts val="645"/>
              </a:spcBef>
            </a:pPr>
            <a:r>
              <a:rPr dirty="0" sz="3500" b="1">
                <a:latin typeface="Trebuchet MS"/>
                <a:cs typeface="Trebuchet MS"/>
              </a:rPr>
              <a:t>2022:</a:t>
            </a:r>
            <a:r>
              <a:rPr dirty="0" sz="3500" spc="-90" b="1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U.S.</a:t>
            </a:r>
            <a:r>
              <a:rPr dirty="0" sz="3400" spc="-8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health</a:t>
            </a:r>
            <a:r>
              <a:rPr dirty="0" sz="3400" spc="-9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care</a:t>
            </a:r>
            <a:r>
              <a:rPr dirty="0" sz="3400" spc="-9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spending</a:t>
            </a:r>
            <a:r>
              <a:rPr dirty="0" sz="3400" spc="-9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grew</a:t>
            </a:r>
            <a:r>
              <a:rPr dirty="0" sz="3400" spc="-8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4.1%,</a:t>
            </a:r>
            <a:r>
              <a:rPr dirty="0" sz="3400" spc="-9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accounting </a:t>
            </a:r>
            <a:r>
              <a:rPr dirty="0" sz="3400">
                <a:latin typeface="Trebuchet MS"/>
                <a:cs typeface="Trebuchet MS"/>
              </a:rPr>
              <a:t>for</a:t>
            </a:r>
            <a:r>
              <a:rPr dirty="0" sz="3400" spc="-8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17.3%</a:t>
            </a:r>
            <a:r>
              <a:rPr dirty="0" sz="3400" spc="-8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of</a:t>
            </a:r>
            <a:r>
              <a:rPr dirty="0" sz="3400" spc="-80">
                <a:latin typeface="Trebuchet MS"/>
                <a:cs typeface="Trebuchet MS"/>
              </a:rPr>
              <a:t> </a:t>
            </a:r>
            <a:r>
              <a:rPr dirty="0" sz="3400" spc="-5">
                <a:latin typeface="Trebuchet MS"/>
                <a:cs typeface="Trebuchet MS"/>
              </a:rPr>
              <a:t>GD</a:t>
            </a:r>
            <a:r>
              <a:rPr dirty="0" sz="3400" spc="-675">
                <a:latin typeface="Trebuchet MS"/>
                <a:cs typeface="Trebuchet MS"/>
              </a:rPr>
              <a:t>P</a:t>
            </a:r>
            <a:r>
              <a:rPr dirty="0" sz="3400" spc="5">
                <a:latin typeface="Trebuchet MS"/>
                <a:cs typeface="Trebuchet MS"/>
              </a:rPr>
              <a:t>.</a:t>
            </a:r>
            <a:r>
              <a:rPr dirty="0" sz="3400" spc="-60">
                <a:latin typeface="Trebuchet MS"/>
                <a:cs typeface="Trebuchet MS"/>
              </a:rPr>
              <a:t> </a:t>
            </a:r>
            <a:r>
              <a:rPr dirty="0" sz="3300" spc="-110">
                <a:latin typeface="Trebuchet MS"/>
                <a:cs typeface="Trebuchet MS"/>
              </a:rPr>
              <a:t>Top</a:t>
            </a:r>
            <a:r>
              <a:rPr dirty="0" sz="3300" spc="-80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2</a:t>
            </a:r>
            <a:r>
              <a:rPr dirty="0" sz="3300" spc="-80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drivers:</a:t>
            </a:r>
            <a:r>
              <a:rPr dirty="0" sz="3300" spc="-80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Rx</a:t>
            </a:r>
            <a:r>
              <a:rPr dirty="0" sz="3300" spc="-80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and</a:t>
            </a:r>
            <a:r>
              <a:rPr dirty="0" sz="3300" spc="-75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hospital</a:t>
            </a:r>
            <a:r>
              <a:rPr dirty="0" sz="3300" spc="-80">
                <a:latin typeface="Trebuchet MS"/>
                <a:cs typeface="Trebuchet MS"/>
              </a:rPr>
              <a:t> </a:t>
            </a:r>
            <a:r>
              <a:rPr dirty="0" sz="3300" spc="-10">
                <a:latin typeface="Trebuchet MS"/>
                <a:cs typeface="Trebuchet MS"/>
              </a:rPr>
              <a:t>prices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500" spc="-10" b="1">
                <a:latin typeface="Trebuchet MS"/>
                <a:cs typeface="Trebuchet MS"/>
              </a:rPr>
              <a:t>2023</a:t>
            </a:r>
            <a:r>
              <a:rPr dirty="0" sz="3500" spc="-265" b="1">
                <a:latin typeface="Trebuchet MS"/>
                <a:cs typeface="Trebuchet MS"/>
              </a:rPr>
              <a:t> </a:t>
            </a:r>
            <a:r>
              <a:rPr dirty="0" u="heavy"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Colorado</a:t>
            </a:r>
            <a:r>
              <a:rPr dirty="0" u="heavy" sz="3400" spc="-1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Health</a:t>
            </a:r>
            <a:r>
              <a:rPr dirty="0" u="heavy" sz="34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Foundation</a:t>
            </a:r>
            <a:r>
              <a:rPr dirty="0" u="heavy" sz="34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Pulse</a:t>
            </a:r>
            <a:r>
              <a:rPr dirty="0" u="heavy" sz="3400" spc="-1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Poll</a:t>
            </a:r>
            <a:r>
              <a:rPr dirty="0" u="none" sz="3400" spc="-10">
                <a:latin typeface="Trebuchet MS"/>
                <a:cs typeface="Trebuchet MS"/>
              </a:rPr>
              <a:t>:</a:t>
            </a:r>
            <a:endParaRPr sz="3400">
              <a:latin typeface="Trebuchet MS"/>
              <a:cs typeface="Trebuchet MS"/>
            </a:endParaRPr>
          </a:p>
          <a:p>
            <a:pPr marL="927100" marR="542925" indent="-459105">
              <a:lnSpc>
                <a:spcPct val="100000"/>
              </a:lnSpc>
              <a:spcBef>
                <a:spcPts val="1820"/>
              </a:spcBef>
              <a:buFont typeface="Arial"/>
              <a:buChar char="●"/>
              <a:tabLst>
                <a:tab pos="927100" algn="l"/>
              </a:tabLst>
            </a:pPr>
            <a:r>
              <a:rPr dirty="0" sz="3000">
                <a:latin typeface="Trebuchet MS"/>
                <a:cs typeface="Trebuchet MS"/>
              </a:rPr>
              <a:t>2/3</a:t>
            </a:r>
            <a:r>
              <a:rPr dirty="0" sz="3000" spc="-5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respondents: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Cost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of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healthcare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is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a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“very</a:t>
            </a:r>
            <a:r>
              <a:rPr dirty="0" sz="3000" spc="-50">
                <a:latin typeface="Trebuchet MS"/>
                <a:cs typeface="Trebuchet MS"/>
              </a:rPr>
              <a:t> </a:t>
            </a:r>
            <a:r>
              <a:rPr dirty="0" sz="3000" spc="-10">
                <a:latin typeface="Trebuchet MS"/>
                <a:cs typeface="Trebuchet MS"/>
              </a:rPr>
              <a:t>serious” problem</a:t>
            </a:r>
            <a:endParaRPr sz="3000">
              <a:latin typeface="Trebuchet MS"/>
              <a:cs typeface="Trebuchet MS"/>
            </a:endParaRPr>
          </a:p>
          <a:p>
            <a:pPr marL="927100" marR="5080" indent="-45910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927100" algn="l"/>
              </a:tabLst>
            </a:pPr>
            <a:r>
              <a:rPr dirty="0" sz="3000">
                <a:latin typeface="Trebuchet MS"/>
                <a:cs typeface="Trebuchet MS"/>
              </a:rPr>
              <a:t>Cost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of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living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is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the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top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issue,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disproportionately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-10">
                <a:latin typeface="Trebuchet MS"/>
                <a:cs typeface="Trebuchet MS"/>
              </a:rPr>
              <a:t>affecting </a:t>
            </a:r>
            <a:r>
              <a:rPr dirty="0" sz="3000">
                <a:latin typeface="Trebuchet MS"/>
                <a:cs typeface="Trebuchet MS"/>
              </a:rPr>
              <a:t>people</a:t>
            </a:r>
            <a:r>
              <a:rPr dirty="0" sz="3000" spc="-7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of</a:t>
            </a:r>
            <a:r>
              <a:rPr dirty="0" sz="3000" spc="-7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color</a:t>
            </a:r>
            <a:r>
              <a:rPr dirty="0" sz="3000" spc="-7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and</a:t>
            </a:r>
            <a:r>
              <a:rPr dirty="0" sz="3000" spc="-70">
                <a:latin typeface="Trebuchet MS"/>
                <a:cs typeface="Trebuchet MS"/>
              </a:rPr>
              <a:t> </a:t>
            </a:r>
            <a:r>
              <a:rPr dirty="0" sz="3000" spc="-25">
                <a:latin typeface="Trebuchet MS"/>
                <a:cs typeface="Trebuchet MS"/>
              </a:rPr>
              <a:t>lower-</a:t>
            </a:r>
            <a:r>
              <a:rPr dirty="0" sz="3000" spc="-10">
                <a:latin typeface="Trebuchet MS"/>
                <a:cs typeface="Trebuchet MS"/>
              </a:rPr>
              <a:t>income</a:t>
            </a:r>
            <a:endParaRPr sz="3000">
              <a:latin typeface="Trebuchet MS"/>
              <a:cs typeface="Trebuchet MS"/>
            </a:endParaRPr>
          </a:p>
          <a:p>
            <a:pPr marL="926465" indent="-458470">
              <a:lnSpc>
                <a:spcPct val="100000"/>
              </a:lnSpc>
              <a:spcBef>
                <a:spcPts val="1100"/>
              </a:spcBef>
              <a:buFont typeface="Arial"/>
              <a:buChar char="●"/>
              <a:tabLst>
                <a:tab pos="926465" algn="l"/>
              </a:tabLst>
            </a:pPr>
            <a:r>
              <a:rPr dirty="0" sz="3000">
                <a:latin typeface="Trebuchet MS"/>
                <a:cs typeface="Trebuchet MS"/>
              </a:rPr>
              <a:t>40%: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“Just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getting</a:t>
            </a:r>
            <a:r>
              <a:rPr dirty="0" sz="3000" spc="-3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by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-10">
                <a:latin typeface="Trebuchet MS"/>
                <a:cs typeface="Trebuchet MS"/>
              </a:rPr>
              <a:t>financially”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57425" y="6300640"/>
            <a:ext cx="54540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Expenditure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Accounts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(NHEA):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cms.gov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Colorado</a:t>
            </a: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Foundation</a:t>
            </a: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Pulse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Poll:</a:t>
            </a:r>
            <a:r>
              <a:rPr dirty="0" sz="1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copulsepoll.org/results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12"/>
            <a:ext cx="12192000" cy="609600"/>
            <a:chOff x="0" y="6248412"/>
            <a:chExt cx="12192000" cy="609600"/>
          </a:xfrm>
        </p:grpSpPr>
        <p:sp>
          <p:nvSpPr>
            <p:cNvPr id="3" name="object 3" descr=""/>
            <p:cNvSpPr/>
            <p:nvPr/>
          </p:nvSpPr>
          <p:spPr>
            <a:xfrm>
              <a:off x="0" y="6248412"/>
              <a:ext cx="12192000" cy="609600"/>
            </a:xfrm>
            <a:custGeom>
              <a:avLst/>
              <a:gdLst/>
              <a:ahLst/>
              <a:cxnLst/>
              <a:rect l="l" t="t" r="r" b="b"/>
              <a:pathLst>
                <a:path w="12192000" h="609600">
                  <a:moveTo>
                    <a:pt x="12191999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0959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560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025" y="289542"/>
            <a:ext cx="99466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970"/>
                </a:solidFill>
              </a:rPr>
              <a:t>Emerging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Financial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Impact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of</a:t>
            </a:r>
            <a:r>
              <a:rPr dirty="0" spc="-6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Specialty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 spc="-25">
                <a:solidFill>
                  <a:srgbClr val="001970"/>
                </a:solidFill>
              </a:rPr>
              <a:t>Rx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72125" y="1089926"/>
            <a:ext cx="10160000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Trebuchet MS"/>
                <a:cs typeface="Trebuchet MS"/>
              </a:rPr>
              <a:t>Threat:</a:t>
            </a:r>
            <a:r>
              <a:rPr dirty="0" sz="2900" spc="-12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&lt;2%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of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drugs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are</a:t>
            </a:r>
            <a:r>
              <a:rPr dirty="0" sz="3100" spc="-75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so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expensive,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they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are</a:t>
            </a:r>
            <a:r>
              <a:rPr dirty="0" sz="3100" spc="-70" b="1">
                <a:latin typeface="Trebuchet MS"/>
                <a:cs typeface="Trebuchet MS"/>
              </a:rPr>
              <a:t> </a:t>
            </a:r>
            <a:r>
              <a:rPr dirty="0" sz="3100" spc="-10" b="1">
                <a:latin typeface="Trebuchet MS"/>
                <a:cs typeface="Trebuchet MS"/>
              </a:rPr>
              <a:t>driving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41176" y="1613167"/>
            <a:ext cx="61817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(</a:t>
            </a:r>
            <a:r>
              <a:rPr dirty="0" sz="2700" i="1">
                <a:latin typeface="Trebuchet MS"/>
                <a:cs typeface="Trebuchet MS"/>
              </a:rPr>
              <a:t>#1</a:t>
            </a:r>
            <a:r>
              <a:rPr dirty="0" sz="2700" spc="-30" i="1">
                <a:latin typeface="Trebuchet MS"/>
                <a:cs typeface="Trebuchet MS"/>
              </a:rPr>
              <a:t> </a:t>
            </a:r>
            <a:r>
              <a:rPr dirty="0" sz="2700" i="1">
                <a:latin typeface="Trebuchet MS"/>
                <a:cs typeface="Trebuchet MS"/>
              </a:rPr>
              <a:t>driver</a:t>
            </a:r>
            <a:r>
              <a:rPr dirty="0" sz="2700" spc="-30" i="1">
                <a:latin typeface="Trebuchet MS"/>
                <a:cs typeface="Trebuchet MS"/>
              </a:rPr>
              <a:t> </a:t>
            </a:r>
            <a:r>
              <a:rPr dirty="0" sz="2700" i="1">
                <a:latin typeface="Trebuchet MS"/>
                <a:cs typeface="Trebuchet MS"/>
              </a:rPr>
              <a:t>of</a:t>
            </a:r>
            <a:r>
              <a:rPr dirty="0" sz="2700" spc="-30" i="1">
                <a:latin typeface="Trebuchet MS"/>
                <a:cs typeface="Trebuchet MS"/>
              </a:rPr>
              <a:t> </a:t>
            </a:r>
            <a:r>
              <a:rPr dirty="0" sz="2700" i="1">
                <a:latin typeface="Trebuchet MS"/>
                <a:cs typeface="Trebuchet MS"/>
              </a:rPr>
              <a:t>rising</a:t>
            </a:r>
            <a:r>
              <a:rPr dirty="0" sz="2700" spc="-30" i="1">
                <a:latin typeface="Trebuchet MS"/>
                <a:cs typeface="Trebuchet MS"/>
              </a:rPr>
              <a:t> </a:t>
            </a:r>
            <a:r>
              <a:rPr dirty="0" sz="2700" i="1">
                <a:latin typeface="Trebuchet MS"/>
                <a:cs typeface="Trebuchet MS"/>
              </a:rPr>
              <a:t>Rx</a:t>
            </a:r>
            <a:r>
              <a:rPr dirty="0" sz="2700" spc="-30" i="1">
                <a:latin typeface="Trebuchet MS"/>
                <a:cs typeface="Trebuchet MS"/>
              </a:rPr>
              <a:t> </a:t>
            </a:r>
            <a:r>
              <a:rPr dirty="0" sz="2700" i="1">
                <a:latin typeface="Trebuchet MS"/>
                <a:cs typeface="Trebuchet MS"/>
              </a:rPr>
              <a:t>costs,</a:t>
            </a:r>
            <a:r>
              <a:rPr dirty="0" sz="2700" spc="-25" i="1">
                <a:latin typeface="Trebuchet MS"/>
                <a:cs typeface="Trebuchet MS"/>
              </a:rPr>
              <a:t> </a:t>
            </a:r>
            <a:r>
              <a:rPr dirty="0" sz="2700" spc="-10" i="1">
                <a:latin typeface="Trebuchet MS"/>
                <a:cs typeface="Trebuchet MS"/>
              </a:rPr>
              <a:t>nationally</a:t>
            </a:r>
            <a:r>
              <a:rPr dirty="0" sz="2700" spc="-10">
                <a:latin typeface="Trebuchet MS"/>
                <a:cs typeface="Trebuchet MS"/>
              </a:rPr>
              <a:t>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8155" y="1425522"/>
            <a:ext cx="10348595" cy="455295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175"/>
              </a:spcBef>
            </a:pPr>
            <a:r>
              <a:rPr dirty="0" sz="3100" b="1">
                <a:latin typeface="Trebuchet MS"/>
                <a:cs typeface="Trebuchet MS"/>
              </a:rPr>
              <a:t>50%</a:t>
            </a:r>
            <a:r>
              <a:rPr dirty="0" sz="3100" spc="-25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of</a:t>
            </a:r>
            <a:r>
              <a:rPr dirty="0" sz="3100" spc="-10" b="1">
                <a:latin typeface="Trebuchet MS"/>
                <a:cs typeface="Trebuchet MS"/>
              </a:rPr>
              <a:t> </a:t>
            </a:r>
            <a:r>
              <a:rPr dirty="0" sz="3100" b="1">
                <a:latin typeface="Trebuchet MS"/>
                <a:cs typeface="Trebuchet MS"/>
              </a:rPr>
              <a:t>Rx</a:t>
            </a:r>
            <a:r>
              <a:rPr dirty="0" sz="3100" spc="-10" b="1">
                <a:latin typeface="Trebuchet MS"/>
                <a:cs typeface="Trebuchet MS"/>
              </a:rPr>
              <a:t> costs</a:t>
            </a:r>
            <a:endParaRPr sz="3100">
              <a:latin typeface="Trebuchet MS"/>
              <a:cs typeface="Trebuchet MS"/>
            </a:endParaRPr>
          </a:p>
          <a:p>
            <a:pPr marL="36195">
              <a:lnSpc>
                <a:spcPct val="100000"/>
              </a:lnSpc>
              <a:spcBef>
                <a:spcPts val="1010"/>
              </a:spcBef>
            </a:pPr>
            <a:r>
              <a:rPr dirty="0" sz="2900" b="1">
                <a:latin typeface="Trebuchet MS"/>
                <a:cs typeface="Trebuchet MS"/>
              </a:rPr>
              <a:t>Emerging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spc="-10" b="1">
                <a:latin typeface="Trebuchet MS"/>
                <a:cs typeface="Trebuchet MS"/>
              </a:rPr>
              <a:t>Prices:</a:t>
            </a:r>
            <a:endParaRPr sz="2900">
              <a:latin typeface="Trebuchet MS"/>
              <a:cs typeface="Trebuchet MS"/>
            </a:endParaRPr>
          </a:p>
          <a:p>
            <a:pPr marL="493395" marR="5080" indent="-481330">
              <a:lnSpc>
                <a:spcPct val="100000"/>
              </a:lnSpc>
              <a:spcBef>
                <a:spcPts val="325"/>
              </a:spcBef>
              <a:buClr>
                <a:srgbClr val="000000"/>
              </a:buClr>
              <a:buFont typeface="Arial"/>
              <a:buChar char="●"/>
              <a:tabLst>
                <a:tab pos="493395" algn="l"/>
              </a:tabLst>
            </a:pPr>
            <a:r>
              <a:rPr dirty="0" sz="2300" b="1">
                <a:solidFill>
                  <a:srgbClr val="001970"/>
                </a:solidFill>
                <a:latin typeface="Trebuchet MS"/>
                <a:cs typeface="Trebuchet MS"/>
              </a:rPr>
              <a:t>$4.25M</a:t>
            </a:r>
            <a:r>
              <a:rPr dirty="0" sz="23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latin typeface="Trebuchet MS"/>
                <a:cs typeface="Trebuchet MS"/>
              </a:rPr>
              <a:t>Lenmeldy</a:t>
            </a:r>
            <a:r>
              <a:rPr dirty="0" sz="2300" spc="-75" b="1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treatment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to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preserve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cognitive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motor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function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 spc="-25">
                <a:latin typeface="Trebuchet MS"/>
                <a:cs typeface="Trebuchet MS"/>
              </a:rPr>
              <a:t>in </a:t>
            </a:r>
            <a:r>
              <a:rPr dirty="0" sz="2300" spc="-10">
                <a:latin typeface="Trebuchet MS"/>
                <a:cs typeface="Trebuchet MS"/>
              </a:rPr>
              <a:t>metachromatic</a:t>
            </a:r>
            <a:r>
              <a:rPr dirty="0" sz="2300" spc="-9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leukodystrophy</a:t>
            </a:r>
            <a:endParaRPr sz="2300">
              <a:latin typeface="Trebuchet MS"/>
              <a:cs typeface="Trebuchet MS"/>
            </a:endParaRPr>
          </a:p>
          <a:p>
            <a:pPr marL="493395" marR="74295" indent="-48133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493395" algn="l"/>
              </a:tabLst>
            </a:pPr>
            <a:r>
              <a:rPr dirty="0" sz="2300" b="1">
                <a:solidFill>
                  <a:srgbClr val="001970"/>
                </a:solidFill>
                <a:latin typeface="Trebuchet MS"/>
                <a:cs typeface="Trebuchet MS"/>
              </a:rPr>
              <a:t>$3.5M</a:t>
            </a:r>
            <a:r>
              <a:rPr dirty="0" sz="2300" spc="-11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latin typeface="Trebuchet MS"/>
                <a:cs typeface="Trebuchet MS"/>
              </a:rPr>
              <a:t>Hemgenix</a:t>
            </a:r>
            <a:r>
              <a:rPr dirty="0" sz="2300" spc="-100" b="1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potentially</a:t>
            </a:r>
            <a:r>
              <a:rPr dirty="0" sz="2300" spc="-11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curative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treatment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option</a:t>
            </a:r>
            <a:r>
              <a:rPr dirty="0" sz="2300" spc="-11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for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patients</a:t>
            </a:r>
            <a:r>
              <a:rPr dirty="0" sz="2300" spc="-105">
                <a:latin typeface="Trebuchet MS"/>
                <a:cs typeface="Trebuchet MS"/>
              </a:rPr>
              <a:t> </a:t>
            </a:r>
            <a:r>
              <a:rPr dirty="0" sz="2300" spc="-20">
                <a:latin typeface="Trebuchet MS"/>
                <a:cs typeface="Trebuchet MS"/>
              </a:rPr>
              <a:t>with </a:t>
            </a:r>
            <a:r>
              <a:rPr dirty="0" sz="2300">
                <a:latin typeface="Trebuchet MS"/>
                <a:cs typeface="Trebuchet MS"/>
              </a:rPr>
              <a:t>severe</a:t>
            </a:r>
            <a:r>
              <a:rPr dirty="0" sz="2300" spc="-10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hemophilia</a:t>
            </a:r>
            <a:r>
              <a:rPr dirty="0" sz="2300" spc="-95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B</a:t>
            </a:r>
            <a:endParaRPr sz="2300">
              <a:latin typeface="Trebuchet MS"/>
              <a:cs typeface="Trebuchet MS"/>
            </a:endParaRPr>
          </a:p>
          <a:p>
            <a:pPr marL="493395" marR="22225" indent="-48133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493395" algn="l"/>
              </a:tabLst>
            </a:pPr>
            <a:r>
              <a:rPr dirty="0" sz="2300" b="1">
                <a:solidFill>
                  <a:srgbClr val="001970"/>
                </a:solidFill>
                <a:latin typeface="Trebuchet MS"/>
                <a:cs typeface="Trebuchet MS"/>
              </a:rPr>
              <a:t>$3.2M</a:t>
            </a:r>
            <a:r>
              <a:rPr dirty="0" sz="2300" spc="-5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latin typeface="Trebuchet MS"/>
                <a:cs typeface="Trebuchet MS"/>
              </a:rPr>
              <a:t>Elevidys</a:t>
            </a:r>
            <a:r>
              <a:rPr dirty="0" sz="2300" spc="-45" b="1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one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time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gene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therapy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for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select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patients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with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Duchenne </a:t>
            </a:r>
            <a:r>
              <a:rPr dirty="0" sz="2300">
                <a:latin typeface="Trebuchet MS"/>
                <a:cs typeface="Trebuchet MS"/>
              </a:rPr>
              <a:t>Muscular</a:t>
            </a:r>
            <a:r>
              <a:rPr dirty="0" sz="2300" spc="-13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Dystrophy</a:t>
            </a:r>
            <a:endParaRPr sz="2300">
              <a:latin typeface="Trebuchet MS"/>
              <a:cs typeface="Trebuchet MS"/>
            </a:endParaRPr>
          </a:p>
          <a:p>
            <a:pPr marL="493395" indent="-48069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493395" algn="l"/>
              </a:tabLst>
            </a:pPr>
            <a:r>
              <a:rPr dirty="0" sz="2300" b="1">
                <a:solidFill>
                  <a:srgbClr val="001970"/>
                </a:solidFill>
                <a:latin typeface="Trebuchet MS"/>
                <a:cs typeface="Trebuchet MS"/>
              </a:rPr>
              <a:t>$3M</a:t>
            </a:r>
            <a:r>
              <a:rPr dirty="0" sz="2300" spc="-6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latin typeface="Trebuchet MS"/>
                <a:cs typeface="Trebuchet MS"/>
              </a:rPr>
              <a:t>Skysona</a:t>
            </a:r>
            <a:r>
              <a:rPr dirty="0" sz="2300" spc="-50" b="1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treats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degenerative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neurological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condition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in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children</a:t>
            </a:r>
            <a:endParaRPr sz="2300">
              <a:latin typeface="Trebuchet MS"/>
              <a:cs typeface="Trebuchet MS"/>
            </a:endParaRPr>
          </a:p>
          <a:p>
            <a:pPr marL="493395" marR="137160" indent="-48133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493395" algn="l"/>
              </a:tabLst>
            </a:pPr>
            <a:r>
              <a:rPr dirty="0" sz="2300" b="1">
                <a:solidFill>
                  <a:srgbClr val="001970"/>
                </a:solidFill>
                <a:latin typeface="Trebuchet MS"/>
                <a:cs typeface="Trebuchet MS"/>
              </a:rPr>
              <a:t>$2.9M</a:t>
            </a:r>
            <a:r>
              <a:rPr dirty="0" sz="23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latin typeface="Trebuchet MS"/>
                <a:cs typeface="Trebuchet MS"/>
              </a:rPr>
              <a:t>Roctavian</a:t>
            </a:r>
            <a:r>
              <a:rPr dirty="0" sz="2300" spc="-70" b="1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one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infusion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treatment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option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for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patients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with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severe </a:t>
            </a:r>
            <a:r>
              <a:rPr dirty="0" sz="2300" spc="-20">
                <a:latin typeface="Trebuchet MS"/>
                <a:cs typeface="Trebuchet MS"/>
              </a:rPr>
              <a:t>hemophilia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 spc="-50">
                <a:latin typeface="Trebuchet MS"/>
                <a:cs typeface="Trebuchet MS"/>
              </a:rPr>
              <a:t>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812" y="115042"/>
            <a:ext cx="115042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Colorado</a:t>
            </a:r>
            <a:r>
              <a:rPr dirty="0" spc="-105"/>
              <a:t> </a:t>
            </a:r>
            <a:r>
              <a:rPr dirty="0"/>
              <a:t>hospital</a:t>
            </a:r>
            <a:r>
              <a:rPr dirty="0" spc="-105"/>
              <a:t> </a:t>
            </a:r>
            <a:r>
              <a:rPr dirty="0"/>
              <a:t>revenues</a:t>
            </a:r>
            <a:r>
              <a:rPr dirty="0" spc="-105"/>
              <a:t> </a:t>
            </a:r>
            <a:r>
              <a:rPr dirty="0"/>
              <a:t>continue</a:t>
            </a:r>
            <a:r>
              <a:rPr dirty="0" spc="-100"/>
              <a:t> </a:t>
            </a:r>
            <a:r>
              <a:rPr dirty="0"/>
              <a:t>to</a:t>
            </a:r>
            <a:r>
              <a:rPr dirty="0" spc="-105"/>
              <a:t> </a:t>
            </a:r>
            <a:r>
              <a:rPr dirty="0" spc="-10"/>
              <a:t>increase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627189" y="6533498"/>
            <a:ext cx="213995" cy="2184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-25" b="1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33800" y="1096157"/>
            <a:ext cx="2967355" cy="4302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3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rebuchet MS"/>
                <a:cs typeface="Trebuchet MS"/>
              </a:rPr>
              <a:t>The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biggest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part</a:t>
            </a:r>
            <a:r>
              <a:rPr dirty="0" sz="2400" spc="-35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of </a:t>
            </a:r>
            <a:r>
              <a:rPr dirty="0" sz="2400">
                <a:latin typeface="Trebuchet MS"/>
                <a:cs typeface="Trebuchet MS"/>
              </a:rPr>
              <a:t>the</a:t>
            </a:r>
            <a:r>
              <a:rPr dirty="0" sz="2400" spc="-7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health</a:t>
            </a:r>
            <a:r>
              <a:rPr dirty="0" sz="2400" spc="-7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care </a:t>
            </a:r>
            <a:r>
              <a:rPr dirty="0" sz="2400">
                <a:latin typeface="Trebuchet MS"/>
                <a:cs typeface="Trebuchet MS"/>
              </a:rPr>
              <a:t>dollar:</a:t>
            </a:r>
            <a:r>
              <a:rPr dirty="0" sz="2400" spc="-1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hospital</a:t>
            </a:r>
            <a:r>
              <a:rPr dirty="0" sz="2400" spc="-114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costs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2400">
                <a:latin typeface="Trebuchet MS"/>
                <a:cs typeface="Trebuchet MS"/>
              </a:rPr>
              <a:t>Net</a:t>
            </a:r>
            <a:r>
              <a:rPr dirty="0" sz="2400" spc="-8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patient</a:t>
            </a:r>
            <a:r>
              <a:rPr dirty="0" sz="2400" spc="-8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revenues </a:t>
            </a:r>
            <a:r>
              <a:rPr dirty="0" sz="2400">
                <a:latin typeface="Trebuchet MS"/>
                <a:cs typeface="Trebuchet MS"/>
              </a:rPr>
              <a:t>have</a:t>
            </a:r>
            <a:r>
              <a:rPr dirty="0" sz="2400" spc="-114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continued</a:t>
            </a:r>
            <a:r>
              <a:rPr dirty="0" sz="2400" spc="-110">
                <a:latin typeface="Trebuchet MS"/>
                <a:cs typeface="Trebuchet MS"/>
              </a:rPr>
              <a:t> </a:t>
            </a:r>
            <a:r>
              <a:rPr dirty="0" sz="2400" spc="-25">
                <a:latin typeface="Trebuchet MS"/>
                <a:cs typeface="Trebuchet MS"/>
              </a:rPr>
              <a:t>to </a:t>
            </a:r>
            <a:r>
              <a:rPr dirty="0" sz="2400">
                <a:latin typeface="Trebuchet MS"/>
                <a:cs typeface="Trebuchet MS"/>
              </a:rPr>
              <a:t>rise</a:t>
            </a:r>
            <a:r>
              <a:rPr dirty="0" sz="2400" spc="-5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at</a:t>
            </a:r>
            <a:r>
              <a:rPr dirty="0" sz="2400" spc="-5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</a:t>
            </a:r>
            <a:r>
              <a:rPr dirty="0" sz="2400" spc="-5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annual</a:t>
            </a:r>
            <a:r>
              <a:rPr dirty="0" sz="2400" spc="-5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rate </a:t>
            </a:r>
            <a:r>
              <a:rPr dirty="0" sz="2400">
                <a:latin typeface="Trebuchet MS"/>
                <a:cs typeface="Trebuchet MS"/>
              </a:rPr>
              <a:t>of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7%+,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up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$9B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(75%)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rebuchet MS"/>
                <a:cs typeface="Trebuchet MS"/>
              </a:rPr>
              <a:t>btw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2014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2022</a:t>
            </a:r>
            <a:endParaRPr sz="2400">
              <a:latin typeface="Trebuchet MS"/>
              <a:cs typeface="Trebuchet MS"/>
            </a:endParaRPr>
          </a:p>
          <a:p>
            <a:pPr marL="12700" marR="213360">
              <a:lnSpc>
                <a:spcPct val="100000"/>
              </a:lnSpc>
              <a:spcBef>
                <a:spcPts val="1000"/>
              </a:spcBef>
            </a:pPr>
            <a:r>
              <a:rPr dirty="0" sz="2400">
                <a:latin typeface="Trebuchet MS"/>
                <a:cs typeface="Trebuchet MS"/>
              </a:rPr>
              <a:t>The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CO</a:t>
            </a:r>
            <a:r>
              <a:rPr dirty="0" sz="2400" spc="-10">
                <a:latin typeface="Trebuchet MS"/>
                <a:cs typeface="Trebuchet MS"/>
              </a:rPr>
              <a:t> population </a:t>
            </a:r>
            <a:r>
              <a:rPr dirty="0" sz="2400">
                <a:latin typeface="Trebuchet MS"/>
                <a:cs typeface="Trebuchet MS"/>
              </a:rPr>
              <a:t>grew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by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9.2%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during </a:t>
            </a:r>
            <a:r>
              <a:rPr dirty="0" sz="2400">
                <a:latin typeface="Trebuchet MS"/>
                <a:cs typeface="Trebuchet MS"/>
              </a:rPr>
              <a:t>the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same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period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0786" y="6461776"/>
            <a:ext cx="4098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CO.gov/HCPF/hospital-reports-</a:t>
            </a:r>
            <a:r>
              <a:rPr dirty="0" u="heavy" sz="16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hub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24" y="774750"/>
            <a:ext cx="8532174" cy="54502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970"/>
                </a:solidFill>
              </a:rPr>
              <a:t>Challenge:</a:t>
            </a:r>
            <a:r>
              <a:rPr dirty="0" spc="-12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Medical</a:t>
            </a:r>
            <a:r>
              <a:rPr dirty="0" spc="-12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vs</a:t>
            </a:r>
            <a:r>
              <a:rPr dirty="0" spc="-12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overall</a:t>
            </a:r>
            <a:r>
              <a:rPr dirty="0" spc="-12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inflation</a:t>
            </a:r>
            <a:r>
              <a:rPr dirty="0" spc="-120">
                <a:solidFill>
                  <a:srgbClr val="001970"/>
                </a:solidFill>
              </a:rPr>
              <a:t> </a:t>
            </a:r>
            <a:r>
              <a:rPr dirty="0" spc="-10">
                <a:solidFill>
                  <a:srgbClr val="001970"/>
                </a:solidFill>
              </a:rPr>
              <a:t>growth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837" y="783573"/>
            <a:ext cx="11668762" cy="5221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797" y="326676"/>
            <a:ext cx="10822305" cy="1732280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ctr" marL="12700" marR="5080">
              <a:lnSpc>
                <a:spcPts val="4320"/>
              </a:lnSpc>
              <a:spcBef>
                <a:spcPts val="645"/>
              </a:spcBef>
            </a:pPr>
            <a:r>
              <a:rPr dirty="0">
                <a:solidFill>
                  <a:srgbClr val="001970"/>
                </a:solidFill>
              </a:rPr>
              <a:t>CO</a:t>
            </a:r>
            <a:r>
              <a:rPr dirty="0" spc="-15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2023</a:t>
            </a:r>
            <a:r>
              <a:rPr dirty="0" spc="-15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uninsured</a:t>
            </a:r>
            <a:r>
              <a:rPr dirty="0" spc="-15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rate</a:t>
            </a:r>
            <a:r>
              <a:rPr dirty="0" spc="-15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decreased</a:t>
            </a:r>
            <a:r>
              <a:rPr dirty="0" spc="-15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(&lt;5%</a:t>
            </a:r>
            <a:r>
              <a:rPr dirty="0" spc="-155">
                <a:solidFill>
                  <a:srgbClr val="001970"/>
                </a:solidFill>
              </a:rPr>
              <a:t> </a:t>
            </a:r>
            <a:r>
              <a:rPr dirty="0" spc="-20">
                <a:solidFill>
                  <a:srgbClr val="001970"/>
                </a:solidFill>
              </a:rPr>
              <a:t>from </a:t>
            </a:r>
            <a:r>
              <a:rPr dirty="0">
                <a:solidFill>
                  <a:srgbClr val="001970"/>
                </a:solidFill>
              </a:rPr>
              <a:t>6.5%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from</a:t>
            </a:r>
            <a:r>
              <a:rPr dirty="0" spc="-6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15.8%)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as</a:t>
            </a:r>
            <a:r>
              <a:rPr dirty="0" spc="-6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Medicaid</a:t>
            </a:r>
            <a:r>
              <a:rPr dirty="0" spc="-70">
                <a:solidFill>
                  <a:srgbClr val="001970"/>
                </a:solidFill>
              </a:rPr>
              <a:t> </a:t>
            </a:r>
            <a:r>
              <a:rPr dirty="0" spc="-10">
                <a:solidFill>
                  <a:srgbClr val="001970"/>
                </a:solidFill>
              </a:rPr>
              <a:t>coverage </a:t>
            </a:r>
            <a:r>
              <a:rPr dirty="0">
                <a:solidFill>
                  <a:srgbClr val="001970"/>
                </a:solidFill>
              </a:rPr>
              <a:t>increased</a:t>
            </a:r>
            <a:r>
              <a:rPr dirty="0" spc="-135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through</a:t>
            </a:r>
            <a:r>
              <a:rPr dirty="0" spc="-130">
                <a:solidFill>
                  <a:srgbClr val="001970"/>
                </a:solidFill>
              </a:rPr>
              <a:t> </a:t>
            </a:r>
            <a:r>
              <a:rPr dirty="0">
                <a:solidFill>
                  <a:srgbClr val="001970"/>
                </a:solidFill>
              </a:rPr>
              <a:t>PHE…</a:t>
            </a:r>
            <a:r>
              <a:rPr dirty="0" i="1">
                <a:solidFill>
                  <a:srgbClr val="001970"/>
                </a:solidFill>
                <a:latin typeface="Trebuchet MS"/>
                <a:cs typeface="Trebuchet MS"/>
              </a:rPr>
              <a:t>Now</a:t>
            </a:r>
            <a:r>
              <a:rPr dirty="0" spc="-130" i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i="1">
                <a:solidFill>
                  <a:srgbClr val="001970"/>
                </a:solidFill>
                <a:latin typeface="Trebuchet MS"/>
                <a:cs typeface="Trebuchet MS"/>
              </a:rPr>
              <a:t>what</a:t>
            </a:r>
            <a:r>
              <a:rPr dirty="0" spc="-135" i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i="1">
                <a:solidFill>
                  <a:srgbClr val="001970"/>
                </a:solidFill>
                <a:latin typeface="Trebuchet MS"/>
                <a:cs typeface="Trebuchet MS"/>
              </a:rPr>
              <a:t>is</a:t>
            </a:r>
            <a:r>
              <a:rPr dirty="0" spc="-130" i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pc="-20" i="1">
                <a:solidFill>
                  <a:srgbClr val="001970"/>
                </a:solidFill>
                <a:latin typeface="Trebuchet MS"/>
                <a:cs typeface="Trebuchet MS"/>
              </a:rPr>
              <a:t>it</a:t>
            </a:r>
            <a:r>
              <a:rPr dirty="0" spc="-20">
                <a:solidFill>
                  <a:srgbClr val="001970"/>
                </a:solidFill>
              </a:rPr>
              <a:t>??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75475"/>
            <a:ext cx="12150578" cy="30942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97475" y="6421022"/>
            <a:ext cx="7084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coloradohealthinstitute.org/research/2023-chas-insurance-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coverage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3633"/>
            <a:ext cx="12192000" cy="6834505"/>
            <a:chOff x="0" y="23633"/>
            <a:chExt cx="12192000" cy="6834505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3462" y="23633"/>
              <a:ext cx="8986769" cy="62248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174" y="128817"/>
            <a:ext cx="260731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Medicaid</a:t>
            </a:r>
            <a:r>
              <a:rPr dirty="0" u="heavy" sz="2600" spc="-1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2600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Change</a:t>
            </a:r>
            <a:endParaRPr sz="2600"/>
          </a:p>
        </p:txBody>
      </p:sp>
      <p:sp>
        <p:nvSpPr>
          <p:cNvPr id="7" name="object 7" descr=""/>
          <p:cNvSpPr txBox="1"/>
          <p:nvPr/>
        </p:nvSpPr>
        <p:spPr>
          <a:xfrm>
            <a:off x="133174" y="625133"/>
            <a:ext cx="2898140" cy="531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dirty="0" sz="2600">
                <a:latin typeface="Trebuchet MS"/>
                <a:cs typeface="Trebuchet MS"/>
              </a:rPr>
              <a:t>45%+</a:t>
            </a:r>
            <a:r>
              <a:rPr dirty="0" sz="2600" spc="-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growth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Q2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195"/>
              </a:spcBef>
            </a:pPr>
            <a:r>
              <a:rPr dirty="0" sz="2600">
                <a:latin typeface="Trebuchet MS"/>
                <a:cs typeface="Trebuchet MS"/>
              </a:rPr>
              <a:t>2020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thru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May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2023 </a:t>
            </a:r>
            <a:r>
              <a:rPr dirty="0" sz="2600">
                <a:latin typeface="Trebuchet MS"/>
                <a:cs typeface="Trebuchet MS"/>
              </a:rPr>
              <a:t>PHE</a:t>
            </a:r>
            <a:r>
              <a:rPr dirty="0" sz="2600" spc="-1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continuous coverage</a:t>
            </a:r>
            <a:endParaRPr sz="2600">
              <a:latin typeface="Trebuchet MS"/>
              <a:cs typeface="Trebuchet MS"/>
            </a:endParaRPr>
          </a:p>
          <a:p>
            <a:pPr marL="12700" marR="442595">
              <a:lnSpc>
                <a:spcPts val="2810"/>
              </a:lnSpc>
              <a:spcBef>
                <a:spcPts val="1095"/>
              </a:spcBef>
            </a:pPr>
            <a:r>
              <a:rPr dirty="0" sz="2600" spc="-10">
                <a:latin typeface="Trebuchet MS"/>
                <a:cs typeface="Trebuchet MS"/>
              </a:rPr>
              <a:t>Projected </a:t>
            </a:r>
            <a:r>
              <a:rPr dirty="0" sz="2600">
                <a:latin typeface="Trebuchet MS"/>
                <a:cs typeface="Trebuchet MS"/>
              </a:rPr>
              <a:t>disenrollment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of </a:t>
            </a:r>
            <a:r>
              <a:rPr dirty="0" sz="2600">
                <a:latin typeface="Trebuchet MS"/>
                <a:cs typeface="Trebuchet MS"/>
              </a:rPr>
              <a:t>519k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during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PHE </a:t>
            </a:r>
            <a:r>
              <a:rPr dirty="0" sz="2600" spc="-10">
                <a:latin typeface="Trebuchet MS"/>
                <a:cs typeface="Trebuchet MS"/>
              </a:rPr>
              <a:t>Unwind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2600" spc="-10" b="1">
                <a:latin typeface="Trebuchet MS"/>
                <a:cs typeface="Trebuchet MS"/>
              </a:rPr>
              <a:t>Pre-</a:t>
            </a:r>
            <a:r>
              <a:rPr dirty="0" sz="2600" spc="-25" b="1">
                <a:latin typeface="Trebuchet MS"/>
                <a:cs typeface="Trebuchet MS"/>
              </a:rPr>
              <a:t>PHE</a:t>
            </a:r>
            <a:endParaRPr sz="2600">
              <a:latin typeface="Trebuchet MS"/>
              <a:cs typeface="Trebuchet MS"/>
            </a:endParaRPr>
          </a:p>
          <a:p>
            <a:pPr marL="12700" marR="487680">
              <a:lnSpc>
                <a:spcPct val="100000"/>
              </a:lnSpc>
            </a:pPr>
            <a:r>
              <a:rPr dirty="0" sz="2600" b="1">
                <a:latin typeface="Trebuchet MS"/>
                <a:cs typeface="Trebuchet MS"/>
              </a:rPr>
              <a:t>uninsured</a:t>
            </a:r>
            <a:r>
              <a:rPr dirty="0" sz="2600" spc="-170" b="1">
                <a:latin typeface="Trebuchet MS"/>
                <a:cs typeface="Trebuchet MS"/>
              </a:rPr>
              <a:t> </a:t>
            </a:r>
            <a:r>
              <a:rPr dirty="0" sz="2600" spc="-10" b="1">
                <a:latin typeface="Trebuchet MS"/>
                <a:cs typeface="Trebuchet MS"/>
              </a:rPr>
              <a:t>rate: 6.5%.</a:t>
            </a:r>
            <a:endParaRPr sz="2600">
              <a:latin typeface="Trebuchet MS"/>
              <a:cs typeface="Trebuchet MS"/>
            </a:endParaRPr>
          </a:p>
          <a:p>
            <a:pPr marL="12700" marR="112395">
              <a:lnSpc>
                <a:spcPct val="100000"/>
              </a:lnSpc>
              <a:spcBef>
                <a:spcPts val="1100"/>
              </a:spcBef>
            </a:pPr>
            <a:r>
              <a:rPr dirty="0" sz="2600" b="1">
                <a:latin typeface="Trebuchet MS"/>
                <a:cs typeface="Trebuchet MS"/>
              </a:rPr>
              <a:t>During</a:t>
            </a:r>
            <a:r>
              <a:rPr dirty="0" sz="2600" spc="-65" b="1">
                <a:latin typeface="Trebuchet MS"/>
                <a:cs typeface="Trebuchet MS"/>
              </a:rPr>
              <a:t> </a:t>
            </a:r>
            <a:r>
              <a:rPr dirty="0" sz="2600" b="1">
                <a:latin typeface="Trebuchet MS"/>
                <a:cs typeface="Trebuchet MS"/>
              </a:rPr>
              <a:t>PHE,</a:t>
            </a:r>
            <a:r>
              <a:rPr dirty="0" sz="2600" spc="-65" b="1">
                <a:latin typeface="Trebuchet MS"/>
                <a:cs typeface="Trebuchet MS"/>
              </a:rPr>
              <a:t> </a:t>
            </a:r>
            <a:r>
              <a:rPr dirty="0" sz="2600" spc="-20" b="1">
                <a:latin typeface="Trebuchet MS"/>
                <a:cs typeface="Trebuchet MS"/>
              </a:rPr>
              <a:t>down </a:t>
            </a:r>
            <a:r>
              <a:rPr dirty="0" sz="2600" b="1">
                <a:latin typeface="Trebuchet MS"/>
                <a:cs typeface="Trebuchet MS"/>
              </a:rPr>
              <a:t>to</a:t>
            </a:r>
            <a:r>
              <a:rPr dirty="0" sz="2600" spc="-15" b="1">
                <a:latin typeface="Trebuchet MS"/>
                <a:cs typeface="Trebuchet MS"/>
              </a:rPr>
              <a:t> </a:t>
            </a:r>
            <a:r>
              <a:rPr dirty="0" sz="2600" b="1">
                <a:latin typeface="Trebuchet MS"/>
                <a:cs typeface="Trebuchet MS"/>
              </a:rPr>
              <a:t>&lt;5%.</a:t>
            </a:r>
            <a:r>
              <a:rPr dirty="0" sz="2600" spc="-15" b="1">
                <a:latin typeface="Trebuchet MS"/>
                <a:cs typeface="Trebuchet MS"/>
              </a:rPr>
              <a:t> </a:t>
            </a:r>
            <a:r>
              <a:rPr dirty="0" sz="2600" spc="-20" b="1">
                <a:latin typeface="Trebuchet MS"/>
                <a:cs typeface="Trebuchet MS"/>
              </a:rPr>
              <a:t>Now?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83926" y="6403397"/>
            <a:ext cx="24206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CO.gov/hcpf/ccu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512318" y="3829522"/>
            <a:ext cx="6454140" cy="38735"/>
          </a:xfrm>
          <a:custGeom>
            <a:avLst/>
            <a:gdLst/>
            <a:ahLst/>
            <a:cxnLst/>
            <a:rect l="l" t="t" r="r" b="b"/>
            <a:pathLst>
              <a:path w="6454140" h="38735">
                <a:moveTo>
                  <a:pt x="6453900" y="0"/>
                </a:moveTo>
                <a:lnTo>
                  <a:pt x="0" y="38399"/>
                </a:lnTo>
              </a:path>
            </a:pathLst>
          </a:custGeom>
          <a:ln w="9524">
            <a:solidFill>
              <a:srgbClr val="C3002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6256655"/>
            </a:xfrm>
            <a:custGeom>
              <a:avLst/>
              <a:gdLst/>
              <a:ahLst/>
              <a:cxnLst/>
              <a:rect l="l" t="t" r="r" b="b"/>
              <a:pathLst>
                <a:path w="12192000" h="6256655">
                  <a:moveTo>
                    <a:pt x="0" y="6256611"/>
                  </a:moveTo>
                  <a:lnTo>
                    <a:pt x="12191999" y="6256611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256611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74" y="6363571"/>
              <a:ext cx="2214117" cy="3794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4376" y="2381180"/>
            <a:ext cx="357886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>
                <a:solidFill>
                  <a:srgbClr val="FFFFFF"/>
                </a:solidFill>
              </a:rPr>
              <a:t>Solutions</a:t>
            </a:r>
            <a:endParaRPr sz="6600"/>
          </a:p>
        </p:txBody>
      </p:sp>
      <p:sp>
        <p:nvSpPr>
          <p:cNvPr id="7" name="object 7" descr=""/>
          <p:cNvSpPr txBox="1"/>
          <p:nvPr/>
        </p:nvSpPr>
        <p:spPr>
          <a:xfrm>
            <a:off x="11659059" y="6443068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rebuchet MS"/>
                <a:cs typeface="Trebuchet MS"/>
              </a:rPr>
              <a:t>16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49225" y="762477"/>
            <a:ext cx="212915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Phase</a:t>
            </a:r>
            <a:r>
              <a:rPr dirty="0" sz="2200" spc="-2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I:</a:t>
            </a:r>
            <a:r>
              <a:rPr dirty="0" sz="2200" spc="-2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001970"/>
                </a:solidFill>
                <a:latin typeface="Trebuchet MS"/>
                <a:cs typeface="Trebuchet MS"/>
              </a:rPr>
              <a:t>OpiSafe </a:t>
            </a: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(Jan.</a:t>
            </a:r>
            <a:r>
              <a:rPr dirty="0" sz="22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001970"/>
                </a:solidFill>
                <a:latin typeface="Trebuchet MS"/>
                <a:cs typeface="Trebuchet MS"/>
              </a:rPr>
              <a:t>2021)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6737" y="1560545"/>
            <a:ext cx="2522220" cy="354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marR="56515" indent="-3898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955" algn="l"/>
              </a:tabLst>
            </a:pPr>
            <a:r>
              <a:rPr dirty="0" sz="2100">
                <a:latin typeface="Trebuchet MS"/>
                <a:cs typeface="Trebuchet MS"/>
              </a:rPr>
              <a:t>Helps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prescribers </a:t>
            </a:r>
            <a:r>
              <a:rPr dirty="0" sz="2100">
                <a:latin typeface="Trebuchet MS"/>
                <a:cs typeface="Trebuchet MS"/>
              </a:rPr>
              <a:t>prevent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misuse/ </a:t>
            </a:r>
            <a:r>
              <a:rPr dirty="0" sz="2100">
                <a:latin typeface="Trebuchet MS"/>
                <a:cs typeface="Trebuchet MS"/>
              </a:rPr>
              <a:t>abuse</a:t>
            </a:r>
            <a:r>
              <a:rPr dirty="0" sz="2100" spc="-4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of</a:t>
            </a:r>
            <a:r>
              <a:rPr dirty="0" sz="2100" spc="-4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opioids, benzos, controlled substances</a:t>
            </a:r>
            <a:endParaRPr sz="2100">
              <a:latin typeface="Trebuchet MS"/>
              <a:cs typeface="Trebuchet MS"/>
            </a:endParaRPr>
          </a:p>
          <a:p>
            <a:pPr marL="401955" marR="122555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>
                <a:latin typeface="Trebuchet MS"/>
                <a:cs typeface="Trebuchet MS"/>
              </a:rPr>
              <a:t>5,250+</a:t>
            </a:r>
            <a:r>
              <a:rPr dirty="0" sz="2100" spc="-3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allocated licenses</a:t>
            </a:r>
            <a:endParaRPr sz="2100">
              <a:latin typeface="Trebuchet MS"/>
              <a:cs typeface="Trebuchet MS"/>
            </a:endParaRPr>
          </a:p>
          <a:p>
            <a:pPr algn="just" marL="401955" marR="5080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>
                <a:latin typeface="Trebuchet MS"/>
                <a:cs typeface="Trebuchet MS"/>
              </a:rPr>
              <a:t>+16%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reduction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in </a:t>
            </a:r>
            <a:r>
              <a:rPr dirty="0" sz="2100" spc="-10">
                <a:latin typeface="Trebuchet MS"/>
                <a:cs typeface="Trebuchet MS"/>
              </a:rPr>
              <a:t>inappropriate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use </a:t>
            </a:r>
            <a:r>
              <a:rPr dirty="0" sz="2100">
                <a:latin typeface="Trebuchet MS"/>
                <a:cs typeface="Trebuchet MS"/>
              </a:rPr>
              <a:t>just</a:t>
            </a:r>
            <a:r>
              <a:rPr dirty="0" sz="2100" spc="-7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in</a:t>
            </a:r>
            <a:r>
              <a:rPr dirty="0" sz="2100" spc="-100">
                <a:latin typeface="Trebuchet MS"/>
                <a:cs typeface="Trebuchet MS"/>
              </a:rPr>
              <a:t> </a:t>
            </a:r>
            <a:r>
              <a:rPr dirty="0" sz="2100" spc="-30">
                <a:latin typeface="Trebuchet MS"/>
                <a:cs typeface="Trebuchet MS"/>
              </a:rPr>
              <a:t>Year</a:t>
            </a:r>
            <a:r>
              <a:rPr dirty="0" sz="2100" spc="-75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1!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495" y="59545"/>
            <a:ext cx="1169416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001970"/>
                </a:solidFill>
              </a:rPr>
              <a:t>Solution:</a:t>
            </a:r>
            <a:r>
              <a:rPr dirty="0" sz="3500" spc="-65">
                <a:solidFill>
                  <a:srgbClr val="001970"/>
                </a:solidFill>
              </a:rPr>
              <a:t> </a:t>
            </a:r>
            <a:r>
              <a:rPr dirty="0" sz="3500">
                <a:solidFill>
                  <a:srgbClr val="001970"/>
                </a:solidFill>
              </a:rPr>
              <a:t>SDoH</a:t>
            </a:r>
            <a:r>
              <a:rPr dirty="0" sz="3500" spc="-65">
                <a:solidFill>
                  <a:srgbClr val="001970"/>
                </a:solidFill>
              </a:rPr>
              <a:t> </a:t>
            </a:r>
            <a:r>
              <a:rPr dirty="0" sz="3500">
                <a:solidFill>
                  <a:srgbClr val="001970"/>
                </a:solidFill>
              </a:rPr>
              <a:t>&amp;</a:t>
            </a:r>
            <a:r>
              <a:rPr dirty="0" sz="3500" spc="-245">
                <a:solidFill>
                  <a:srgbClr val="001970"/>
                </a:solidFill>
              </a:rPr>
              <a:t> </a:t>
            </a:r>
            <a:r>
              <a:rPr dirty="0" sz="3500" spc="-10">
                <a:solidFill>
                  <a:srgbClr val="001970"/>
                </a:solidFill>
              </a:rPr>
              <a:t>Affordability-</a:t>
            </a:r>
            <a:r>
              <a:rPr dirty="0" sz="3500">
                <a:solidFill>
                  <a:srgbClr val="001970"/>
                </a:solidFill>
              </a:rPr>
              <a:t>Colorado</a:t>
            </a:r>
            <a:r>
              <a:rPr dirty="0" sz="3500" spc="-60">
                <a:solidFill>
                  <a:srgbClr val="001970"/>
                </a:solidFill>
              </a:rPr>
              <a:t> </a:t>
            </a:r>
            <a:r>
              <a:rPr dirty="0" sz="3500" spc="-10">
                <a:solidFill>
                  <a:srgbClr val="001970"/>
                </a:solidFill>
              </a:rPr>
              <a:t>Prescriber</a:t>
            </a:r>
            <a:r>
              <a:rPr dirty="0" sz="3500" spc="-120">
                <a:solidFill>
                  <a:srgbClr val="001970"/>
                </a:solidFill>
              </a:rPr>
              <a:t> </a:t>
            </a:r>
            <a:r>
              <a:rPr dirty="0" sz="3500" spc="-10">
                <a:solidFill>
                  <a:srgbClr val="001970"/>
                </a:solidFill>
              </a:rPr>
              <a:t>Tools</a:t>
            </a:r>
            <a:endParaRPr sz="3500"/>
          </a:p>
        </p:txBody>
      </p:sp>
      <p:sp>
        <p:nvSpPr>
          <p:cNvPr id="8" name="object 8" descr=""/>
          <p:cNvSpPr txBox="1"/>
          <p:nvPr/>
        </p:nvSpPr>
        <p:spPr>
          <a:xfrm>
            <a:off x="2967375" y="762448"/>
            <a:ext cx="275844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Phase</a:t>
            </a:r>
            <a:r>
              <a:rPr dirty="0" sz="2200" spc="-3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I:</a:t>
            </a:r>
            <a:r>
              <a:rPr dirty="0" sz="2200" spc="-14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001970"/>
                </a:solidFill>
                <a:latin typeface="Trebuchet MS"/>
                <a:cs typeface="Trebuchet MS"/>
              </a:rPr>
              <a:t>Affordability </a:t>
            </a:r>
            <a:r>
              <a:rPr dirty="0" sz="2200" b="1">
                <a:solidFill>
                  <a:srgbClr val="001970"/>
                </a:solidFill>
                <a:latin typeface="Trebuchet MS"/>
                <a:cs typeface="Trebuchet MS"/>
              </a:rPr>
              <a:t>(June</a:t>
            </a:r>
            <a:r>
              <a:rPr dirty="0" sz="2200" spc="-8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001970"/>
                </a:solidFill>
                <a:latin typeface="Trebuchet MS"/>
                <a:cs typeface="Trebuchet MS"/>
              </a:rPr>
              <a:t>2021)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27246" y="1560517"/>
            <a:ext cx="3283585" cy="35610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5080" indent="-3898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100">
                <a:latin typeface="Trebuchet MS"/>
                <a:cs typeface="Trebuchet MS"/>
              </a:rPr>
              <a:t>Shares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20">
                <a:latin typeface="Trebuchet MS"/>
                <a:cs typeface="Trebuchet MS"/>
              </a:rPr>
              <a:t>real-</a:t>
            </a:r>
            <a:r>
              <a:rPr dirty="0" sz="2100">
                <a:latin typeface="Trebuchet MS"/>
                <a:cs typeface="Trebuchet MS"/>
              </a:rPr>
              <a:t>time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Rx </a:t>
            </a:r>
            <a:r>
              <a:rPr dirty="0" sz="2100">
                <a:latin typeface="Trebuchet MS"/>
                <a:cs typeface="Trebuchet MS"/>
              </a:rPr>
              <a:t>benefit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info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(RBTI), affordability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hierarchy empowering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prescribers </a:t>
            </a:r>
            <a:r>
              <a:rPr dirty="0" sz="2100">
                <a:latin typeface="Trebuchet MS"/>
                <a:cs typeface="Trebuchet MS"/>
              </a:rPr>
              <a:t>to</a:t>
            </a:r>
            <a:r>
              <a:rPr dirty="0" sz="2100" spc="-3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be</a:t>
            </a:r>
            <a:r>
              <a:rPr dirty="0" sz="2100" spc="-3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part</a:t>
            </a:r>
            <a:r>
              <a:rPr dirty="0" sz="2100" spc="-3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of</a:t>
            </a:r>
            <a:r>
              <a:rPr dirty="0" sz="2100" spc="-3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solution</a:t>
            </a:r>
            <a:endParaRPr sz="2100">
              <a:latin typeface="Trebuchet MS"/>
              <a:cs typeface="Trebuchet MS"/>
            </a:endParaRPr>
          </a:p>
          <a:p>
            <a:pPr marL="409575" marR="647700" indent="-397510">
              <a:lnSpc>
                <a:spcPct val="100499"/>
              </a:lnSpc>
              <a:spcBef>
                <a:spcPts val="80"/>
              </a:spcBef>
              <a:buSzPct val="104761"/>
              <a:buFont typeface="Arial"/>
              <a:buChar char="●"/>
              <a:tabLst>
                <a:tab pos="409575" algn="l"/>
              </a:tabLst>
            </a:pPr>
            <a:r>
              <a:rPr dirty="0" sz="2100">
                <a:latin typeface="Trebuchet MS"/>
                <a:cs typeface="Trebuchet MS"/>
              </a:rPr>
              <a:t>Automates</a:t>
            </a:r>
            <a:r>
              <a:rPr dirty="0" sz="2100" spc="-15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prior authorizations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and </a:t>
            </a:r>
            <a:r>
              <a:rPr dirty="0" sz="2100" spc="-10">
                <a:latin typeface="Trebuchet MS"/>
                <a:cs typeface="Trebuchet MS"/>
              </a:rPr>
              <a:t>prescriptions</a:t>
            </a:r>
            <a:endParaRPr sz="2100">
              <a:latin typeface="Trebuchet MS"/>
              <a:cs typeface="Trebuchet MS"/>
            </a:endParaRPr>
          </a:p>
          <a:p>
            <a:pPr marL="409575" marR="288290" indent="-389890">
              <a:lnSpc>
                <a:spcPct val="100000"/>
              </a:lnSpc>
              <a:buFont typeface="Arial"/>
              <a:buChar char="●"/>
              <a:tabLst>
                <a:tab pos="409575" algn="l"/>
              </a:tabLst>
            </a:pPr>
            <a:r>
              <a:rPr dirty="0" sz="2100">
                <a:latin typeface="Trebuchet MS"/>
                <a:cs typeface="Trebuchet MS"/>
              </a:rPr>
              <a:t>Improved</a:t>
            </a:r>
            <a:r>
              <a:rPr dirty="0" sz="2100" spc="-12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patient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and </a:t>
            </a:r>
            <a:r>
              <a:rPr dirty="0" sz="2100">
                <a:latin typeface="Trebuchet MS"/>
                <a:cs typeface="Trebuchet MS"/>
              </a:rPr>
              <a:t>provider</a:t>
            </a:r>
            <a:r>
              <a:rPr dirty="0" sz="2100" spc="-12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service experience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700100" y="748225"/>
            <a:ext cx="5492115" cy="4714875"/>
          </a:xfrm>
          <a:custGeom>
            <a:avLst/>
            <a:gdLst/>
            <a:ahLst/>
            <a:cxnLst/>
            <a:rect l="l" t="t" r="r" b="b"/>
            <a:pathLst>
              <a:path w="5492115" h="4714875">
                <a:moveTo>
                  <a:pt x="5491799" y="4714499"/>
                </a:moveTo>
                <a:lnTo>
                  <a:pt x="0" y="4714499"/>
                </a:lnTo>
                <a:lnTo>
                  <a:pt x="0" y="0"/>
                </a:lnTo>
                <a:lnTo>
                  <a:pt x="5491799" y="0"/>
                </a:lnTo>
                <a:lnTo>
                  <a:pt x="5491799" y="4714499"/>
                </a:lnTo>
                <a:close/>
              </a:path>
            </a:pathLst>
          </a:custGeom>
          <a:solidFill>
            <a:srgbClr val="B6D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773125" y="762448"/>
            <a:ext cx="516572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Phase</a:t>
            </a:r>
            <a:r>
              <a:rPr dirty="0" sz="2200" spc="-65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II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(SHIE):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1A1A1A"/>
                </a:solidFill>
                <a:latin typeface="Trebuchet MS"/>
                <a:cs typeface="Trebuchet MS"/>
              </a:rPr>
              <a:t>Patient</a:t>
            </a:r>
            <a:r>
              <a:rPr dirty="0" sz="2200" spc="-65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Health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1A1A1A"/>
                </a:solidFill>
                <a:latin typeface="Trebuchet MS"/>
                <a:cs typeface="Trebuchet MS"/>
              </a:rPr>
              <a:t>Supports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for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Providers,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Care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Managers</a:t>
            </a:r>
            <a:r>
              <a:rPr dirty="0" sz="2200" spc="-60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spc="-25" b="1">
                <a:solidFill>
                  <a:srgbClr val="1A1A1A"/>
                </a:solidFill>
                <a:latin typeface="Trebuchet MS"/>
                <a:cs typeface="Trebuchet MS"/>
              </a:rPr>
              <a:t>and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Community</a:t>
            </a:r>
            <a:r>
              <a:rPr dirty="0" sz="2200" spc="-75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Workers</a:t>
            </a:r>
            <a:r>
              <a:rPr dirty="0" sz="2200" spc="-75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1A1A1A"/>
                </a:solidFill>
                <a:latin typeface="Trebuchet MS"/>
                <a:cs typeface="Trebuchet MS"/>
              </a:rPr>
              <a:t>-</a:t>
            </a:r>
            <a:r>
              <a:rPr dirty="0" sz="2200" spc="-105" b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b="1" i="1">
                <a:solidFill>
                  <a:srgbClr val="1A1A1A"/>
                </a:solidFill>
                <a:latin typeface="Trebuchet MS"/>
                <a:cs typeface="Trebuchet MS"/>
              </a:rPr>
              <a:t>In</a:t>
            </a:r>
            <a:r>
              <a:rPr dirty="0" sz="2200" spc="-75" b="1" i="1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2200" spc="-10" b="1" i="1">
                <a:solidFill>
                  <a:srgbClr val="1A1A1A"/>
                </a:solidFill>
                <a:latin typeface="Trebuchet MS"/>
                <a:cs typeface="Trebuchet MS"/>
              </a:rPr>
              <a:t>Process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67432" y="6483604"/>
            <a:ext cx="345503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CO.gov/HCPF/prescriber-tool-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project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839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1955" marR="129539" indent="-3898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955" algn="l"/>
              </a:tabLst>
            </a:pPr>
            <a:r>
              <a:rPr dirty="0"/>
              <a:t>State</a:t>
            </a:r>
            <a:r>
              <a:rPr dirty="0" spc="-65"/>
              <a:t> </a:t>
            </a:r>
            <a:r>
              <a:rPr dirty="0"/>
              <a:t>programs</a:t>
            </a:r>
            <a:r>
              <a:rPr dirty="0" spc="-60"/>
              <a:t> </a:t>
            </a:r>
            <a:r>
              <a:rPr dirty="0"/>
              <a:t>like</a:t>
            </a:r>
            <a:r>
              <a:rPr dirty="0" spc="-65"/>
              <a:t> </a:t>
            </a:r>
            <a:r>
              <a:rPr dirty="0"/>
              <a:t>WIC</a:t>
            </a:r>
            <a:r>
              <a:rPr dirty="0" spc="-60"/>
              <a:t> </a:t>
            </a:r>
            <a:r>
              <a:rPr dirty="0"/>
              <a:t>(CDPHE),</a:t>
            </a:r>
            <a:r>
              <a:rPr dirty="0" spc="-60"/>
              <a:t> </a:t>
            </a:r>
            <a:r>
              <a:rPr dirty="0" spc="-20"/>
              <a:t>SNAP </a:t>
            </a:r>
            <a:r>
              <a:rPr dirty="0"/>
              <a:t>and</a:t>
            </a:r>
            <a:r>
              <a:rPr dirty="0" spc="-135"/>
              <a:t> </a:t>
            </a:r>
            <a:r>
              <a:rPr dirty="0" spc="-25"/>
              <a:t>TANF</a:t>
            </a:r>
            <a:r>
              <a:rPr dirty="0" spc="-100"/>
              <a:t> </a:t>
            </a:r>
            <a:r>
              <a:rPr dirty="0"/>
              <a:t>(CDHS),</a:t>
            </a:r>
            <a:r>
              <a:rPr dirty="0" spc="-100"/>
              <a:t> </a:t>
            </a:r>
            <a:r>
              <a:rPr dirty="0"/>
              <a:t>Housing</a:t>
            </a:r>
            <a:r>
              <a:rPr dirty="0" spc="-100"/>
              <a:t> </a:t>
            </a:r>
            <a:r>
              <a:rPr dirty="0" spc="-10"/>
              <a:t>Vouchers (DOLA)</a:t>
            </a:r>
          </a:p>
          <a:p>
            <a:pPr algn="just" marL="401955" marR="956944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/>
              <a:t>Medicaid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Commercial</a:t>
            </a:r>
            <a:r>
              <a:rPr dirty="0" spc="-75"/>
              <a:t> </a:t>
            </a:r>
            <a:r>
              <a:rPr dirty="0" spc="-10"/>
              <a:t>payer </a:t>
            </a:r>
            <a:r>
              <a:rPr dirty="0"/>
              <a:t>programs</a:t>
            </a:r>
            <a:r>
              <a:rPr dirty="0" spc="-80"/>
              <a:t> </a:t>
            </a:r>
            <a:r>
              <a:rPr dirty="0"/>
              <a:t>like:</a:t>
            </a:r>
            <a:r>
              <a:rPr dirty="0" spc="-75"/>
              <a:t> </a:t>
            </a:r>
            <a:r>
              <a:rPr dirty="0"/>
              <a:t>prenatal</a:t>
            </a:r>
            <a:r>
              <a:rPr dirty="0" spc="-75"/>
              <a:t> </a:t>
            </a:r>
            <a:r>
              <a:rPr dirty="0" spc="-10"/>
              <a:t>support, diabetes/case</a:t>
            </a:r>
            <a:r>
              <a:rPr dirty="0" spc="-70"/>
              <a:t> </a:t>
            </a:r>
            <a:r>
              <a:rPr dirty="0" spc="-10"/>
              <a:t>management</a:t>
            </a:r>
          </a:p>
          <a:p>
            <a:pPr marL="401955" marR="5080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/>
              <a:t>Community</a:t>
            </a:r>
            <a:r>
              <a:rPr dirty="0" spc="-80"/>
              <a:t> </a:t>
            </a:r>
            <a:r>
              <a:rPr dirty="0"/>
              <a:t>supports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75"/>
              <a:t> </a:t>
            </a:r>
            <a:r>
              <a:rPr dirty="0"/>
              <a:t>address</a:t>
            </a:r>
            <a:r>
              <a:rPr dirty="0" spc="-75"/>
              <a:t> </a:t>
            </a:r>
            <a:r>
              <a:rPr dirty="0" spc="-10"/>
              <a:t>social determinants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health,</a:t>
            </a:r>
            <a:r>
              <a:rPr dirty="0" spc="-50"/>
              <a:t> </a:t>
            </a:r>
            <a:r>
              <a:rPr dirty="0"/>
              <a:t>like</a:t>
            </a:r>
            <a:r>
              <a:rPr dirty="0" spc="-50"/>
              <a:t> </a:t>
            </a:r>
            <a:r>
              <a:rPr dirty="0"/>
              <a:t>food</a:t>
            </a:r>
            <a:r>
              <a:rPr dirty="0" spc="-50"/>
              <a:t> </a:t>
            </a:r>
            <a:r>
              <a:rPr dirty="0" spc="-10"/>
              <a:t>banks, </a:t>
            </a:r>
            <a:r>
              <a:rPr dirty="0"/>
              <a:t>homeless</a:t>
            </a:r>
            <a:r>
              <a:rPr dirty="0" spc="-130"/>
              <a:t> </a:t>
            </a:r>
            <a:r>
              <a:rPr dirty="0" spc="-10"/>
              <a:t>shelters</a:t>
            </a: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/>
              <a:t>Build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development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86700" y="5368425"/>
            <a:ext cx="12018645" cy="962660"/>
          </a:xfrm>
          <a:prstGeom prst="rect">
            <a:avLst/>
          </a:prstGeom>
          <a:solidFill>
            <a:srgbClr val="35647E"/>
          </a:solidFill>
          <a:ln w="19049">
            <a:solidFill>
              <a:srgbClr val="35647E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ctr" marL="485775" marR="487680">
              <a:lnSpc>
                <a:spcPts val="2520"/>
              </a:lnSpc>
              <a:spcBef>
                <a:spcPts val="5"/>
              </a:spcBef>
            </a:pP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dirty="0" sz="2100" spc="-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supporting</a:t>
            </a:r>
            <a:r>
              <a:rPr dirty="0" sz="2100" spc="-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single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2100" spc="-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OpiSafe,</a:t>
            </a:r>
            <a:r>
              <a:rPr dirty="0" sz="2100" spc="-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enabling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quick,</a:t>
            </a:r>
            <a:r>
              <a:rPr dirty="0" sz="21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secure</a:t>
            </a:r>
            <a:r>
              <a:rPr dirty="0" sz="2100" spc="-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 i="1">
                <a:solidFill>
                  <a:srgbClr val="FFFFFF"/>
                </a:solidFill>
                <a:latin typeface="Trebuchet MS"/>
                <a:cs typeface="Trebuchet MS"/>
              </a:rPr>
              <a:t>access!</a:t>
            </a:r>
            <a:r>
              <a:rPr dirty="0" sz="2100" spc="-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Thanks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making</a:t>
            </a:r>
            <a:r>
              <a:rPr dirty="0" sz="210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 i="1">
                <a:solidFill>
                  <a:srgbClr val="FFFFFF"/>
                </a:solidFill>
                <a:latin typeface="Trebuchet MS"/>
                <a:cs typeface="Trebuchet MS"/>
              </a:rPr>
              <a:t>connections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dirty="0" sz="210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SHIE</a:t>
            </a:r>
            <a:r>
              <a:rPr dirty="0" sz="210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robust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impactful</a:t>
            </a:r>
            <a:r>
              <a:rPr dirty="0" sz="210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providers</a:t>
            </a:r>
            <a:r>
              <a:rPr dirty="0" sz="21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i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210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25" i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2100" spc="-20" i="1">
                <a:solidFill>
                  <a:srgbClr val="FFFFFF"/>
                </a:solidFill>
                <a:latin typeface="Trebuchet MS"/>
                <a:cs typeface="Trebuchet MS"/>
              </a:rPr>
              <a:t>Western</a:t>
            </a:r>
            <a:r>
              <a:rPr dirty="0" sz="210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 i="1">
                <a:solidFill>
                  <a:srgbClr val="FFFFFF"/>
                </a:solidFill>
                <a:latin typeface="Trebuchet MS"/>
                <a:cs typeface="Trebuchet MS"/>
              </a:rPr>
              <a:t>Slope!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8522" y="140560"/>
            <a:ext cx="836675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01970"/>
                </a:solidFill>
              </a:rPr>
              <a:t>Health</a:t>
            </a:r>
            <a:r>
              <a:rPr dirty="0" sz="4800" spc="-110">
                <a:solidFill>
                  <a:srgbClr val="001970"/>
                </a:solidFill>
              </a:rPr>
              <a:t> </a:t>
            </a:r>
            <a:r>
              <a:rPr dirty="0" sz="4800">
                <a:solidFill>
                  <a:srgbClr val="001970"/>
                </a:solidFill>
              </a:rPr>
              <a:t>Equity</a:t>
            </a:r>
            <a:r>
              <a:rPr dirty="0" sz="4800" spc="-190">
                <a:solidFill>
                  <a:srgbClr val="001970"/>
                </a:solidFill>
              </a:rPr>
              <a:t> </a:t>
            </a:r>
            <a:r>
              <a:rPr dirty="0" sz="4800" spc="-40">
                <a:solidFill>
                  <a:srgbClr val="001970"/>
                </a:solidFill>
              </a:rPr>
              <a:t>Transformation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242580" y="1018590"/>
            <a:ext cx="11737340" cy="513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7195" indent="-4044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17195" algn="l"/>
              </a:tabLst>
            </a:pPr>
            <a:r>
              <a:rPr dirty="0" sz="2300">
                <a:latin typeface="Trebuchet MS"/>
                <a:cs typeface="Trebuchet MS"/>
              </a:rPr>
              <a:t>Executing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u="heavy" sz="23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Health</a:t>
            </a:r>
            <a:r>
              <a:rPr dirty="0" u="heavy" sz="23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23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Equity</a:t>
            </a:r>
            <a:r>
              <a:rPr dirty="0" u="heavy" sz="23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23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Plan</a:t>
            </a:r>
            <a:r>
              <a:rPr dirty="0" u="none" sz="2300" spc="-65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to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address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disparities,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improve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outcomes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for</a:t>
            </a:r>
            <a:r>
              <a:rPr dirty="0" u="none" sz="2300" spc="-75">
                <a:latin typeface="Trebuchet MS"/>
                <a:cs typeface="Trebuchet MS"/>
              </a:rPr>
              <a:t> </a:t>
            </a:r>
            <a:r>
              <a:rPr dirty="0" u="none" sz="2300" spc="-10">
                <a:latin typeface="Trebuchet MS"/>
                <a:cs typeface="Trebuchet MS"/>
              </a:rPr>
              <a:t>members</a:t>
            </a:r>
            <a:endParaRPr sz="2300">
              <a:latin typeface="Trebuchet MS"/>
              <a:cs typeface="Trebuchet MS"/>
            </a:endParaRPr>
          </a:p>
          <a:p>
            <a:pPr lvl="1" marL="874394" marR="505459" indent="-389890">
              <a:lnSpc>
                <a:spcPct val="100000"/>
              </a:lnSpc>
              <a:spcBef>
                <a:spcPts val="5"/>
              </a:spcBef>
              <a:buFont typeface="Arial"/>
              <a:buChar char="○"/>
              <a:tabLst>
                <a:tab pos="874394" algn="l"/>
              </a:tabLst>
            </a:pPr>
            <a:r>
              <a:rPr dirty="0" sz="2100" b="1">
                <a:latin typeface="Trebuchet MS"/>
                <a:cs typeface="Trebuchet MS"/>
              </a:rPr>
              <a:t>Maternity</a:t>
            </a:r>
            <a:r>
              <a:rPr dirty="0" sz="2100" spc="-70" b="1">
                <a:latin typeface="Trebuchet MS"/>
                <a:cs typeface="Trebuchet MS"/>
              </a:rPr>
              <a:t> </a:t>
            </a:r>
            <a:r>
              <a:rPr dirty="0" sz="2100" b="1">
                <a:latin typeface="Trebuchet MS"/>
                <a:cs typeface="Trebuchet MS"/>
              </a:rPr>
              <a:t>and</a:t>
            </a:r>
            <a:r>
              <a:rPr dirty="0" sz="2100" spc="-65" b="1">
                <a:latin typeface="Trebuchet MS"/>
                <a:cs typeface="Trebuchet MS"/>
              </a:rPr>
              <a:t> </a:t>
            </a:r>
            <a:r>
              <a:rPr dirty="0" sz="2100" b="1">
                <a:latin typeface="Trebuchet MS"/>
                <a:cs typeface="Trebuchet MS"/>
              </a:rPr>
              <a:t>perinatal</a:t>
            </a:r>
            <a:r>
              <a:rPr dirty="0" sz="2100" spc="-65" b="1">
                <a:latin typeface="Trebuchet MS"/>
                <a:cs typeface="Trebuchet MS"/>
              </a:rPr>
              <a:t> </a:t>
            </a:r>
            <a:r>
              <a:rPr dirty="0" sz="2100" b="1">
                <a:latin typeface="Trebuchet MS"/>
                <a:cs typeface="Trebuchet MS"/>
              </a:rPr>
              <a:t>health:</a:t>
            </a:r>
            <a:r>
              <a:rPr dirty="0" sz="2100" spc="-35" b="1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1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year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of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postpartum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coverage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20">
                <a:latin typeface="Trebuchet MS"/>
                <a:cs typeface="Trebuchet MS"/>
              </a:rPr>
              <a:t>(SB21-</a:t>
            </a:r>
            <a:r>
              <a:rPr dirty="0" sz="2100">
                <a:latin typeface="Trebuchet MS"/>
                <a:cs typeface="Trebuchet MS"/>
              </a:rPr>
              <a:t>194);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expanded </a:t>
            </a:r>
            <a:r>
              <a:rPr dirty="0" sz="2100">
                <a:latin typeface="Trebuchet MS"/>
                <a:cs typeface="Trebuchet MS"/>
              </a:rPr>
              <a:t>population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coverage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for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family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planning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services;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Cover</a:t>
            </a:r>
            <a:r>
              <a:rPr dirty="0" sz="2100" spc="-1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All</a:t>
            </a:r>
            <a:r>
              <a:rPr dirty="0" sz="2100" spc="-7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Coloradans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 spc="-20">
                <a:latin typeface="Trebuchet MS"/>
                <a:cs typeface="Trebuchet MS"/>
              </a:rPr>
              <a:t>2025</a:t>
            </a:r>
            <a:endParaRPr sz="2100">
              <a:latin typeface="Trebuchet MS"/>
              <a:cs typeface="Trebuchet MS"/>
            </a:endParaRPr>
          </a:p>
          <a:p>
            <a:pPr lvl="1" marL="874394" marR="136525" indent="-389890">
              <a:lnSpc>
                <a:spcPct val="100000"/>
              </a:lnSpc>
              <a:spcBef>
                <a:spcPts val="1000"/>
              </a:spcBef>
              <a:buFont typeface="Arial"/>
              <a:buChar char="○"/>
              <a:tabLst>
                <a:tab pos="874394" algn="l"/>
              </a:tabLst>
            </a:pPr>
            <a:r>
              <a:rPr dirty="0" sz="2100" b="1">
                <a:latin typeface="Trebuchet MS"/>
                <a:cs typeface="Trebuchet MS"/>
              </a:rPr>
              <a:t>Behavioral</a:t>
            </a:r>
            <a:r>
              <a:rPr dirty="0" sz="2100" spc="-114" b="1">
                <a:latin typeface="Trebuchet MS"/>
                <a:cs typeface="Trebuchet MS"/>
              </a:rPr>
              <a:t> </a:t>
            </a:r>
            <a:r>
              <a:rPr dirty="0" sz="2100" b="1">
                <a:latin typeface="Trebuchet MS"/>
                <a:cs typeface="Trebuchet MS"/>
              </a:rPr>
              <a:t>health:</a:t>
            </a:r>
            <a:r>
              <a:rPr dirty="0" sz="2100" spc="-105" b="1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increase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20">
                <a:latin typeface="Trebuchet MS"/>
                <a:cs typeface="Trebuchet MS"/>
              </a:rPr>
              <a:t>in-</a:t>
            </a:r>
            <a:r>
              <a:rPr dirty="0" sz="2100">
                <a:latin typeface="Trebuchet MS"/>
                <a:cs typeface="Trebuchet MS"/>
              </a:rPr>
              <a:t>network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providers;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expand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behavioral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health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mobile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crisis </a:t>
            </a:r>
            <a:r>
              <a:rPr dirty="0" sz="2100">
                <a:latin typeface="Trebuchet MS"/>
                <a:cs typeface="Trebuchet MS"/>
              </a:rPr>
              <a:t>benefit</a:t>
            </a:r>
            <a:r>
              <a:rPr dirty="0" sz="2100" spc="-8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and</a:t>
            </a:r>
            <a:r>
              <a:rPr dirty="0" sz="2100" spc="-8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develop</a:t>
            </a:r>
            <a:r>
              <a:rPr dirty="0" sz="2100" spc="-8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secure</a:t>
            </a:r>
            <a:r>
              <a:rPr dirty="0" sz="2100" spc="-8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transportation</a:t>
            </a:r>
            <a:r>
              <a:rPr dirty="0" sz="2100" spc="-8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benefit</a:t>
            </a:r>
            <a:endParaRPr sz="2100">
              <a:latin typeface="Trebuchet MS"/>
              <a:cs typeface="Trebuchet MS"/>
            </a:endParaRPr>
          </a:p>
          <a:p>
            <a:pPr lvl="1" marL="874394" marR="750570" indent="-389890">
              <a:lnSpc>
                <a:spcPct val="100000"/>
              </a:lnSpc>
              <a:spcBef>
                <a:spcPts val="1000"/>
              </a:spcBef>
              <a:buFont typeface="Arial"/>
              <a:buChar char="○"/>
              <a:tabLst>
                <a:tab pos="874394" algn="l"/>
              </a:tabLst>
            </a:pPr>
            <a:r>
              <a:rPr dirty="0" sz="2100" spc="-10" b="1">
                <a:latin typeface="Trebuchet MS"/>
                <a:cs typeface="Trebuchet MS"/>
              </a:rPr>
              <a:t>Prevention:</a:t>
            </a:r>
            <a:r>
              <a:rPr dirty="0" sz="2100" spc="-60" b="1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address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social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determinants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of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health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through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Phase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II</a:t>
            </a:r>
            <a:r>
              <a:rPr dirty="0" sz="2100" spc="-6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of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the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Prescriber </a:t>
            </a:r>
            <a:r>
              <a:rPr dirty="0" sz="2100" spc="-40">
                <a:latin typeface="Trebuchet MS"/>
                <a:cs typeface="Trebuchet MS"/>
              </a:rPr>
              <a:t>Tools;</a:t>
            </a:r>
            <a:r>
              <a:rPr dirty="0" sz="2100" spc="-85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whole-</a:t>
            </a:r>
            <a:r>
              <a:rPr dirty="0" sz="2100">
                <a:latin typeface="Trebuchet MS"/>
                <a:cs typeface="Trebuchet MS"/>
              </a:rPr>
              <a:t>person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care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and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integrated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 spc="-20">
                <a:latin typeface="Trebuchet MS"/>
                <a:cs typeface="Trebuchet MS"/>
              </a:rPr>
              <a:t>services;</a:t>
            </a:r>
            <a:r>
              <a:rPr dirty="0" sz="2100" spc="-14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ACC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Phase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III</a:t>
            </a:r>
            <a:endParaRPr sz="2100">
              <a:latin typeface="Trebuchet MS"/>
              <a:cs typeface="Trebuchet MS"/>
            </a:endParaRPr>
          </a:p>
          <a:p>
            <a:pPr marL="417195" marR="541655" indent="-405130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●"/>
              <a:tabLst>
                <a:tab pos="417195" algn="l"/>
              </a:tabLst>
            </a:pPr>
            <a:r>
              <a:rPr dirty="0" u="heavy" sz="23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SB</a:t>
            </a:r>
            <a:r>
              <a:rPr dirty="0" u="heavy" sz="23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21-</a:t>
            </a:r>
            <a:r>
              <a:rPr dirty="0" u="heavy" sz="23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181</a:t>
            </a:r>
            <a:r>
              <a:rPr dirty="0" u="none" sz="2300">
                <a:latin typeface="Trebuchet MS"/>
                <a:cs typeface="Trebuchet MS"/>
              </a:rPr>
              <a:t>,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in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 spc="-10">
                <a:latin typeface="Trebuchet MS"/>
                <a:cs typeface="Trebuchet MS"/>
              </a:rPr>
              <a:t>partnership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with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the</a:t>
            </a:r>
            <a:r>
              <a:rPr dirty="0" u="none" sz="2300" spc="-55">
                <a:latin typeface="Trebuchet MS"/>
                <a:cs typeface="Trebuchet MS"/>
              </a:rPr>
              <a:t> </a:t>
            </a:r>
            <a:r>
              <a:rPr dirty="0" u="none" sz="2300" spc="-25">
                <a:latin typeface="Trebuchet MS"/>
                <a:cs typeface="Trebuchet MS"/>
              </a:rPr>
              <a:t>Governor’s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Office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and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CDPHE,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created</a:t>
            </a:r>
            <a:r>
              <a:rPr dirty="0" u="none" sz="2300" spc="-5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a</a:t>
            </a:r>
            <a:r>
              <a:rPr dirty="0" u="none" sz="2300" spc="-55">
                <a:latin typeface="Trebuchet MS"/>
                <a:cs typeface="Trebuchet MS"/>
              </a:rPr>
              <a:t> </a:t>
            </a:r>
            <a:r>
              <a:rPr dirty="0" u="none" sz="2300" spc="-10">
                <a:latin typeface="Trebuchet MS"/>
                <a:cs typeface="Trebuchet MS"/>
              </a:rPr>
              <a:t>shared </a:t>
            </a:r>
            <a:r>
              <a:rPr dirty="0" u="none" sz="2300">
                <a:latin typeface="Trebuchet MS"/>
                <a:cs typeface="Trebuchet MS"/>
              </a:rPr>
              <a:t>health</a:t>
            </a:r>
            <a:r>
              <a:rPr dirty="0" u="none" sz="2300" spc="-6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equity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strategic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plan</a:t>
            </a:r>
            <a:r>
              <a:rPr dirty="0" u="none" sz="2300" spc="-6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across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the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social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 spc="-10">
                <a:latin typeface="Trebuchet MS"/>
                <a:cs typeface="Trebuchet MS"/>
              </a:rPr>
              <a:t>determinants</a:t>
            </a:r>
            <a:r>
              <a:rPr dirty="0" u="none" sz="2300" spc="-65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of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>
                <a:latin typeface="Trebuchet MS"/>
                <a:cs typeface="Trebuchet MS"/>
              </a:rPr>
              <a:t>health</a:t>
            </a:r>
            <a:r>
              <a:rPr dirty="0" u="none" sz="2300" spc="-60">
                <a:latin typeface="Trebuchet MS"/>
                <a:cs typeface="Trebuchet MS"/>
              </a:rPr>
              <a:t> </a:t>
            </a:r>
            <a:r>
              <a:rPr dirty="0" u="none" sz="2300" spc="-10">
                <a:latin typeface="Trebuchet MS"/>
                <a:cs typeface="Trebuchet MS"/>
              </a:rPr>
              <a:t>framework</a:t>
            </a:r>
            <a:endParaRPr sz="2300">
              <a:latin typeface="Trebuchet MS"/>
              <a:cs typeface="Trebuchet MS"/>
            </a:endParaRPr>
          </a:p>
          <a:p>
            <a:pPr marL="417195" indent="-40449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17195" algn="l"/>
              </a:tabLst>
            </a:pPr>
            <a:r>
              <a:rPr dirty="0" sz="2300">
                <a:latin typeface="Trebuchet MS"/>
                <a:cs typeface="Trebuchet MS"/>
              </a:rPr>
              <a:t>Each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RAE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CHP+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MCO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has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Health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Equity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Plan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(contract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requirement)</a:t>
            </a:r>
            <a:endParaRPr sz="2300">
              <a:latin typeface="Trebuchet MS"/>
              <a:cs typeface="Trebuchet MS"/>
            </a:endParaRPr>
          </a:p>
          <a:p>
            <a:pPr lvl="1" marL="874394" indent="-389255">
              <a:lnSpc>
                <a:spcPct val="100000"/>
              </a:lnSpc>
              <a:spcBef>
                <a:spcPts val="5"/>
              </a:spcBef>
              <a:buClr>
                <a:srgbClr val="595959"/>
              </a:buClr>
              <a:buFont typeface="Arial"/>
              <a:buChar char="○"/>
              <a:tabLst>
                <a:tab pos="874394" algn="l"/>
              </a:tabLst>
            </a:pPr>
            <a:r>
              <a:rPr dirty="0" sz="2100">
                <a:latin typeface="Trebuchet MS"/>
                <a:cs typeface="Trebuchet MS"/>
              </a:rPr>
              <a:t>13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health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equity</a:t>
            </a:r>
            <a:r>
              <a:rPr dirty="0" sz="2100" spc="-6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plans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from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RAEs/CHP+</a:t>
            </a:r>
            <a:endParaRPr sz="2100">
              <a:latin typeface="Trebuchet MS"/>
              <a:cs typeface="Trebuchet MS"/>
            </a:endParaRPr>
          </a:p>
          <a:p>
            <a:pPr marL="417195" indent="-404495">
              <a:lnSpc>
                <a:spcPct val="100000"/>
              </a:lnSpc>
              <a:spcBef>
                <a:spcPts val="994"/>
              </a:spcBef>
              <a:buFont typeface="Arial"/>
              <a:buChar char="●"/>
              <a:tabLst>
                <a:tab pos="417195" algn="l"/>
              </a:tabLst>
            </a:pPr>
            <a:r>
              <a:rPr dirty="0" sz="2300" spc="-10">
                <a:latin typeface="Trebuchet MS"/>
                <a:cs typeface="Trebuchet MS"/>
              </a:rPr>
              <a:t>Reducing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health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disparities</a:t>
            </a:r>
            <a:r>
              <a:rPr dirty="0" sz="2300" spc="-7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with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targeted</a:t>
            </a:r>
            <a:r>
              <a:rPr dirty="0" sz="2300" spc="-7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interventions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-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drive</a:t>
            </a:r>
            <a:r>
              <a:rPr dirty="0" sz="2300" spc="-7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quality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care</a:t>
            </a:r>
            <a:r>
              <a:rPr dirty="0" sz="2300" spc="-7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access</a:t>
            </a:r>
            <a:endParaRPr sz="2300">
              <a:latin typeface="Trebuchet MS"/>
              <a:cs typeface="Trebuchet MS"/>
            </a:endParaRPr>
          </a:p>
          <a:p>
            <a:pPr marL="417195" indent="-40449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17195" algn="l"/>
              </a:tabLst>
            </a:pPr>
            <a:r>
              <a:rPr dirty="0" sz="2300">
                <a:latin typeface="Trebuchet MS"/>
                <a:cs typeface="Trebuchet MS"/>
              </a:rPr>
              <a:t>Cultural</a:t>
            </a:r>
            <a:r>
              <a:rPr dirty="0" sz="2300" spc="-9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responsiveness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member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experience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899" y="1455190"/>
            <a:ext cx="436600" cy="6190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860" y="2269631"/>
            <a:ext cx="436589" cy="52007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949" y="2985113"/>
            <a:ext cx="514500" cy="50125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390148" y="6451274"/>
            <a:ext cx="3411220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CO.gov/HCPF/health-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equity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6" y="6206556"/>
            <a:ext cx="12188190" cy="651510"/>
            <a:chOff x="2166" y="6206556"/>
            <a:chExt cx="12188190" cy="651510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6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099" y="0"/>
                  </a:lnTo>
                  <a:lnTo>
                    <a:pt x="12188099" y="651443"/>
                  </a:lnTo>
                  <a:lnTo>
                    <a:pt x="0" y="65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2" y="6364240"/>
              <a:ext cx="2156657" cy="365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91795" marR="5080" indent="-37973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232C68"/>
                </a:solidFill>
              </a:rPr>
              <a:t>Solution: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VBP</a:t>
            </a:r>
            <a:r>
              <a:rPr dirty="0" sz="3600" spc="-135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-</a:t>
            </a:r>
            <a:r>
              <a:rPr dirty="0" sz="3600" spc="-65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Pay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providers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to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achieve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shared</a:t>
            </a:r>
            <a:r>
              <a:rPr dirty="0" sz="3600" spc="-70">
                <a:solidFill>
                  <a:srgbClr val="232C68"/>
                </a:solidFill>
              </a:rPr>
              <a:t> </a:t>
            </a:r>
            <a:r>
              <a:rPr dirty="0" sz="3600" spc="-10">
                <a:solidFill>
                  <a:srgbClr val="232C68"/>
                </a:solidFill>
              </a:rPr>
              <a:t>goals: </a:t>
            </a:r>
            <a:r>
              <a:rPr dirty="0" sz="3600">
                <a:solidFill>
                  <a:srgbClr val="232C68"/>
                </a:solidFill>
              </a:rPr>
              <a:t>improve</a:t>
            </a:r>
            <a:r>
              <a:rPr dirty="0" sz="3600" spc="-10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quality</a:t>
            </a:r>
            <a:r>
              <a:rPr dirty="0" sz="3600" spc="-95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and</a:t>
            </a:r>
            <a:r>
              <a:rPr dirty="0" sz="3600" spc="-95">
                <a:solidFill>
                  <a:srgbClr val="232C68"/>
                </a:solidFill>
              </a:rPr>
              <a:t> </a:t>
            </a:r>
            <a:r>
              <a:rPr dirty="0" sz="3600" spc="-25">
                <a:solidFill>
                  <a:srgbClr val="232C68"/>
                </a:solidFill>
              </a:rPr>
              <a:t>affordability,</a:t>
            </a:r>
            <a:r>
              <a:rPr dirty="0" sz="3600" spc="-100">
                <a:solidFill>
                  <a:srgbClr val="232C68"/>
                </a:solidFill>
              </a:rPr>
              <a:t> </a:t>
            </a:r>
            <a:r>
              <a:rPr dirty="0" sz="3600">
                <a:solidFill>
                  <a:srgbClr val="232C68"/>
                </a:solidFill>
              </a:rPr>
              <a:t>close</a:t>
            </a:r>
            <a:r>
              <a:rPr dirty="0" sz="3600" spc="-95">
                <a:solidFill>
                  <a:srgbClr val="232C68"/>
                </a:solidFill>
              </a:rPr>
              <a:t> </a:t>
            </a:r>
            <a:r>
              <a:rPr dirty="0" sz="3600" spc="-10">
                <a:solidFill>
                  <a:srgbClr val="232C68"/>
                </a:solidFill>
              </a:rPr>
              <a:t>disparities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4314829" y="6400499"/>
            <a:ext cx="421576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CO.gov/HCPF/value-based-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payments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z="1300" spc="-25" b="0">
                <a:latin typeface="Trebuchet MS"/>
                <a:cs typeface="Trebuchet MS"/>
              </a:rPr>
              <a:t>19</a:t>
            </a:fld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4424" y="1304925"/>
            <a:ext cx="11653520" cy="745490"/>
          </a:xfrm>
          <a:prstGeom prst="rect">
            <a:avLst/>
          </a:prstGeom>
          <a:solidFill>
            <a:srgbClr val="366680"/>
          </a:solidFill>
        </p:spPr>
        <p:txBody>
          <a:bodyPr wrap="square" lIns="0" tIns="106045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835"/>
              </a:spcBef>
            </a:pPr>
            <a:r>
              <a:rPr dirty="0" sz="3100" spc="-25" b="1">
                <a:solidFill>
                  <a:srgbClr val="FFFFFF"/>
                </a:solidFill>
                <a:latin typeface="Trebuchet MS"/>
                <a:cs typeface="Trebuchet MS"/>
              </a:rPr>
              <a:t>Value</a:t>
            </a:r>
            <a:r>
              <a:rPr dirty="0" sz="31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dirty="0" sz="31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Payments</a:t>
            </a:r>
            <a:r>
              <a:rPr dirty="0" sz="31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31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50%+</a:t>
            </a:r>
            <a:r>
              <a:rPr dirty="0" sz="31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31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Medicaid</a:t>
            </a:r>
            <a:r>
              <a:rPr dirty="0" sz="31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Payments</a:t>
            </a:r>
            <a:r>
              <a:rPr dirty="0" sz="31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31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100" spc="-2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4308" y="2298562"/>
            <a:ext cx="11384915" cy="359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2434" marR="494030" indent="-420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Hospital</a:t>
            </a:r>
            <a:r>
              <a:rPr dirty="0" sz="2500" spc="-1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spc="-35" b="1">
                <a:solidFill>
                  <a:srgbClr val="232C68"/>
                </a:solidFill>
                <a:latin typeface="Trebuchet MS"/>
                <a:cs typeface="Trebuchet MS"/>
              </a:rPr>
              <a:t>Transformation</a:t>
            </a:r>
            <a:r>
              <a:rPr dirty="0" sz="2500" spc="-10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Program:</a:t>
            </a:r>
            <a:r>
              <a:rPr dirty="0" sz="2500" spc="-7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spc="-30">
                <a:latin typeface="Trebuchet MS"/>
                <a:cs typeface="Trebuchet MS"/>
              </a:rPr>
              <a:t>quality,</a:t>
            </a:r>
            <a:r>
              <a:rPr dirty="0" sz="2500" spc="-95">
                <a:latin typeface="Trebuchet MS"/>
                <a:cs typeface="Trebuchet MS"/>
              </a:rPr>
              <a:t> </a:t>
            </a:r>
            <a:r>
              <a:rPr dirty="0" sz="2500" spc="-30">
                <a:latin typeface="Trebuchet MS"/>
                <a:cs typeface="Trebuchet MS"/>
              </a:rPr>
              <a:t>equity,</a:t>
            </a:r>
            <a:r>
              <a:rPr dirty="0" sz="2500" spc="-9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affordability</a:t>
            </a:r>
            <a:r>
              <a:rPr dirty="0" sz="2500" spc="-9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-</a:t>
            </a:r>
            <a:r>
              <a:rPr dirty="0" sz="2500" spc="-9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100%</a:t>
            </a:r>
            <a:r>
              <a:rPr dirty="0" sz="2500" spc="-95">
                <a:latin typeface="Trebuchet MS"/>
                <a:cs typeface="Trebuchet MS"/>
              </a:rPr>
              <a:t> </a:t>
            </a:r>
            <a:r>
              <a:rPr dirty="0" sz="2500" spc="-25">
                <a:latin typeface="Trebuchet MS"/>
                <a:cs typeface="Trebuchet MS"/>
              </a:rPr>
              <a:t>of </a:t>
            </a:r>
            <a:r>
              <a:rPr dirty="0" sz="2500" spc="-10">
                <a:latin typeface="Trebuchet MS"/>
                <a:cs typeface="Trebuchet MS"/>
              </a:rPr>
              <a:t>hospitals</a:t>
            </a:r>
            <a:endParaRPr sz="2500">
              <a:latin typeface="Trebuchet MS"/>
              <a:cs typeface="Trebuchet MS"/>
            </a:endParaRPr>
          </a:p>
          <a:p>
            <a:pPr marL="432434" marR="5080" indent="-42037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Primary</a:t>
            </a:r>
            <a:r>
              <a:rPr dirty="0" sz="2500" spc="-5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Care</a:t>
            </a:r>
            <a:r>
              <a:rPr dirty="0" sz="2500" spc="-4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Physicians:</a:t>
            </a:r>
            <a:r>
              <a:rPr dirty="0" sz="2500" spc="-2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54%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of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Medicaid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members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cared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for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by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PCPs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under </a:t>
            </a:r>
            <a:r>
              <a:rPr dirty="0" sz="2500">
                <a:latin typeface="Trebuchet MS"/>
                <a:cs typeface="Trebuchet MS"/>
              </a:rPr>
              <a:t>advanced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primary</a:t>
            </a:r>
            <a:r>
              <a:rPr dirty="0" sz="2500" spc="-6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care</a:t>
            </a:r>
            <a:r>
              <a:rPr dirty="0" sz="2500" spc="-6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payment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model</a:t>
            </a:r>
            <a:endParaRPr sz="2500">
              <a:latin typeface="Trebuchet MS"/>
              <a:cs typeface="Trebuchet MS"/>
            </a:endParaRPr>
          </a:p>
          <a:p>
            <a:pPr marL="432434" marR="186690" indent="-42037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Physicians</a:t>
            </a:r>
            <a:r>
              <a:rPr dirty="0" sz="2500" spc="-5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Controlling</a:t>
            </a:r>
            <a:r>
              <a:rPr dirty="0" sz="2500" spc="-5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Rx</a:t>
            </a:r>
            <a:r>
              <a:rPr dirty="0" sz="2500" spc="-5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Costs:</a:t>
            </a:r>
            <a:r>
              <a:rPr dirty="0" sz="2500" spc="-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50%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of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Medicaid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prescribers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for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Prescriber </a:t>
            </a:r>
            <a:r>
              <a:rPr dirty="0" sz="2500" spc="-55">
                <a:latin typeface="Trebuchet MS"/>
                <a:cs typeface="Trebuchet MS"/>
              </a:rPr>
              <a:t>Tool</a:t>
            </a:r>
            <a:r>
              <a:rPr dirty="0" sz="2500" spc="-6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affordability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real-</a:t>
            </a:r>
            <a:r>
              <a:rPr dirty="0" sz="2500">
                <a:latin typeface="Trebuchet MS"/>
                <a:cs typeface="Trebuchet MS"/>
              </a:rPr>
              <a:t>time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benefit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check</a:t>
            </a:r>
            <a:r>
              <a:rPr dirty="0" sz="2500" spc="-4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results</a:t>
            </a:r>
            <a:endParaRPr sz="25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Maternity</a:t>
            </a:r>
            <a:r>
              <a:rPr dirty="0" sz="2500" spc="-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Care:</a:t>
            </a:r>
            <a:r>
              <a:rPr dirty="0" sz="2500" spc="-1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30%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of</a:t>
            </a:r>
            <a:r>
              <a:rPr dirty="0" sz="2500" spc="-3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Medicaid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births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paid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through</a:t>
            </a:r>
            <a:r>
              <a:rPr dirty="0" sz="2500" spc="-3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Maternity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bundle</a:t>
            </a:r>
            <a:r>
              <a:rPr dirty="0" sz="2500" spc="-35">
                <a:latin typeface="Trebuchet MS"/>
                <a:cs typeface="Trebuchet MS"/>
              </a:rPr>
              <a:t> </a:t>
            </a:r>
            <a:r>
              <a:rPr dirty="0" sz="2500" spc="-25">
                <a:latin typeface="Trebuchet MS"/>
                <a:cs typeface="Trebuchet MS"/>
              </a:rPr>
              <a:t>VBP</a:t>
            </a:r>
            <a:endParaRPr sz="25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Behavioral</a:t>
            </a:r>
            <a:r>
              <a:rPr dirty="0" sz="2500" spc="-7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Health</a:t>
            </a:r>
            <a:r>
              <a:rPr dirty="0" sz="2500" spc="-6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safety</a:t>
            </a:r>
            <a:r>
              <a:rPr dirty="0" sz="2500" spc="-7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net</a:t>
            </a:r>
            <a:r>
              <a:rPr dirty="0" sz="2500" spc="-6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 b="1">
                <a:solidFill>
                  <a:srgbClr val="232C68"/>
                </a:solidFill>
                <a:latin typeface="Trebuchet MS"/>
                <a:cs typeface="Trebuchet MS"/>
              </a:rPr>
              <a:t>(CMHCs)</a:t>
            </a:r>
            <a:r>
              <a:rPr dirty="0" sz="2500" spc="-3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in</a:t>
            </a:r>
            <a:r>
              <a:rPr dirty="0" sz="2500" spc="-6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development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349" rIns="0" bIns="0" rtlCol="0" vert="horz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dirty="0" sz="6000" spc="-25"/>
              <a:t>Congratulations</a:t>
            </a:r>
            <a:r>
              <a:rPr dirty="0" sz="6000" spc="-305"/>
              <a:t> </a:t>
            </a:r>
            <a:r>
              <a:rPr dirty="0" sz="6000" spc="-20"/>
              <a:t>QHN!</a:t>
            </a:r>
            <a:endParaRPr sz="6000"/>
          </a:p>
        </p:txBody>
      </p:sp>
      <p:sp>
        <p:nvSpPr>
          <p:cNvPr id="6" name="object 6" descr=""/>
          <p:cNvSpPr txBox="1"/>
          <p:nvPr/>
        </p:nvSpPr>
        <p:spPr>
          <a:xfrm>
            <a:off x="346430" y="2111418"/>
            <a:ext cx="11175365" cy="4131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1475" marR="361950">
              <a:lnSpc>
                <a:spcPct val="100000"/>
              </a:lnSpc>
              <a:spcBef>
                <a:spcPts val="100"/>
              </a:spcBef>
            </a:pPr>
            <a:r>
              <a:rPr dirty="0" sz="3900" b="1">
                <a:latin typeface="Trebuchet MS"/>
                <a:cs typeface="Trebuchet MS"/>
              </a:rPr>
              <a:t>Celebrating</a:t>
            </a:r>
            <a:r>
              <a:rPr dirty="0" sz="3900" spc="-130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20</a:t>
            </a:r>
            <a:r>
              <a:rPr dirty="0" sz="3900" spc="-130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years</a:t>
            </a:r>
            <a:r>
              <a:rPr dirty="0" sz="3900" spc="-130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of</a:t>
            </a:r>
            <a:r>
              <a:rPr dirty="0" sz="3900" spc="-12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connecting</a:t>
            </a:r>
            <a:r>
              <a:rPr dirty="0" sz="3900" spc="-130" b="1">
                <a:latin typeface="Trebuchet MS"/>
                <a:cs typeface="Trebuchet MS"/>
              </a:rPr>
              <a:t> </a:t>
            </a:r>
            <a:r>
              <a:rPr dirty="0" sz="3900" spc="-10" b="1">
                <a:latin typeface="Trebuchet MS"/>
                <a:cs typeface="Trebuchet MS"/>
              </a:rPr>
              <a:t>hospitals, </a:t>
            </a:r>
            <a:r>
              <a:rPr dirty="0" sz="3900" b="1">
                <a:latin typeface="Trebuchet MS"/>
                <a:cs typeface="Trebuchet MS"/>
              </a:rPr>
              <a:t>providers,</a:t>
            </a:r>
            <a:r>
              <a:rPr dirty="0" sz="3900" spc="-1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and</a:t>
            </a:r>
            <a:r>
              <a:rPr dirty="0" sz="3900" spc="-15" b="1">
                <a:latin typeface="Trebuchet MS"/>
                <a:cs typeface="Trebuchet MS"/>
              </a:rPr>
              <a:t> </a:t>
            </a:r>
            <a:r>
              <a:rPr dirty="0" sz="3900" spc="-10" b="1">
                <a:latin typeface="Trebuchet MS"/>
                <a:cs typeface="Trebuchet MS"/>
              </a:rPr>
              <a:t>communities!</a:t>
            </a:r>
            <a:endParaRPr sz="3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dirty="0" sz="3900" b="1">
                <a:latin typeface="Trebuchet MS"/>
                <a:cs typeface="Trebuchet MS"/>
              </a:rPr>
              <a:t>We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are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all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looking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forward</a:t>
            </a:r>
            <a:r>
              <a:rPr dirty="0" sz="3900" spc="-50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to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the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next</a:t>
            </a:r>
            <a:r>
              <a:rPr dirty="0" sz="3900" spc="-55" b="1">
                <a:latin typeface="Trebuchet MS"/>
                <a:cs typeface="Trebuchet MS"/>
              </a:rPr>
              <a:t> </a:t>
            </a:r>
            <a:r>
              <a:rPr dirty="0" sz="3900" b="1">
                <a:latin typeface="Trebuchet MS"/>
                <a:cs typeface="Trebuchet MS"/>
              </a:rPr>
              <a:t>20</a:t>
            </a:r>
            <a:r>
              <a:rPr dirty="0" sz="3900" spc="-50" b="1">
                <a:latin typeface="Trebuchet MS"/>
                <a:cs typeface="Trebuchet MS"/>
              </a:rPr>
              <a:t> </a:t>
            </a:r>
            <a:r>
              <a:rPr dirty="0" sz="3900" spc="-10" b="1">
                <a:latin typeface="Trebuchet MS"/>
                <a:cs typeface="Trebuchet MS"/>
              </a:rPr>
              <a:t>years!</a:t>
            </a:r>
            <a:endParaRPr sz="3900">
              <a:latin typeface="Trebuchet MS"/>
              <a:cs typeface="Trebuchet MS"/>
            </a:endParaRPr>
          </a:p>
          <a:p>
            <a:pPr algn="ctr" marL="1672589" marR="1200150">
              <a:lnSpc>
                <a:spcPct val="107900"/>
              </a:lnSpc>
              <a:spcBef>
                <a:spcPts val="2590"/>
              </a:spcBef>
            </a:pPr>
            <a:r>
              <a:rPr dirty="0" sz="3300" b="1" i="1">
                <a:latin typeface="Trebuchet MS"/>
                <a:cs typeface="Trebuchet MS"/>
              </a:rPr>
              <a:t>Thank</a:t>
            </a:r>
            <a:r>
              <a:rPr dirty="0" sz="3300" spc="-3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you</a:t>
            </a:r>
            <a:r>
              <a:rPr dirty="0" sz="3300" spc="-15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for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all</a:t>
            </a:r>
            <a:r>
              <a:rPr dirty="0" sz="3300" spc="-15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you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have</a:t>
            </a:r>
            <a:r>
              <a:rPr dirty="0" sz="3300" spc="-15" b="1" i="1">
                <a:latin typeface="Trebuchet MS"/>
                <a:cs typeface="Trebuchet MS"/>
              </a:rPr>
              <a:t> </a:t>
            </a:r>
            <a:r>
              <a:rPr dirty="0" sz="3300" spc="-10" b="1" i="1">
                <a:latin typeface="Trebuchet MS"/>
                <a:cs typeface="Trebuchet MS"/>
              </a:rPr>
              <a:t>accomplished,</a:t>
            </a:r>
            <a:r>
              <a:rPr dirty="0" sz="3300" spc="-1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the</a:t>
            </a:r>
            <a:r>
              <a:rPr dirty="0" sz="3300" spc="-35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work</a:t>
            </a:r>
            <a:r>
              <a:rPr dirty="0" sz="3300" spc="-3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that</a:t>
            </a:r>
            <a:r>
              <a:rPr dirty="0" sz="3300" spc="-35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is</a:t>
            </a:r>
            <a:r>
              <a:rPr dirty="0" sz="3300" spc="-3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happening</a:t>
            </a:r>
            <a:r>
              <a:rPr dirty="0" sz="3300" spc="-35" b="1" i="1">
                <a:latin typeface="Trebuchet MS"/>
                <a:cs typeface="Trebuchet MS"/>
              </a:rPr>
              <a:t> </a:t>
            </a:r>
            <a:r>
              <a:rPr dirty="0" sz="3300" spc="-10" b="1" i="1">
                <a:latin typeface="Trebuchet MS"/>
                <a:cs typeface="Trebuchet MS"/>
              </a:rPr>
              <a:t>today,</a:t>
            </a:r>
            <a:endParaRPr sz="3300">
              <a:latin typeface="Trebuchet MS"/>
              <a:cs typeface="Trebuchet MS"/>
            </a:endParaRPr>
          </a:p>
          <a:p>
            <a:pPr algn="ctr" marL="462915">
              <a:lnSpc>
                <a:spcPct val="100000"/>
              </a:lnSpc>
              <a:spcBef>
                <a:spcPts val="315"/>
              </a:spcBef>
            </a:pPr>
            <a:r>
              <a:rPr dirty="0" sz="3300" b="1" i="1">
                <a:latin typeface="Trebuchet MS"/>
                <a:cs typeface="Trebuchet MS"/>
              </a:rPr>
              <a:t>and</a:t>
            </a:r>
            <a:r>
              <a:rPr dirty="0" sz="3300" spc="-25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all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that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is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to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come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in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b="1" i="1">
                <a:latin typeface="Trebuchet MS"/>
                <a:cs typeface="Trebuchet MS"/>
              </a:rPr>
              <a:t>the</a:t>
            </a:r>
            <a:r>
              <a:rPr dirty="0" sz="3300" spc="-20" b="1" i="1">
                <a:latin typeface="Trebuchet MS"/>
                <a:cs typeface="Trebuchet MS"/>
              </a:rPr>
              <a:t> </a:t>
            </a:r>
            <a:r>
              <a:rPr dirty="0" sz="3300" spc="-10" b="1" i="1">
                <a:latin typeface="Trebuchet MS"/>
                <a:cs typeface="Trebuchet MS"/>
              </a:rPr>
              <a:t>future!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4004" y="0"/>
            <a:ext cx="2170124" cy="2043132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8395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925" y="659271"/>
            <a:ext cx="4044315" cy="2337435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5"/>
              </a:spcBef>
            </a:pPr>
            <a:r>
              <a:rPr dirty="0" sz="4100">
                <a:solidFill>
                  <a:srgbClr val="001970"/>
                </a:solidFill>
              </a:rPr>
              <a:t>Solution:</a:t>
            </a:r>
            <a:r>
              <a:rPr dirty="0" sz="4100" spc="-220">
                <a:solidFill>
                  <a:srgbClr val="001970"/>
                </a:solidFill>
              </a:rPr>
              <a:t> </a:t>
            </a:r>
            <a:r>
              <a:rPr dirty="0" sz="4100" spc="-25">
                <a:solidFill>
                  <a:srgbClr val="001970"/>
                </a:solidFill>
              </a:rPr>
              <a:t>CO </a:t>
            </a:r>
            <a:r>
              <a:rPr dirty="0" sz="4100" spc="-10">
                <a:solidFill>
                  <a:srgbClr val="001970"/>
                </a:solidFill>
              </a:rPr>
              <a:t>Behavioral </a:t>
            </a:r>
            <a:r>
              <a:rPr dirty="0" sz="4100">
                <a:solidFill>
                  <a:srgbClr val="001970"/>
                </a:solidFill>
              </a:rPr>
              <a:t>Health</a:t>
            </a:r>
            <a:r>
              <a:rPr dirty="0" sz="4100" spc="-160">
                <a:solidFill>
                  <a:srgbClr val="001970"/>
                </a:solidFill>
              </a:rPr>
              <a:t> </a:t>
            </a:r>
            <a:r>
              <a:rPr dirty="0" sz="4100" spc="-10">
                <a:solidFill>
                  <a:srgbClr val="001970"/>
                </a:solidFill>
              </a:rPr>
              <a:t>Blueprint </a:t>
            </a:r>
            <a:r>
              <a:rPr dirty="0" sz="4100">
                <a:solidFill>
                  <a:srgbClr val="001970"/>
                </a:solidFill>
              </a:rPr>
              <a:t>for</a:t>
            </a:r>
            <a:r>
              <a:rPr dirty="0" sz="4100" spc="-85">
                <a:solidFill>
                  <a:srgbClr val="001970"/>
                </a:solidFill>
              </a:rPr>
              <a:t> </a:t>
            </a:r>
            <a:r>
              <a:rPr dirty="0" sz="4100" spc="-10">
                <a:solidFill>
                  <a:srgbClr val="001970"/>
                </a:solidFill>
              </a:rPr>
              <a:t>Reform</a:t>
            </a:r>
            <a:endParaRPr sz="4100"/>
          </a:p>
        </p:txBody>
      </p:sp>
      <p:sp>
        <p:nvSpPr>
          <p:cNvPr id="6" name="object 6" descr=""/>
          <p:cNvSpPr txBox="1"/>
          <p:nvPr/>
        </p:nvSpPr>
        <p:spPr>
          <a:xfrm>
            <a:off x="288925" y="2965286"/>
            <a:ext cx="4334510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Trebuchet MS"/>
                <a:cs typeface="Trebuchet MS"/>
              </a:rPr>
              <a:t>6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pillars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&amp;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19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priority </a:t>
            </a:r>
            <a:r>
              <a:rPr dirty="0" sz="2800">
                <a:latin typeface="Trebuchet MS"/>
                <a:cs typeface="Trebuchet MS"/>
              </a:rPr>
              <a:t>actions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to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support</a:t>
            </a:r>
            <a:r>
              <a:rPr dirty="0" sz="2800" spc="-8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creating 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BH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system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that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will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meet </a:t>
            </a:r>
            <a:r>
              <a:rPr dirty="0" sz="2800">
                <a:latin typeface="Trebuchet MS"/>
                <a:cs typeface="Trebuchet MS"/>
              </a:rPr>
              <a:t>people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where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they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are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and </a:t>
            </a:r>
            <a:r>
              <a:rPr dirty="0" sz="2800">
                <a:latin typeface="Trebuchet MS"/>
                <a:cs typeface="Trebuchet MS"/>
              </a:rPr>
              <a:t>help</a:t>
            </a:r>
            <a:r>
              <a:rPr dirty="0" sz="2800" spc="-2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them</a:t>
            </a:r>
            <a:r>
              <a:rPr dirty="0" sz="2800" spc="-2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navigate </a:t>
            </a:r>
            <a:r>
              <a:rPr dirty="0" sz="2800">
                <a:latin typeface="Trebuchet MS"/>
                <a:cs typeface="Trebuchet MS"/>
              </a:rPr>
              <a:t>resources</a:t>
            </a:r>
            <a:r>
              <a:rPr dirty="0" sz="2800" spc="-10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available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to </a:t>
            </a:r>
            <a:r>
              <a:rPr dirty="0" sz="2800">
                <a:latin typeface="Trebuchet MS"/>
                <a:cs typeface="Trebuchet MS"/>
              </a:rPr>
              <a:t>support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the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whole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person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74" y="555465"/>
            <a:ext cx="6902573" cy="52068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806950" y="6421022"/>
            <a:ext cx="5957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bha.colorado.gov/about-us/behavioral-health-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taskforce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6764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001970"/>
                </a:solidFill>
              </a:rPr>
              <a:t>Priorities</a:t>
            </a:r>
            <a:r>
              <a:rPr dirty="0" sz="4200" spc="-95">
                <a:solidFill>
                  <a:srgbClr val="001970"/>
                </a:solidFill>
              </a:rPr>
              <a:t> </a:t>
            </a:r>
            <a:r>
              <a:rPr dirty="0" sz="4200">
                <a:solidFill>
                  <a:srgbClr val="001970"/>
                </a:solidFill>
              </a:rPr>
              <a:t>of</a:t>
            </a:r>
            <a:r>
              <a:rPr dirty="0" sz="4200" spc="-90">
                <a:solidFill>
                  <a:srgbClr val="001970"/>
                </a:solidFill>
              </a:rPr>
              <a:t> </a:t>
            </a:r>
            <a:r>
              <a:rPr dirty="0" sz="4200">
                <a:solidFill>
                  <a:srgbClr val="001970"/>
                </a:solidFill>
              </a:rPr>
              <a:t>BH</a:t>
            </a:r>
            <a:r>
              <a:rPr dirty="0" sz="4200" spc="-160">
                <a:solidFill>
                  <a:srgbClr val="001970"/>
                </a:solidFill>
              </a:rPr>
              <a:t> </a:t>
            </a:r>
            <a:r>
              <a:rPr dirty="0" sz="4200" spc="-35">
                <a:solidFill>
                  <a:srgbClr val="001970"/>
                </a:solidFill>
              </a:rPr>
              <a:t>Transformational</a:t>
            </a:r>
            <a:r>
              <a:rPr dirty="0" sz="4200" spc="-165">
                <a:solidFill>
                  <a:srgbClr val="001970"/>
                </a:solidFill>
              </a:rPr>
              <a:t> </a:t>
            </a:r>
            <a:r>
              <a:rPr dirty="0" sz="4200" spc="-95">
                <a:solidFill>
                  <a:srgbClr val="001970"/>
                </a:solidFill>
              </a:rPr>
              <a:t>Task</a:t>
            </a:r>
            <a:r>
              <a:rPr dirty="0" sz="4200" spc="-90">
                <a:solidFill>
                  <a:srgbClr val="001970"/>
                </a:solidFill>
              </a:rPr>
              <a:t> </a:t>
            </a:r>
            <a:r>
              <a:rPr dirty="0" sz="4200" spc="-10">
                <a:solidFill>
                  <a:srgbClr val="001970"/>
                </a:solidFill>
              </a:rPr>
              <a:t>Force</a:t>
            </a:r>
            <a:endParaRPr sz="4200"/>
          </a:p>
        </p:txBody>
      </p:sp>
      <p:sp>
        <p:nvSpPr>
          <p:cNvPr id="6" name="object 6" descr=""/>
          <p:cNvSpPr/>
          <p:nvPr/>
        </p:nvSpPr>
        <p:spPr>
          <a:xfrm>
            <a:off x="206288" y="1596263"/>
            <a:ext cx="7874634" cy="4150360"/>
          </a:xfrm>
          <a:custGeom>
            <a:avLst/>
            <a:gdLst/>
            <a:ahLst/>
            <a:cxnLst/>
            <a:rect l="l" t="t" r="r" b="b"/>
            <a:pathLst>
              <a:path w="7874634" h="4150360">
                <a:moveTo>
                  <a:pt x="0" y="0"/>
                </a:moveTo>
                <a:lnTo>
                  <a:pt x="7874235" y="0"/>
                </a:lnTo>
                <a:lnTo>
                  <a:pt x="7874235" y="4150023"/>
                </a:lnTo>
                <a:lnTo>
                  <a:pt x="0" y="41500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564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01077" y="2157972"/>
            <a:ext cx="2212975" cy="1771014"/>
          </a:xfrm>
          <a:prstGeom prst="rect">
            <a:avLst/>
          </a:prstGeom>
          <a:solidFill>
            <a:srgbClr val="35647E"/>
          </a:solidFill>
        </p:spPr>
        <p:txBody>
          <a:bodyPr wrap="square" lIns="0" tIns="24002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89"/>
              </a:spcBef>
            </a:pPr>
            <a:endParaRPr sz="2100">
              <a:latin typeface="Times New Roman"/>
              <a:cs typeface="Times New Roman"/>
            </a:endParaRPr>
          </a:p>
          <a:p>
            <a:pPr marL="251460" marR="245745" indent="95250">
              <a:lnSpc>
                <a:spcPct val="101200"/>
              </a:lnSpc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Children</a:t>
            </a:r>
            <a:r>
              <a:rPr dirty="0" sz="2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youth,</a:t>
            </a:r>
            <a:r>
              <a:rPr dirty="0" sz="2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7054" y="2157972"/>
            <a:ext cx="2212975" cy="1771014"/>
          </a:xfrm>
          <a:prstGeom prst="rect">
            <a:avLst/>
          </a:prstGeom>
          <a:solidFill>
            <a:srgbClr val="001970"/>
          </a:solidFill>
        </p:spPr>
        <p:txBody>
          <a:bodyPr wrap="square" lIns="0" tIns="222885" rIns="0" bIns="0" rtlCol="0" vert="horz">
            <a:spAutoFit/>
          </a:bodyPr>
          <a:lstStyle/>
          <a:p>
            <a:pPr algn="ctr" marL="238125" marR="233679">
              <a:lnSpc>
                <a:spcPct val="101200"/>
              </a:lnSpc>
              <a:spcBef>
                <a:spcPts val="1755"/>
              </a:spcBef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Serious</a:t>
            </a:r>
            <a:r>
              <a:rPr dirty="0" sz="2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Mental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Illness,</a:t>
            </a:r>
            <a:r>
              <a:rPr dirty="0" sz="2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folks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2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complex needs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04890" y="2157972"/>
            <a:ext cx="2212975" cy="1771014"/>
          </a:xfrm>
          <a:prstGeom prst="rect">
            <a:avLst/>
          </a:prstGeom>
          <a:solidFill>
            <a:srgbClr val="35647E"/>
          </a:solidFill>
        </p:spPr>
        <p:txBody>
          <a:bodyPr wrap="square" lIns="0" tIns="24002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89"/>
              </a:spcBef>
            </a:pPr>
            <a:endParaRPr sz="2100">
              <a:latin typeface="Times New Roman"/>
              <a:cs typeface="Times New Roman"/>
            </a:endParaRPr>
          </a:p>
          <a:p>
            <a:pPr marL="542290" marR="182245" indent="-353695">
              <a:lnSpc>
                <a:spcPct val="101200"/>
              </a:lnSpc>
            </a:pP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dirty="0" sz="2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dirty="0" sz="2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unhoused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53894" y="1273689"/>
            <a:ext cx="6979284" cy="680085"/>
          </a:xfrm>
          <a:custGeom>
            <a:avLst/>
            <a:gdLst/>
            <a:ahLst/>
            <a:cxnLst/>
            <a:rect l="l" t="t" r="r" b="b"/>
            <a:pathLst>
              <a:path w="6979284" h="680085">
                <a:moveTo>
                  <a:pt x="6979023" y="679640"/>
                </a:moveTo>
                <a:lnTo>
                  <a:pt x="0" y="679640"/>
                </a:lnTo>
                <a:lnTo>
                  <a:pt x="0" y="0"/>
                </a:lnTo>
                <a:lnTo>
                  <a:pt x="6979023" y="0"/>
                </a:lnTo>
                <a:lnTo>
                  <a:pt x="6979023" y="67964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108686" y="1372273"/>
            <a:ext cx="40640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001970"/>
                </a:solidFill>
                <a:latin typeface="Trebuchet MS"/>
                <a:cs typeface="Trebuchet MS"/>
              </a:rPr>
              <a:t>Prioritizing</a:t>
            </a:r>
            <a:r>
              <a:rPr dirty="0" sz="28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001970"/>
                </a:solidFill>
                <a:latin typeface="Trebuchet MS"/>
                <a:cs typeface="Trebuchet MS"/>
              </a:rPr>
              <a:t>Gaps</a:t>
            </a:r>
            <a:r>
              <a:rPr dirty="0" sz="28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001970"/>
                </a:solidFill>
                <a:latin typeface="Trebuchet MS"/>
                <a:cs typeface="Trebuchet MS"/>
              </a:rPr>
              <a:t>in</a:t>
            </a:r>
            <a:r>
              <a:rPr dirty="0" sz="2800" spc="-8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2800" spc="-20" b="1">
                <a:solidFill>
                  <a:srgbClr val="001970"/>
                </a:solidFill>
                <a:latin typeface="Trebuchet MS"/>
                <a:cs typeface="Trebuchet MS"/>
              </a:rPr>
              <a:t>Care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669083" y="4279454"/>
            <a:ext cx="2212975" cy="1771014"/>
          </a:xfrm>
          <a:custGeom>
            <a:avLst/>
            <a:gdLst/>
            <a:ahLst/>
            <a:cxnLst/>
            <a:rect l="l" t="t" r="r" b="b"/>
            <a:pathLst>
              <a:path w="2212975" h="1771014">
                <a:moveTo>
                  <a:pt x="2212669" y="1770642"/>
                </a:moveTo>
                <a:lnTo>
                  <a:pt x="0" y="1770642"/>
                </a:lnTo>
                <a:lnTo>
                  <a:pt x="0" y="0"/>
                </a:lnTo>
                <a:lnTo>
                  <a:pt x="2212669" y="0"/>
                </a:lnTo>
                <a:lnTo>
                  <a:pt x="2212669" y="1770642"/>
                </a:lnTo>
                <a:close/>
              </a:path>
            </a:pathLst>
          </a:custGeom>
          <a:solidFill>
            <a:srgbClr val="3564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873935" y="4493707"/>
            <a:ext cx="1800225" cy="13169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1200"/>
              </a:lnSpc>
              <a:spcBef>
                <a:spcPts val="70"/>
              </a:spcBef>
            </a:pP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Co-occurring intellectual</a:t>
            </a:r>
            <a:r>
              <a:rPr dirty="0" sz="2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35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developmental disabilities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405059" y="4279454"/>
            <a:ext cx="2212975" cy="1771014"/>
          </a:xfrm>
          <a:custGeom>
            <a:avLst/>
            <a:gdLst/>
            <a:ahLst/>
            <a:cxnLst/>
            <a:rect l="l" t="t" r="r" b="b"/>
            <a:pathLst>
              <a:path w="2212975" h="1771014">
                <a:moveTo>
                  <a:pt x="2212670" y="1770642"/>
                </a:moveTo>
                <a:lnTo>
                  <a:pt x="0" y="1770642"/>
                </a:lnTo>
                <a:lnTo>
                  <a:pt x="0" y="0"/>
                </a:lnTo>
                <a:lnTo>
                  <a:pt x="2212670" y="0"/>
                </a:lnTo>
                <a:lnTo>
                  <a:pt x="2212670" y="1770642"/>
                </a:lnTo>
                <a:close/>
              </a:path>
            </a:pathLst>
          </a:custGeom>
          <a:solidFill>
            <a:srgbClr val="3564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739354" y="4655632"/>
            <a:ext cx="1543685" cy="9931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12700" marR="5080" indent="76200">
              <a:lnSpc>
                <a:spcPct val="101200"/>
              </a:lnSpc>
              <a:spcBef>
                <a:spcPts val="70"/>
              </a:spcBef>
            </a:pP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dirty="0" sz="2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2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Trebuchet MS"/>
                <a:cs typeface="Trebuchet MS"/>
              </a:rPr>
              <a:t>been 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incarcerated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21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826899" y="1273699"/>
            <a:ext cx="2887345" cy="1368425"/>
          </a:xfrm>
          <a:prstGeom prst="rect">
            <a:avLst/>
          </a:prstGeom>
          <a:solidFill>
            <a:srgbClr val="79853B"/>
          </a:solidFill>
        </p:spPr>
        <p:txBody>
          <a:bodyPr wrap="square" lIns="0" tIns="64135" rIns="0" bIns="0" rtlCol="0" vert="horz">
            <a:spAutoFit/>
          </a:bodyPr>
          <a:lstStyle/>
          <a:p>
            <a:pPr algn="ctr" marL="597535" marR="590550" indent="-1270">
              <a:lnSpc>
                <a:spcPct val="100000"/>
              </a:lnSpc>
              <a:spcBef>
                <a:spcPts val="505"/>
              </a:spcBef>
            </a:pP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Increasing high-intensity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outpatient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transition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26899" y="2857192"/>
            <a:ext cx="2887345" cy="1489075"/>
          </a:xfrm>
          <a:prstGeom prst="rect">
            <a:avLst/>
          </a:prstGeom>
          <a:solidFill>
            <a:srgbClr val="6C395D"/>
          </a:solidFill>
        </p:spPr>
        <p:txBody>
          <a:bodyPr wrap="square" lIns="0" tIns="124460" rIns="0" bIns="0" rtlCol="0" vert="horz">
            <a:spAutoFit/>
          </a:bodyPr>
          <a:lstStyle/>
          <a:p>
            <a:pPr algn="ctr" marL="150495" marR="144145">
              <a:lnSpc>
                <a:spcPct val="100000"/>
              </a:lnSpc>
              <a:spcBef>
                <a:spcPts val="980"/>
              </a:spcBef>
            </a:pP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Adding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beds;</a:t>
            </a:r>
            <a:r>
              <a:rPr dirty="0" sz="20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youth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residential,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tribal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substance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disorder facility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26899" y="4561136"/>
            <a:ext cx="2887345" cy="1489075"/>
          </a:xfrm>
          <a:prstGeom prst="rect">
            <a:avLst/>
          </a:prstGeom>
          <a:solidFill>
            <a:srgbClr val="245D37"/>
          </a:solidFill>
        </p:spPr>
        <p:txBody>
          <a:bodyPr wrap="square" lIns="0" tIns="276860" rIns="0" bIns="0" rtlCol="0" vert="horz">
            <a:spAutoFit/>
          </a:bodyPr>
          <a:lstStyle/>
          <a:p>
            <a:pPr algn="ctr" marL="217804" marR="212090" indent="-635">
              <a:lnSpc>
                <a:spcPct val="100000"/>
              </a:lnSpc>
              <a:spcBef>
                <a:spcPts val="2180"/>
              </a:spcBef>
            </a:pP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Criminal</a:t>
            </a:r>
            <a:r>
              <a:rPr dirty="0" sz="20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justice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diversion,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rebuchet MS"/>
                <a:cs typeface="Trebuchet MS"/>
              </a:rPr>
              <a:t>Continuous coverage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58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001970"/>
                </a:solidFill>
              </a:rPr>
              <a:t>Solution:</a:t>
            </a:r>
            <a:r>
              <a:rPr dirty="0" sz="3900" spc="-11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Improving</a:t>
            </a:r>
            <a:r>
              <a:rPr dirty="0" sz="3900" spc="-11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Behavioral</a:t>
            </a:r>
            <a:r>
              <a:rPr dirty="0" sz="3900" spc="-11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Health</a:t>
            </a:r>
            <a:r>
              <a:rPr dirty="0" sz="3900" spc="-11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in</a:t>
            </a:r>
            <a:r>
              <a:rPr dirty="0" sz="3900" spc="-110">
                <a:solidFill>
                  <a:srgbClr val="001970"/>
                </a:solidFill>
              </a:rPr>
              <a:t> </a:t>
            </a:r>
            <a:r>
              <a:rPr dirty="0" sz="3900" spc="-10">
                <a:solidFill>
                  <a:srgbClr val="001970"/>
                </a:solidFill>
              </a:rPr>
              <a:t>Medicaid</a:t>
            </a:r>
            <a:endParaRPr sz="3900"/>
          </a:p>
        </p:txBody>
      </p:sp>
      <p:sp>
        <p:nvSpPr>
          <p:cNvPr id="6" name="object 6" descr=""/>
          <p:cNvSpPr txBox="1"/>
          <p:nvPr/>
        </p:nvSpPr>
        <p:spPr>
          <a:xfrm>
            <a:off x="4235666" y="1758616"/>
            <a:ext cx="2146935" cy="1109345"/>
          </a:xfrm>
          <a:prstGeom prst="rect">
            <a:avLst/>
          </a:prstGeom>
          <a:solidFill>
            <a:srgbClr val="6C395D"/>
          </a:solidFill>
        </p:spPr>
        <p:txBody>
          <a:bodyPr wrap="square" lIns="0" tIns="160020" rIns="0" bIns="0" rtlCol="0" vert="horz">
            <a:spAutoFit/>
          </a:bodyPr>
          <a:lstStyle/>
          <a:p>
            <a:pPr algn="ctr">
              <a:lnSpc>
                <a:spcPts val="2030"/>
              </a:lnSpc>
              <a:spcBef>
                <a:spcPts val="1260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BHASO</a:t>
            </a:r>
            <a:r>
              <a:rPr dirty="0" sz="17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7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RAE</a:t>
            </a:r>
            <a:endParaRPr sz="1700">
              <a:latin typeface="Trebuchet MS"/>
              <a:cs typeface="Trebuchet MS"/>
            </a:endParaRPr>
          </a:p>
          <a:p>
            <a:pPr algn="ctr" marL="148590" marR="141605">
              <a:lnSpc>
                <a:spcPts val="2030"/>
              </a:lnSpc>
              <a:spcBef>
                <a:spcPts val="65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alignment</a:t>
            </a:r>
            <a:r>
              <a:rPr dirty="0" sz="1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policy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practice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89699" y="1758616"/>
            <a:ext cx="2146935" cy="1109345"/>
          </a:xfrm>
          <a:prstGeom prst="rect">
            <a:avLst/>
          </a:prstGeom>
          <a:solidFill>
            <a:srgbClr val="6C395D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73990" marR="167640">
              <a:lnSpc>
                <a:spcPts val="2030"/>
              </a:lnSpc>
              <a:spcBef>
                <a:spcPts val="320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provider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types,</a:t>
            </a:r>
            <a:r>
              <a:rPr dirty="0" sz="1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service provisions,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associated</a:t>
            </a:r>
            <a:r>
              <a:rPr dirty="0" sz="17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funding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77633" y="1758616"/>
            <a:ext cx="2146935" cy="1109345"/>
          </a:xfrm>
          <a:prstGeom prst="rect">
            <a:avLst/>
          </a:prstGeom>
          <a:solidFill>
            <a:srgbClr val="6C395D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35890" marR="130175">
              <a:lnSpc>
                <a:spcPts val="2030"/>
              </a:lnSpc>
              <a:spcBef>
                <a:spcPts val="320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Integrating</a:t>
            </a:r>
            <a:r>
              <a:rPr dirty="0" sz="17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primary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care,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mental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health,</a:t>
            </a:r>
            <a:r>
              <a:rPr dirty="0" sz="1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SUD/MAT services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110663" y="3908335"/>
            <a:ext cx="7638415" cy="791210"/>
          </a:xfrm>
          <a:custGeom>
            <a:avLst/>
            <a:gdLst/>
            <a:ahLst/>
            <a:cxnLst/>
            <a:rect l="l" t="t" r="r" b="b"/>
            <a:pathLst>
              <a:path w="7638415" h="791210">
                <a:moveTo>
                  <a:pt x="0" y="0"/>
                </a:moveTo>
                <a:lnTo>
                  <a:pt x="7638208" y="0"/>
                </a:lnTo>
                <a:lnTo>
                  <a:pt x="7638208" y="791180"/>
                </a:lnTo>
                <a:lnTo>
                  <a:pt x="0" y="7911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45D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202611" y="4260076"/>
            <a:ext cx="2146935" cy="1109345"/>
          </a:xfrm>
          <a:prstGeom prst="rect">
            <a:avLst/>
          </a:prstGeom>
          <a:solidFill>
            <a:srgbClr val="245D37"/>
          </a:solidFill>
        </p:spPr>
        <p:txBody>
          <a:bodyPr wrap="square" lIns="0" tIns="169545" rIns="0" bIns="0" rtlCol="0" vert="horz">
            <a:spAutoFit/>
          </a:bodyPr>
          <a:lstStyle/>
          <a:p>
            <a:pPr algn="ctr" marL="201930" marR="195580">
              <a:lnSpc>
                <a:spcPts val="2030"/>
              </a:lnSpc>
              <a:spcBef>
                <a:spcPts val="1335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 on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community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delivered</a:t>
            </a:r>
            <a:r>
              <a:rPr dirty="0" sz="17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21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56579" y="4260076"/>
            <a:ext cx="2146935" cy="1109345"/>
          </a:xfrm>
          <a:prstGeom prst="rect">
            <a:avLst/>
          </a:prstGeom>
          <a:solidFill>
            <a:srgbClr val="245D37"/>
          </a:solidFill>
        </p:spPr>
        <p:txBody>
          <a:bodyPr wrap="square" lIns="0" tIns="169545" rIns="0" bIns="0" rtlCol="0" vert="horz">
            <a:spAutoFit/>
          </a:bodyPr>
          <a:lstStyle/>
          <a:p>
            <a:pPr algn="ctr" marL="215265" marR="208915">
              <a:lnSpc>
                <a:spcPts val="2030"/>
              </a:lnSpc>
              <a:spcBef>
                <a:spcPts val="1335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Reducing</a:t>
            </a:r>
            <a:r>
              <a:rPr dirty="0" sz="17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reliance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law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enforcement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44446" y="4260076"/>
            <a:ext cx="2146935" cy="1109345"/>
          </a:xfrm>
          <a:prstGeom prst="rect">
            <a:avLst/>
          </a:prstGeom>
          <a:solidFill>
            <a:srgbClr val="245D37"/>
          </a:solidFill>
        </p:spPr>
        <p:txBody>
          <a:bodyPr wrap="square" lIns="0" tIns="495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endParaRPr sz="1700">
              <a:latin typeface="Times New Roman"/>
              <a:cs typeface="Times New Roman"/>
            </a:endParaRPr>
          </a:p>
          <a:p>
            <a:pPr marL="759460" marR="208915" indent="-544195">
              <a:lnSpc>
                <a:spcPts val="2030"/>
              </a:lnSpc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Reducing</a:t>
            </a:r>
            <a:r>
              <a:rPr dirty="0" sz="17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reliance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Trebuchet MS"/>
                <a:cs typeface="Trebuchet MS"/>
              </a:rPr>
              <a:t>ERs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44852" y="3706340"/>
            <a:ext cx="6770370" cy="426084"/>
          </a:xfrm>
          <a:prstGeom prst="rect">
            <a:avLst/>
          </a:prstGeom>
          <a:solidFill>
            <a:srgbClr val="245D37"/>
          </a:solidFill>
        </p:spPr>
        <p:txBody>
          <a:bodyPr wrap="square" lIns="0" tIns="755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Improving</a:t>
            </a:r>
            <a:r>
              <a:rPr dirty="0" sz="17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>
                <a:solidFill>
                  <a:srgbClr val="FFFFFF"/>
                </a:solidFill>
                <a:latin typeface="Trebuchet MS"/>
                <a:cs typeface="Trebuchet MS"/>
              </a:rPr>
              <a:t>crisis</a:t>
            </a:r>
            <a:r>
              <a:rPr dirty="0" sz="17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Trebuchet MS"/>
                <a:cs typeface="Trebuchet MS"/>
              </a:rPr>
              <a:t>continuum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3481" y="1876268"/>
            <a:ext cx="3482340" cy="3659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130" indent="-392430">
              <a:lnSpc>
                <a:spcPct val="100000"/>
              </a:lnSpc>
              <a:spcBef>
                <a:spcPts val="100"/>
              </a:spcBef>
              <a:buSzPct val="132142"/>
              <a:buFont typeface="Arial"/>
              <a:buChar char="•"/>
              <a:tabLst>
                <a:tab pos="405130" algn="l"/>
              </a:tabLst>
            </a:pPr>
            <a:r>
              <a:rPr dirty="0" sz="2800">
                <a:latin typeface="Trebuchet MS"/>
                <a:cs typeface="Trebuchet MS"/>
              </a:rPr>
              <a:t>New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Providers</a:t>
            </a:r>
            <a:endParaRPr sz="2800">
              <a:latin typeface="Trebuchet MS"/>
              <a:cs typeface="Trebuchet MS"/>
            </a:endParaRPr>
          </a:p>
          <a:p>
            <a:pPr marL="405130" indent="-392430">
              <a:lnSpc>
                <a:spcPct val="100000"/>
              </a:lnSpc>
              <a:spcBef>
                <a:spcPts val="635"/>
              </a:spcBef>
              <a:buSzPct val="132142"/>
              <a:buFont typeface="Arial"/>
              <a:buChar char="•"/>
              <a:tabLst>
                <a:tab pos="405130" algn="l"/>
              </a:tabLst>
            </a:pPr>
            <a:r>
              <a:rPr dirty="0" sz="2800">
                <a:latin typeface="Trebuchet MS"/>
                <a:cs typeface="Trebuchet MS"/>
              </a:rPr>
              <a:t>New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Services</a:t>
            </a:r>
            <a:endParaRPr sz="2800">
              <a:latin typeface="Trebuchet MS"/>
              <a:cs typeface="Trebuchet MS"/>
            </a:endParaRPr>
          </a:p>
          <a:p>
            <a:pPr marL="405765" marR="909319" indent="-393700">
              <a:lnSpc>
                <a:spcPts val="3220"/>
              </a:lnSpc>
              <a:spcBef>
                <a:spcPts val="860"/>
              </a:spcBef>
              <a:buSzPct val="132142"/>
              <a:buFont typeface="Arial"/>
              <a:buChar char="•"/>
              <a:tabLst>
                <a:tab pos="405765" algn="l"/>
              </a:tabLst>
            </a:pPr>
            <a:r>
              <a:rPr dirty="0" sz="2800">
                <a:latin typeface="Trebuchet MS"/>
                <a:cs typeface="Trebuchet MS"/>
              </a:rPr>
              <a:t>New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Payment </a:t>
            </a:r>
            <a:r>
              <a:rPr dirty="0" sz="2800" spc="-10">
                <a:latin typeface="Trebuchet MS"/>
                <a:cs typeface="Trebuchet MS"/>
              </a:rPr>
              <a:t>Models</a:t>
            </a:r>
            <a:endParaRPr sz="2800">
              <a:latin typeface="Trebuchet MS"/>
              <a:cs typeface="Trebuchet MS"/>
            </a:endParaRPr>
          </a:p>
          <a:p>
            <a:pPr marL="405765" marR="5080" indent="-393700">
              <a:lnSpc>
                <a:spcPts val="3220"/>
              </a:lnSpc>
              <a:spcBef>
                <a:spcPts val="580"/>
              </a:spcBef>
              <a:buSzPct val="132142"/>
              <a:buFont typeface="Arial"/>
              <a:buChar char="•"/>
              <a:tabLst>
                <a:tab pos="405765" algn="l"/>
              </a:tabLst>
            </a:pPr>
            <a:r>
              <a:rPr dirty="0" sz="2800" spc="-10">
                <a:latin typeface="Trebuchet MS"/>
                <a:cs typeface="Trebuchet MS"/>
              </a:rPr>
              <a:t>New</a:t>
            </a:r>
            <a:r>
              <a:rPr dirty="0" sz="2800" spc="-19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Accountability Standards</a:t>
            </a:r>
            <a:endParaRPr sz="2800">
              <a:latin typeface="Trebuchet MS"/>
              <a:cs typeface="Trebuchet MS"/>
            </a:endParaRPr>
          </a:p>
          <a:p>
            <a:pPr marL="405765" marR="285115" indent="-393700">
              <a:lnSpc>
                <a:spcPts val="3220"/>
              </a:lnSpc>
              <a:spcBef>
                <a:spcPts val="580"/>
              </a:spcBef>
              <a:buSzPct val="132142"/>
              <a:buFont typeface="Arial"/>
              <a:buChar char="•"/>
              <a:tabLst>
                <a:tab pos="405765" algn="l"/>
              </a:tabLst>
            </a:pPr>
            <a:r>
              <a:rPr dirty="0" sz="2800">
                <a:latin typeface="Trebuchet MS"/>
                <a:cs typeface="Trebuchet MS"/>
              </a:rPr>
              <a:t>Helping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providers adjust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743199" cy="4389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2293" y="171751"/>
            <a:ext cx="9438005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20">
                <a:solidFill>
                  <a:srgbClr val="001970"/>
                </a:solidFill>
              </a:rPr>
              <a:t>Solution:</a:t>
            </a:r>
            <a:r>
              <a:rPr dirty="0" sz="3700" spc="-254">
                <a:solidFill>
                  <a:srgbClr val="001970"/>
                </a:solidFill>
              </a:rPr>
              <a:t> </a:t>
            </a:r>
            <a:r>
              <a:rPr dirty="0" sz="3700">
                <a:solidFill>
                  <a:srgbClr val="001970"/>
                </a:solidFill>
              </a:rPr>
              <a:t>April</a:t>
            </a:r>
            <a:r>
              <a:rPr dirty="0" sz="3700" spc="-60">
                <a:solidFill>
                  <a:srgbClr val="001970"/>
                </a:solidFill>
              </a:rPr>
              <a:t> </a:t>
            </a:r>
            <a:r>
              <a:rPr dirty="0" sz="3700">
                <a:solidFill>
                  <a:srgbClr val="001970"/>
                </a:solidFill>
              </a:rPr>
              <a:t>2024</a:t>
            </a:r>
            <a:r>
              <a:rPr dirty="0" sz="3700" spc="-60">
                <a:solidFill>
                  <a:srgbClr val="001970"/>
                </a:solidFill>
              </a:rPr>
              <a:t> </a:t>
            </a:r>
            <a:r>
              <a:rPr dirty="0" sz="3700">
                <a:solidFill>
                  <a:srgbClr val="001970"/>
                </a:solidFill>
              </a:rPr>
              <a:t>1115</a:t>
            </a:r>
            <a:r>
              <a:rPr dirty="0" sz="3700" spc="-55">
                <a:solidFill>
                  <a:srgbClr val="001970"/>
                </a:solidFill>
              </a:rPr>
              <a:t> </a:t>
            </a:r>
            <a:r>
              <a:rPr dirty="0" sz="3700">
                <a:solidFill>
                  <a:srgbClr val="001970"/>
                </a:solidFill>
              </a:rPr>
              <a:t>Waiver</a:t>
            </a:r>
            <a:r>
              <a:rPr dirty="0" sz="3700" spc="-60">
                <a:solidFill>
                  <a:srgbClr val="001970"/>
                </a:solidFill>
              </a:rPr>
              <a:t> </a:t>
            </a:r>
            <a:r>
              <a:rPr dirty="0" sz="3700" spc="-10">
                <a:solidFill>
                  <a:srgbClr val="001970"/>
                </a:solidFill>
              </a:rPr>
              <a:t>Elements</a:t>
            </a:r>
            <a:endParaRPr sz="3700"/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026337" y="793949"/>
          <a:ext cx="2767965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605"/>
              </a:tblGrid>
              <a:tr h="158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7820" marR="332105" indent="43815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Criminal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Justice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Reentry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Services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8478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45D37"/>
                    </a:solidFill>
                  </a:tcPr>
                </a:tc>
              </a:tr>
              <a:tr h="3307715">
                <a:tc>
                  <a:txBody>
                    <a:bodyPr/>
                    <a:lstStyle/>
                    <a:p>
                      <a:pPr marL="114300" marR="1174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Coverage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include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case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management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services,</a:t>
                      </a:r>
                      <a:r>
                        <a:rPr dirty="0" sz="20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medication-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assisted</a:t>
                      </a:r>
                      <a:r>
                        <a:rPr dirty="0" sz="2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SUD,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30-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day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supply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meds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upon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release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DOC</a:t>
                      </a:r>
                      <a:r>
                        <a:rPr dirty="0" sz="2000" spc="5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Division</a:t>
                      </a:r>
                      <a:r>
                        <a:rPr dirty="0" sz="20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Youth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facilities.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69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Eff.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July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245D3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897787" y="793949"/>
          <a:ext cx="2767965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605"/>
              </a:tblGrid>
              <a:tr h="1583690">
                <a:tc>
                  <a:txBody>
                    <a:bodyPr/>
                    <a:lstStyle/>
                    <a:p>
                      <a:pPr algn="ctr" marL="187960" marR="181610" indent="-1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Serious</a:t>
                      </a:r>
                      <a:r>
                        <a:rPr dirty="0" sz="2000" spc="-10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Mental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Illness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Serious Emotional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Disturbance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(SMI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SED)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Inpatient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970"/>
                    </a:solidFill>
                  </a:tcPr>
                </a:tc>
              </a:tr>
              <a:tr h="3307715">
                <a:tc>
                  <a:txBody>
                    <a:bodyPr/>
                    <a:lstStyle/>
                    <a:p>
                      <a:pPr marL="114300" marR="1098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Allows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HCPF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pay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per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month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 each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member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staying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an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Institute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Mental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Disease</a:t>
                      </a:r>
                      <a:r>
                        <a:rPr dirty="0" sz="20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(IMD)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regardless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episode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5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care.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69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Eff.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July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00197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83437" y="793949"/>
          <a:ext cx="2767965" cy="532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605"/>
              </a:tblGrid>
              <a:tr h="1599565">
                <a:tc>
                  <a:txBody>
                    <a:bodyPr/>
                    <a:lstStyle/>
                    <a:p>
                      <a:pPr algn="ctr" marL="203835" marR="198120" indent="63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Continuous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Eligibility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Coverage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Children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0-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Years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72085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C395D"/>
                    </a:solidFill>
                  </a:tcPr>
                </a:tc>
              </a:tr>
              <a:tr h="3292475">
                <a:tc>
                  <a:txBody>
                    <a:bodyPr/>
                    <a:lstStyle/>
                    <a:p>
                      <a:pPr marL="114300" marR="1746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Extends</a:t>
                      </a:r>
                      <a:r>
                        <a:rPr dirty="0" sz="20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continuous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eligibility</a:t>
                      </a:r>
                      <a:r>
                        <a:rPr dirty="0" sz="20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coverage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children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&gt;3</a:t>
                      </a:r>
                      <a:r>
                        <a:rPr dirty="0" sz="2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years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2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age.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 Includes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eligible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children</a:t>
                      </a:r>
                      <a:r>
                        <a:rPr dirty="0" sz="2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face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barriers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due</a:t>
                      </a:r>
                      <a:r>
                        <a:rPr dirty="0" sz="2000" spc="-25"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immigration</a:t>
                      </a:r>
                      <a:r>
                        <a:rPr dirty="0" sz="20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status.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69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Eff.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Jan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solidFill>
                      <a:srgbClr val="6C395D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3159649" y="793949"/>
            <a:ext cx="2682240" cy="1584325"/>
          </a:xfrm>
          <a:prstGeom prst="rect">
            <a:avLst/>
          </a:prstGeom>
          <a:solidFill>
            <a:srgbClr val="35647E"/>
          </a:solidFill>
        </p:spPr>
        <p:txBody>
          <a:bodyPr wrap="square" lIns="0" tIns="172085" rIns="0" bIns="0" rtlCol="0" vert="horz">
            <a:spAutoFit/>
          </a:bodyPr>
          <a:lstStyle/>
          <a:p>
            <a:pPr algn="ctr" marL="196850" marR="190500">
              <a:lnSpc>
                <a:spcPct val="100000"/>
              </a:lnSpc>
              <a:spcBef>
                <a:spcPts val="1355"/>
              </a:spcBef>
            </a:pP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Continuous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Eligibility</a:t>
            </a:r>
            <a:r>
              <a:rPr dirty="0" sz="20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Coverage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000" spc="-1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Adults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Released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20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DOC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159649" y="2393574"/>
            <a:ext cx="2682240" cy="3308350"/>
          </a:xfrm>
          <a:custGeom>
            <a:avLst/>
            <a:gdLst/>
            <a:ahLst/>
            <a:cxnLst/>
            <a:rect l="l" t="t" r="r" b="b"/>
            <a:pathLst>
              <a:path w="2682240" h="3308350">
                <a:moveTo>
                  <a:pt x="0" y="0"/>
                </a:moveTo>
                <a:lnTo>
                  <a:pt x="2681699" y="0"/>
                </a:lnTo>
                <a:lnTo>
                  <a:pt x="2681699" y="3308099"/>
                </a:lnTo>
                <a:lnTo>
                  <a:pt x="0" y="3308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261249" y="2427864"/>
            <a:ext cx="241427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rebuchet MS"/>
                <a:cs typeface="Trebuchet MS"/>
              </a:rPr>
              <a:t>Extends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eligibility </a:t>
            </a:r>
            <a:r>
              <a:rPr dirty="0" sz="2000">
                <a:latin typeface="Trebuchet MS"/>
                <a:cs typeface="Trebuchet MS"/>
              </a:rPr>
              <a:t>coverage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for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12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mo.s </a:t>
            </a:r>
            <a:r>
              <a:rPr dirty="0" sz="2000">
                <a:latin typeface="Trebuchet MS"/>
                <a:cs typeface="Trebuchet MS"/>
              </a:rPr>
              <a:t>to</a:t>
            </a:r>
            <a:r>
              <a:rPr dirty="0" sz="2000" spc="-2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adults</a:t>
            </a:r>
            <a:r>
              <a:rPr dirty="0" sz="2000" spc="-2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released </a:t>
            </a:r>
            <a:r>
              <a:rPr dirty="0" sz="2000">
                <a:latin typeface="Trebuchet MS"/>
                <a:cs typeface="Trebuchet MS"/>
              </a:rPr>
              <a:t>from</a:t>
            </a:r>
            <a:r>
              <a:rPr dirty="0" sz="2000" spc="-1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</a:t>
            </a:r>
            <a:r>
              <a:rPr dirty="0" sz="2000" spc="-10">
                <a:latin typeface="Trebuchet MS"/>
                <a:cs typeface="Trebuchet MS"/>
              </a:rPr>
              <a:t> Colorado </a:t>
            </a:r>
            <a:r>
              <a:rPr dirty="0" sz="2000">
                <a:latin typeface="Trebuchet MS"/>
                <a:cs typeface="Trebuchet MS"/>
              </a:rPr>
              <a:t>Department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of </a:t>
            </a:r>
            <a:r>
              <a:rPr dirty="0" sz="2000">
                <a:latin typeface="Trebuchet MS"/>
                <a:cs typeface="Trebuchet MS"/>
              </a:rPr>
              <a:t>Corrections</a:t>
            </a:r>
            <a:r>
              <a:rPr dirty="0" sz="2000" spc="-5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facility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21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59649" y="5686249"/>
            <a:ext cx="2682240" cy="438150"/>
          </a:xfrm>
          <a:prstGeom prst="rect">
            <a:avLst/>
          </a:prstGeom>
          <a:solidFill>
            <a:srgbClr val="35647E"/>
          </a:solidFill>
        </p:spPr>
        <p:txBody>
          <a:bodyPr wrap="square" lIns="0" tIns="56515" rIns="0" bIns="0" rtlCol="0" vert="horz">
            <a:spAutoFit/>
          </a:bodyPr>
          <a:lstStyle/>
          <a:p>
            <a:pPr marL="592455">
              <a:lnSpc>
                <a:spcPct val="100000"/>
              </a:lnSpc>
              <a:spcBef>
                <a:spcPts val="445"/>
              </a:spcBef>
            </a:pP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Eff.</a:t>
            </a:r>
            <a:r>
              <a:rPr dirty="0" sz="20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Jan</a:t>
            </a:r>
            <a:r>
              <a:rPr dirty="0" sz="20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743199" cy="4389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7097" y="189437"/>
            <a:ext cx="1134491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20">
                <a:solidFill>
                  <a:srgbClr val="001970"/>
                </a:solidFill>
              </a:rPr>
              <a:t>Solution:</a:t>
            </a:r>
            <a:r>
              <a:rPr dirty="0" sz="3800" spc="-270">
                <a:solidFill>
                  <a:srgbClr val="001970"/>
                </a:solidFill>
              </a:rPr>
              <a:t> </a:t>
            </a:r>
            <a:r>
              <a:rPr dirty="0" sz="3800">
                <a:solidFill>
                  <a:srgbClr val="001970"/>
                </a:solidFill>
              </a:rPr>
              <a:t>Addressing</a:t>
            </a:r>
            <a:r>
              <a:rPr dirty="0" sz="3800" spc="-165">
                <a:solidFill>
                  <a:srgbClr val="001970"/>
                </a:solidFill>
              </a:rPr>
              <a:t> </a:t>
            </a:r>
            <a:r>
              <a:rPr dirty="0" sz="3800">
                <a:solidFill>
                  <a:srgbClr val="001970"/>
                </a:solidFill>
              </a:rPr>
              <a:t>social</a:t>
            </a:r>
            <a:r>
              <a:rPr dirty="0" sz="3800" spc="-120">
                <a:solidFill>
                  <a:srgbClr val="001970"/>
                </a:solidFill>
              </a:rPr>
              <a:t> </a:t>
            </a:r>
            <a:r>
              <a:rPr dirty="0" sz="3800" spc="-10">
                <a:solidFill>
                  <a:srgbClr val="001970"/>
                </a:solidFill>
              </a:rPr>
              <a:t>determinants</a:t>
            </a:r>
            <a:r>
              <a:rPr dirty="0" sz="3800" spc="-120">
                <a:solidFill>
                  <a:srgbClr val="001970"/>
                </a:solidFill>
              </a:rPr>
              <a:t> </a:t>
            </a:r>
            <a:r>
              <a:rPr dirty="0" sz="3800">
                <a:solidFill>
                  <a:srgbClr val="001970"/>
                </a:solidFill>
              </a:rPr>
              <a:t>of</a:t>
            </a:r>
            <a:r>
              <a:rPr dirty="0" sz="3800" spc="-120">
                <a:solidFill>
                  <a:srgbClr val="001970"/>
                </a:solidFill>
              </a:rPr>
              <a:t> </a:t>
            </a:r>
            <a:r>
              <a:rPr dirty="0" sz="3800" spc="-10">
                <a:solidFill>
                  <a:srgbClr val="001970"/>
                </a:solidFill>
              </a:rPr>
              <a:t>health</a:t>
            </a:r>
            <a:endParaRPr sz="38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21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3424" y="1061783"/>
            <a:ext cx="10920730" cy="417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815" marR="72390" indent="-412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●"/>
              <a:tabLst>
                <a:tab pos="424815" algn="l"/>
              </a:tabLst>
            </a:pPr>
            <a:r>
              <a:rPr dirty="0" u="heavy" sz="24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HB24-</a:t>
            </a:r>
            <a:r>
              <a:rPr dirty="0" u="heavy" sz="2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1322</a:t>
            </a:r>
            <a:r>
              <a:rPr dirty="0" u="none" sz="2400" spc="-4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conducting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study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using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Medicaid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dollars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to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support</a:t>
            </a:r>
            <a:r>
              <a:rPr dirty="0" u="none" sz="2400" spc="-60" b="1">
                <a:latin typeface="Trebuchet MS"/>
                <a:cs typeface="Trebuchet MS"/>
              </a:rPr>
              <a:t> </a:t>
            </a:r>
            <a:r>
              <a:rPr dirty="0" u="none" sz="2400" b="1">
                <a:latin typeface="Trebuchet MS"/>
                <a:cs typeface="Trebuchet MS"/>
              </a:rPr>
              <a:t>SDoH,</a:t>
            </a:r>
            <a:r>
              <a:rPr dirty="0" u="none" sz="2400" spc="-55" b="1">
                <a:latin typeface="Trebuchet MS"/>
                <a:cs typeface="Trebuchet MS"/>
              </a:rPr>
              <a:t> </a:t>
            </a:r>
            <a:r>
              <a:rPr dirty="0" u="none" sz="2400" spc="-20" b="1">
                <a:latin typeface="Trebuchet MS"/>
                <a:cs typeface="Trebuchet MS"/>
              </a:rPr>
              <a:t>incl </a:t>
            </a:r>
            <a:r>
              <a:rPr dirty="0" u="none" sz="2400" b="1">
                <a:latin typeface="Trebuchet MS"/>
                <a:cs typeface="Trebuchet MS"/>
              </a:rPr>
              <a:t>food</a:t>
            </a:r>
            <a:r>
              <a:rPr dirty="0" u="none" sz="2400" spc="-85" b="1">
                <a:latin typeface="Trebuchet MS"/>
                <a:cs typeface="Trebuchet MS"/>
              </a:rPr>
              <a:t> </a:t>
            </a:r>
            <a:r>
              <a:rPr dirty="0" u="none" sz="2400" spc="-25" b="1">
                <a:latin typeface="Trebuchet MS"/>
                <a:cs typeface="Trebuchet MS"/>
              </a:rPr>
              <a:t>security,</a:t>
            </a:r>
            <a:r>
              <a:rPr dirty="0" u="none" sz="2400" spc="-80" b="1">
                <a:latin typeface="Trebuchet MS"/>
                <a:cs typeface="Trebuchet MS"/>
              </a:rPr>
              <a:t> </a:t>
            </a:r>
            <a:r>
              <a:rPr dirty="0" u="none" sz="2400" spc="-10" b="1">
                <a:latin typeface="Trebuchet MS"/>
                <a:cs typeface="Trebuchet MS"/>
              </a:rPr>
              <a:t>housing</a:t>
            </a:r>
            <a:endParaRPr sz="2400">
              <a:latin typeface="Trebuchet MS"/>
              <a:cs typeface="Trebuchet MS"/>
            </a:endParaRPr>
          </a:p>
          <a:p>
            <a:pPr marL="424815" marR="5080" indent="-41275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24815" algn="l"/>
              </a:tabLst>
            </a:pPr>
            <a:r>
              <a:rPr dirty="0" sz="2400" b="1">
                <a:latin typeface="Trebuchet MS"/>
                <a:cs typeface="Trebuchet MS"/>
              </a:rPr>
              <a:t>Section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1115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Waivers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can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be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used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to</a:t>
            </a:r>
            <a:r>
              <a:rPr dirty="0" sz="2400" spc="-4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address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food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nutrition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access</a:t>
            </a:r>
            <a:r>
              <a:rPr dirty="0" sz="2400" spc="-4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as </a:t>
            </a:r>
            <a:r>
              <a:rPr dirty="0" sz="2400" b="1">
                <a:latin typeface="Trebuchet MS"/>
                <a:cs typeface="Trebuchet MS"/>
              </a:rPr>
              <a:t>well</a:t>
            </a:r>
            <a:r>
              <a:rPr dirty="0" sz="2400" spc="-6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as</a:t>
            </a:r>
            <a:r>
              <a:rPr dirty="0" sz="2400" spc="-6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housing</a:t>
            </a:r>
            <a:r>
              <a:rPr dirty="0" sz="2400" spc="-6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supports,</a:t>
            </a:r>
            <a:r>
              <a:rPr dirty="0" sz="2400" spc="-6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including: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 spc="-25">
                <a:latin typeface="Trebuchet MS"/>
                <a:cs typeface="Trebuchet MS"/>
              </a:rPr>
              <a:t>Medically-</a:t>
            </a:r>
            <a:r>
              <a:rPr dirty="0" sz="2400">
                <a:latin typeface="Trebuchet MS"/>
                <a:cs typeface="Trebuchet MS"/>
              </a:rPr>
              <a:t>tailored</a:t>
            </a:r>
            <a:r>
              <a:rPr dirty="0" sz="2400" spc="-3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meals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>
                <a:latin typeface="Trebuchet MS"/>
                <a:cs typeface="Trebuchet MS"/>
              </a:rPr>
              <a:t>Fruit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vegetables</a:t>
            </a:r>
            <a:r>
              <a:rPr dirty="0" sz="2400" spc="-9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prescriptions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and/or</a:t>
            </a:r>
            <a:r>
              <a:rPr dirty="0" sz="2400" spc="-9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protein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boxes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>
                <a:latin typeface="Trebuchet MS"/>
                <a:cs typeface="Trebuchet MS"/>
              </a:rPr>
              <a:t>Nutrition</a:t>
            </a:r>
            <a:r>
              <a:rPr dirty="0" sz="2400" spc="-1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counseling</a:t>
            </a:r>
            <a:r>
              <a:rPr dirty="0" sz="2400" spc="-1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12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education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>
                <a:latin typeface="Trebuchet MS"/>
                <a:cs typeface="Trebuchet MS"/>
              </a:rPr>
              <a:t>Meals</a:t>
            </a:r>
            <a:r>
              <a:rPr dirty="0" sz="2400" spc="-7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or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pantry</a:t>
            </a:r>
            <a:r>
              <a:rPr dirty="0" sz="2400" spc="-7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stocking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 spc="-20">
                <a:latin typeface="Trebuchet MS"/>
                <a:cs typeface="Trebuchet MS"/>
              </a:rPr>
              <a:t>Rent/temporary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housing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>
                <a:latin typeface="Trebuchet MS"/>
                <a:cs typeface="Trebuchet MS"/>
              </a:rPr>
              <a:t>Housing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transition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navigation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services</a:t>
            </a:r>
            <a:endParaRPr sz="2400">
              <a:latin typeface="Trebuchet MS"/>
              <a:cs typeface="Trebuchet MS"/>
            </a:endParaRPr>
          </a:p>
          <a:p>
            <a:pPr lvl="1" marL="882015" indent="-412115">
              <a:lnSpc>
                <a:spcPct val="100000"/>
              </a:lnSpc>
              <a:buFont typeface="Arial"/>
              <a:buChar char="○"/>
              <a:tabLst>
                <a:tab pos="882015" algn="l"/>
              </a:tabLst>
            </a:pPr>
            <a:r>
              <a:rPr dirty="0" sz="2400" spc="-40">
                <a:latin typeface="Trebuchet MS"/>
                <a:cs typeface="Trebuchet MS"/>
              </a:rPr>
              <a:t>Tenancy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sustaining</a:t>
            </a:r>
            <a:r>
              <a:rPr dirty="0" sz="2400" spc="-1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services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1300" y="5268376"/>
            <a:ext cx="11609705" cy="974090"/>
          </a:xfrm>
          <a:prstGeom prst="rect">
            <a:avLst/>
          </a:prstGeom>
          <a:solidFill>
            <a:srgbClr val="35647E"/>
          </a:solidFill>
        </p:spPr>
        <p:txBody>
          <a:bodyPr wrap="square" lIns="0" tIns="26034" rIns="0" bIns="0" rtlCol="0" vert="horz">
            <a:spAutoFit/>
          </a:bodyPr>
          <a:lstStyle/>
          <a:p>
            <a:pPr marL="2360930" marR="635635" indent="-1732280">
              <a:lnSpc>
                <a:spcPct val="114999"/>
              </a:lnSpc>
              <a:spcBef>
                <a:spcPts val="204"/>
              </a:spcBef>
            </a:pP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connecting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providers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Trebuchet MS"/>
                <a:cs typeface="Trebuchet MS"/>
              </a:rPr>
              <a:t>coordinating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dirty="0" sz="24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400" spc="-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improve</a:t>
            </a:r>
            <a:r>
              <a:rPr dirty="0" sz="2400" spc="-10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Trebuchet MS"/>
                <a:cs typeface="Trebuchet MS"/>
              </a:rPr>
              <a:t>people’s</a:t>
            </a:r>
            <a:r>
              <a:rPr dirty="0" sz="240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2400" spc="-10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across</a:t>
            </a:r>
            <a:r>
              <a:rPr dirty="0" sz="240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rebuchet MS"/>
                <a:cs typeface="Trebuchet MS"/>
              </a:rPr>
              <a:t>western</a:t>
            </a:r>
            <a:r>
              <a:rPr dirty="0" sz="240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Trebuchet MS"/>
                <a:cs typeface="Trebuchet MS"/>
              </a:rPr>
              <a:t>Colorado!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E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3"/>
              <a:ext cx="1947672" cy="3291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580" y="28121"/>
            <a:ext cx="1103884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272E67"/>
                </a:solidFill>
              </a:rPr>
              <a:t>Solution:</a:t>
            </a:r>
            <a:r>
              <a:rPr dirty="0" sz="4200" spc="-130">
                <a:solidFill>
                  <a:srgbClr val="272E67"/>
                </a:solidFill>
              </a:rPr>
              <a:t> </a:t>
            </a:r>
            <a:r>
              <a:rPr dirty="0" sz="4200">
                <a:solidFill>
                  <a:srgbClr val="272E67"/>
                </a:solidFill>
              </a:rPr>
              <a:t>Supporting</a:t>
            </a:r>
            <a:r>
              <a:rPr dirty="0" sz="4200" spc="-135">
                <a:solidFill>
                  <a:srgbClr val="272E67"/>
                </a:solidFill>
              </a:rPr>
              <a:t> </a:t>
            </a:r>
            <a:r>
              <a:rPr dirty="0" sz="4200">
                <a:solidFill>
                  <a:srgbClr val="272E67"/>
                </a:solidFill>
              </a:rPr>
              <a:t>shared</a:t>
            </a:r>
            <a:r>
              <a:rPr dirty="0" sz="4200" spc="-130">
                <a:solidFill>
                  <a:srgbClr val="272E67"/>
                </a:solidFill>
              </a:rPr>
              <a:t> </a:t>
            </a:r>
            <a:r>
              <a:rPr dirty="0" sz="4200">
                <a:solidFill>
                  <a:srgbClr val="272E67"/>
                </a:solidFill>
              </a:rPr>
              <a:t>workforce</a:t>
            </a:r>
            <a:r>
              <a:rPr dirty="0" sz="4200" spc="-125">
                <a:solidFill>
                  <a:srgbClr val="272E67"/>
                </a:solidFill>
              </a:rPr>
              <a:t> </a:t>
            </a:r>
            <a:r>
              <a:rPr dirty="0" sz="4200" spc="-10">
                <a:solidFill>
                  <a:srgbClr val="272E67"/>
                </a:solidFill>
              </a:rPr>
              <a:t>goals</a:t>
            </a:r>
            <a:endParaRPr sz="42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21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8458" y="716600"/>
            <a:ext cx="11918950" cy="541909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550"/>
              </a:spcBef>
              <a:buFont typeface="Arial"/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96%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of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HCPF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budget</a:t>
            </a:r>
            <a:r>
              <a:rPr dirty="0" sz="25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goes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pay</a:t>
            </a:r>
            <a:r>
              <a:rPr dirty="0" sz="25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our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health</a:t>
            </a:r>
            <a:r>
              <a:rPr dirty="0" sz="2500" spc="-3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care</a:t>
            </a:r>
            <a:r>
              <a:rPr dirty="0" sz="25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 spc="-10">
                <a:solidFill>
                  <a:srgbClr val="222222"/>
                </a:solidFill>
                <a:latin typeface="Trebuchet MS"/>
                <a:cs typeface="Trebuchet MS"/>
              </a:rPr>
              <a:t>providers</a:t>
            </a:r>
            <a:endParaRPr sz="25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450"/>
              </a:spcBef>
              <a:buFont typeface="Arial"/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The</a:t>
            </a:r>
            <a:r>
              <a:rPr dirty="0" sz="25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Long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Bill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as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of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late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March</a:t>
            </a:r>
            <a:r>
              <a:rPr dirty="0" sz="25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included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the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below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(subject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r>
              <a:rPr dirty="0" sz="25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500" spc="-10">
                <a:solidFill>
                  <a:srgbClr val="222222"/>
                </a:solidFill>
                <a:latin typeface="Trebuchet MS"/>
                <a:cs typeface="Trebuchet MS"/>
              </a:rPr>
              <a:t>change):</a:t>
            </a:r>
            <a:endParaRPr sz="2500">
              <a:latin typeface="Trebuchet MS"/>
              <a:cs typeface="Trebuchet MS"/>
            </a:endParaRPr>
          </a:p>
          <a:p>
            <a:pPr lvl="1" marL="889635" indent="-404495">
              <a:lnSpc>
                <a:spcPct val="100000"/>
              </a:lnSpc>
              <a:spcBef>
                <a:spcPts val="455"/>
              </a:spcBef>
              <a:buFont typeface="Arial"/>
              <a:buChar char="○"/>
              <a:tabLst>
                <a:tab pos="889635" algn="l"/>
              </a:tabLst>
            </a:pP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Across-the-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board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rate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increases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2%</a:t>
            </a:r>
            <a:r>
              <a:rPr dirty="0" sz="23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(FY24-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25),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3%,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2%</a:t>
            </a:r>
            <a:r>
              <a:rPr dirty="0" sz="23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and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2.5%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last</a:t>
            </a:r>
            <a:r>
              <a:rPr dirty="0" sz="23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several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222222"/>
                </a:solidFill>
                <a:latin typeface="Trebuchet MS"/>
                <a:cs typeface="Trebuchet MS"/>
              </a:rPr>
              <a:t>years</a:t>
            </a:r>
            <a:endParaRPr sz="2300">
              <a:latin typeface="Trebuchet MS"/>
              <a:cs typeface="Trebuchet MS"/>
            </a:endParaRPr>
          </a:p>
          <a:p>
            <a:pPr lvl="1" marL="889635" marR="5080" indent="-405130">
              <a:lnSpc>
                <a:spcPct val="114999"/>
              </a:lnSpc>
              <a:buFont typeface="Arial"/>
              <a:buChar char="○"/>
              <a:tabLst>
                <a:tab pos="889635" algn="l"/>
              </a:tabLst>
            </a:pP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Targeted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Rate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222222"/>
                </a:solidFill>
                <a:latin typeface="Trebuchet MS"/>
                <a:cs typeface="Trebuchet MS"/>
              </a:rPr>
              <a:t>Increases:</a:t>
            </a:r>
            <a:r>
              <a:rPr dirty="0" sz="2300" spc="-16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Approved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at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or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above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most</a:t>
            </a:r>
            <a:r>
              <a:rPr dirty="0" sz="2300" spc="-6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all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HCPF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requests.</a:t>
            </a:r>
            <a:r>
              <a:rPr dirty="0" sz="2300" spc="-6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Surgery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20">
                <a:solidFill>
                  <a:srgbClr val="222222"/>
                </a:solidFill>
                <a:latin typeface="Trebuchet MS"/>
                <a:cs typeface="Trebuchet MS"/>
              </a:rPr>
              <a:t>rate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increase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slightly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lower</a:t>
            </a:r>
            <a:r>
              <a:rPr dirty="0" sz="2300" spc="-8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than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requested.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Rejected</a:t>
            </a:r>
            <a:r>
              <a:rPr dirty="0" sz="2300" spc="-8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co-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surgery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rate</a:t>
            </a:r>
            <a:r>
              <a:rPr dirty="0" sz="2300" spc="-8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222222"/>
                </a:solidFill>
                <a:latin typeface="Trebuchet MS"/>
                <a:cs typeface="Trebuchet MS"/>
              </a:rPr>
              <a:t>increase.</a:t>
            </a:r>
            <a:endParaRPr sz="2300">
              <a:latin typeface="Trebuchet MS"/>
              <a:cs typeface="Trebuchet MS"/>
            </a:endParaRPr>
          </a:p>
          <a:p>
            <a:pPr lvl="1" marL="889635" indent="-404495">
              <a:lnSpc>
                <a:spcPct val="100000"/>
              </a:lnSpc>
              <a:spcBef>
                <a:spcPts val="415"/>
              </a:spcBef>
              <a:buFont typeface="Arial"/>
              <a:buChar char="○"/>
              <a:tabLst>
                <a:tab pos="889635" algn="l"/>
              </a:tabLst>
            </a:pP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Direct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care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workers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wage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increase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$12.41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$15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(1/1/22)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$15.75/hr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(7/1/23)</a:t>
            </a:r>
            <a:r>
              <a:rPr dirty="0" sz="2300" spc="-4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25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endParaRPr sz="2300">
              <a:latin typeface="Trebuchet MS"/>
              <a:cs typeface="Trebuchet MS"/>
            </a:endParaRPr>
          </a:p>
          <a:p>
            <a:pPr marL="889635">
              <a:lnSpc>
                <a:spcPct val="100000"/>
              </a:lnSpc>
              <a:spcBef>
                <a:spcPts val="415"/>
              </a:spcBef>
            </a:pP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$17/hr</a:t>
            </a:r>
            <a:r>
              <a:rPr dirty="0" sz="2300" spc="-5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and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Denver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$17.29/hr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to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$18.29/hr</a:t>
            </a:r>
            <a:r>
              <a:rPr dirty="0" sz="2300" spc="-5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22222"/>
                </a:solidFill>
                <a:latin typeface="Trebuchet MS"/>
                <a:cs typeface="Trebuchet MS"/>
              </a:rPr>
              <a:t>eff</a:t>
            </a:r>
            <a:r>
              <a:rPr dirty="0" sz="2300" spc="-4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2300" spc="-10">
                <a:solidFill>
                  <a:srgbClr val="222222"/>
                </a:solidFill>
                <a:latin typeface="Trebuchet MS"/>
                <a:cs typeface="Trebuchet MS"/>
              </a:rPr>
              <a:t>7/1/24</a:t>
            </a:r>
            <a:endParaRPr sz="23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1405"/>
              </a:spcBef>
              <a:buClr>
                <a:srgbClr val="222222"/>
              </a:buClr>
              <a:buFont typeface="Arial"/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111111"/>
                </a:solidFill>
                <a:latin typeface="Trebuchet MS"/>
                <a:cs typeface="Trebuchet MS"/>
              </a:rPr>
              <a:t>Building</a:t>
            </a:r>
            <a:r>
              <a:rPr dirty="0" sz="25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111111"/>
                </a:solidFill>
                <a:latin typeface="Trebuchet MS"/>
                <a:cs typeface="Trebuchet MS"/>
              </a:rPr>
              <a:t>the</a:t>
            </a:r>
            <a:r>
              <a:rPr dirty="0" sz="25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111111"/>
                </a:solidFill>
                <a:latin typeface="Trebuchet MS"/>
                <a:cs typeface="Trebuchet MS"/>
              </a:rPr>
              <a:t>pipeline</a:t>
            </a:r>
            <a:r>
              <a:rPr dirty="0" sz="2500" spc="-4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500">
                <a:solidFill>
                  <a:srgbClr val="111111"/>
                </a:solidFill>
                <a:latin typeface="Trebuchet MS"/>
                <a:cs typeface="Trebuchet MS"/>
              </a:rPr>
              <a:t>for</a:t>
            </a:r>
            <a:r>
              <a:rPr dirty="0" sz="25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500" spc="-10">
                <a:solidFill>
                  <a:srgbClr val="111111"/>
                </a:solidFill>
                <a:latin typeface="Trebuchet MS"/>
                <a:cs typeface="Trebuchet MS"/>
              </a:rPr>
              <a:t>tomorrow’s</a:t>
            </a:r>
            <a:r>
              <a:rPr dirty="0" sz="25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sz="2500" spc="-10">
                <a:solidFill>
                  <a:srgbClr val="111111"/>
                </a:solidFill>
                <a:latin typeface="Trebuchet MS"/>
                <a:cs typeface="Trebuchet MS"/>
              </a:rPr>
              <a:t>workforce:</a:t>
            </a:r>
            <a:endParaRPr sz="2500">
              <a:latin typeface="Trebuchet MS"/>
              <a:cs typeface="Trebuchet MS"/>
            </a:endParaRPr>
          </a:p>
          <a:p>
            <a:pPr lvl="1" marL="889635" indent="-396875">
              <a:lnSpc>
                <a:spcPct val="100000"/>
              </a:lnSpc>
              <a:spcBef>
                <a:spcPts val="464"/>
              </a:spcBef>
              <a:buClr>
                <a:srgbClr val="111111"/>
              </a:buClr>
              <a:buFont typeface="Arial"/>
              <a:buChar char="○"/>
              <a:tabLst>
                <a:tab pos="889635" algn="l"/>
              </a:tabLst>
            </a:pP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Care</a:t>
            </a:r>
            <a:r>
              <a:rPr dirty="0" u="heavy" sz="2200" spc="-5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Forward</a:t>
            </a:r>
            <a:r>
              <a:rPr dirty="0" u="heavy" sz="22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Colorado</a:t>
            </a:r>
            <a:r>
              <a:rPr dirty="0" u="none" sz="2200" spc="-10" b="1">
                <a:solidFill>
                  <a:srgbClr val="111111"/>
                </a:solidFill>
                <a:latin typeface="Trebuchet MS"/>
                <a:cs typeface="Trebuchet MS"/>
              </a:rPr>
              <a:t>:</a:t>
            </a:r>
            <a:r>
              <a:rPr dirty="0" u="none" sz="2200" spc="-50" b="1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free,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short-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term</a:t>
            </a:r>
            <a:r>
              <a:rPr dirty="0" u="none" sz="2200" spc="-5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health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care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training</a:t>
            </a:r>
            <a:endParaRPr sz="2200">
              <a:latin typeface="Trebuchet MS"/>
              <a:cs typeface="Trebuchet MS"/>
            </a:endParaRPr>
          </a:p>
          <a:p>
            <a:pPr lvl="1" marL="889635" indent="-396875"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Char char="○"/>
              <a:tabLst>
                <a:tab pos="889635" algn="l"/>
              </a:tabLst>
            </a:pP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Career</a:t>
            </a:r>
            <a:r>
              <a:rPr dirty="0" u="heavy" sz="2200" spc="-14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Advance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:</a:t>
            </a:r>
            <a:r>
              <a:rPr dirty="0" u="none" sz="2200" spc="-3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credentials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in</a:t>
            </a:r>
            <a:r>
              <a:rPr dirty="0" u="none" sz="2200" spc="-3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other</a:t>
            </a:r>
            <a:r>
              <a:rPr dirty="0" u="none" sz="2200" spc="-3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high-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demand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industries</a:t>
            </a:r>
            <a:endParaRPr sz="2200">
              <a:latin typeface="Trebuchet MS"/>
              <a:cs typeface="Trebuchet MS"/>
            </a:endParaRPr>
          </a:p>
          <a:p>
            <a:pPr lvl="1" marL="889635" indent="-396875"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Char char="○"/>
              <a:tabLst>
                <a:tab pos="889635" algn="l"/>
              </a:tabLst>
            </a:pP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Colorado</a:t>
            </a:r>
            <a:r>
              <a:rPr dirty="0" u="heavy" sz="22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Healthcare</a:t>
            </a:r>
            <a:r>
              <a:rPr dirty="0" u="heavy" sz="22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Corps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: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150</a:t>
            </a:r>
            <a:r>
              <a:rPr dirty="0" u="none" sz="2200" spc="-16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AmericCorps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serve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in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facilities</a:t>
            </a:r>
            <a:r>
              <a:rPr dirty="0" u="none" sz="2200" spc="-5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statewide</a:t>
            </a:r>
            <a:endParaRPr sz="2200">
              <a:latin typeface="Trebuchet MS"/>
              <a:cs typeface="Trebuchet MS"/>
            </a:endParaRPr>
          </a:p>
          <a:p>
            <a:pPr lvl="1" marL="889635" indent="-396875"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Char char="○"/>
              <a:tabLst>
                <a:tab pos="889635" algn="l"/>
              </a:tabLst>
            </a:pP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Opportunity</a:t>
            </a:r>
            <a:r>
              <a:rPr dirty="0" u="heavy" sz="22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6"/>
              </a:rPr>
              <a:t>Now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:</a:t>
            </a:r>
            <a:r>
              <a:rPr dirty="0" u="none" sz="2200" spc="-3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industry</a:t>
            </a:r>
            <a:r>
              <a:rPr dirty="0" u="none" sz="2200" spc="-3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and</a:t>
            </a:r>
            <a:r>
              <a:rPr dirty="0" u="none" sz="2200" spc="-3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education</a:t>
            </a:r>
            <a:r>
              <a:rPr dirty="0" u="none" sz="2200" spc="-3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collaboration</a:t>
            </a:r>
            <a:endParaRPr sz="2200">
              <a:latin typeface="Trebuchet MS"/>
              <a:cs typeface="Trebuchet MS"/>
            </a:endParaRPr>
          </a:p>
          <a:p>
            <a:pPr lvl="1" marL="889635" indent="-396875"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Char char="○"/>
              <a:tabLst>
                <a:tab pos="889635" algn="l"/>
              </a:tabLst>
            </a:pPr>
            <a:r>
              <a:rPr dirty="0" u="heavy" sz="2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7"/>
              </a:rPr>
              <a:t>HB24-</a:t>
            </a:r>
            <a:r>
              <a:rPr dirty="0" u="heavy" sz="2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7"/>
              </a:rPr>
              <a:t>1231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: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state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funding</a:t>
            </a:r>
            <a:r>
              <a:rPr dirty="0" u="none" sz="2200" spc="-2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for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4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medical</a:t>
            </a:r>
            <a:r>
              <a:rPr dirty="0" u="none" sz="2200" spc="-2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professions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at</a:t>
            </a:r>
            <a:r>
              <a:rPr dirty="0" u="none" sz="2200" spc="-2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specific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higher</a:t>
            </a:r>
            <a:r>
              <a:rPr dirty="0" u="none" sz="2200" spc="-25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>
                <a:solidFill>
                  <a:srgbClr val="111111"/>
                </a:solidFill>
                <a:latin typeface="Trebuchet MS"/>
                <a:cs typeface="Trebuchet MS"/>
              </a:rPr>
              <a:t>ed</a:t>
            </a:r>
            <a:r>
              <a:rPr dirty="0" u="none" sz="2200" spc="-2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dirty="0" u="none" sz="2200" spc="-10">
                <a:solidFill>
                  <a:srgbClr val="111111"/>
                </a:solidFill>
                <a:latin typeface="Trebuchet MS"/>
                <a:cs typeface="Trebuchet MS"/>
              </a:rPr>
              <a:t>institutions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9625" y="-50774"/>
            <a:ext cx="54883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Solution:</a:t>
            </a:r>
            <a:r>
              <a:rPr dirty="0" sz="4800" spc="-55"/>
              <a:t> </a:t>
            </a:r>
            <a:r>
              <a:rPr dirty="0" sz="4800" spc="-10"/>
              <a:t>eConsults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307830" y="539230"/>
            <a:ext cx="11559540" cy="429704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800"/>
              </a:spcBef>
            </a:pPr>
            <a:r>
              <a:rPr dirty="0" sz="3600" b="1">
                <a:solidFill>
                  <a:srgbClr val="001254"/>
                </a:solidFill>
                <a:latin typeface="Trebuchet MS"/>
                <a:cs typeface="Trebuchet MS"/>
              </a:rPr>
              <a:t>Live</a:t>
            </a:r>
            <a:r>
              <a:rPr dirty="0" sz="3600" spc="-145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001254"/>
                </a:solidFill>
                <a:latin typeface="Trebuchet MS"/>
                <a:cs typeface="Trebuchet MS"/>
              </a:rPr>
              <a:t>and</a:t>
            </a:r>
            <a:r>
              <a:rPr dirty="0" sz="3600" spc="-145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001254"/>
                </a:solidFill>
                <a:latin typeface="Trebuchet MS"/>
                <a:cs typeface="Trebuchet MS"/>
              </a:rPr>
              <a:t>operational</a:t>
            </a:r>
            <a:r>
              <a:rPr dirty="0" sz="3600" spc="-140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001254"/>
                </a:solidFill>
                <a:latin typeface="Trebuchet MS"/>
                <a:cs typeface="Trebuchet MS"/>
              </a:rPr>
              <a:t>Feb.</a:t>
            </a:r>
            <a:r>
              <a:rPr dirty="0" sz="3600" spc="-145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600" spc="-20" b="1">
                <a:solidFill>
                  <a:srgbClr val="001254"/>
                </a:solidFill>
                <a:latin typeface="Trebuchet MS"/>
                <a:cs typeface="Trebuchet MS"/>
              </a:rPr>
              <a:t>2024</a:t>
            </a:r>
            <a:endParaRPr sz="3600">
              <a:latin typeface="Trebuchet MS"/>
              <a:cs typeface="Trebuchet MS"/>
            </a:endParaRPr>
          </a:p>
          <a:p>
            <a:pPr marL="463550" indent="-430530">
              <a:lnSpc>
                <a:spcPct val="100000"/>
              </a:lnSpc>
              <a:spcBef>
                <a:spcPts val="545"/>
              </a:spcBef>
              <a:buFont typeface="Arial"/>
              <a:buChar char="●"/>
              <a:tabLst>
                <a:tab pos="463550" algn="l"/>
              </a:tabLst>
            </a:pPr>
            <a:r>
              <a:rPr dirty="0" sz="2800" spc="-10">
                <a:latin typeface="Trebuchet MS"/>
                <a:cs typeface="Trebuchet MS"/>
              </a:rPr>
              <a:t>Provides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PCPs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with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specialist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support</a:t>
            </a:r>
            <a:endParaRPr sz="2800">
              <a:latin typeface="Trebuchet MS"/>
              <a:cs typeface="Trebuchet MS"/>
            </a:endParaRPr>
          </a:p>
          <a:p>
            <a:pPr lvl="1" marL="920750" indent="-415290">
              <a:lnSpc>
                <a:spcPct val="100000"/>
              </a:lnSpc>
              <a:spcBef>
                <a:spcPts val="10"/>
              </a:spcBef>
              <a:buFont typeface="Arial"/>
              <a:buChar char="○"/>
              <a:tabLst>
                <a:tab pos="920750" algn="l"/>
              </a:tabLst>
            </a:pPr>
            <a:r>
              <a:rPr dirty="0" sz="2600">
                <a:latin typeface="Trebuchet MS"/>
                <a:cs typeface="Trebuchet MS"/>
              </a:rPr>
              <a:t>Enable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expanded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care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in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PCP</a:t>
            </a:r>
            <a:r>
              <a:rPr dirty="0" sz="2600" spc="-9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office,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improving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access</a:t>
            </a:r>
            <a:endParaRPr sz="2600">
              <a:latin typeface="Trebuchet MS"/>
              <a:cs typeface="Trebuchet MS"/>
            </a:endParaRPr>
          </a:p>
          <a:p>
            <a:pPr lvl="1" marL="920750" indent="-415290">
              <a:lnSpc>
                <a:spcPct val="100000"/>
              </a:lnSpc>
              <a:buFont typeface="Arial"/>
              <a:buChar char="○"/>
              <a:tabLst>
                <a:tab pos="920750" algn="l"/>
              </a:tabLst>
            </a:pPr>
            <a:r>
              <a:rPr dirty="0" sz="2600">
                <a:latin typeface="Trebuchet MS"/>
                <a:cs typeface="Trebuchet MS"/>
              </a:rPr>
              <a:t>More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convenient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for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members</a:t>
            </a:r>
            <a:endParaRPr sz="2600">
              <a:latin typeface="Trebuchet MS"/>
              <a:cs typeface="Trebuchet MS"/>
            </a:endParaRPr>
          </a:p>
          <a:p>
            <a:pPr lvl="1" marL="920750" indent="-415290">
              <a:lnSpc>
                <a:spcPct val="100000"/>
              </a:lnSpc>
              <a:buFont typeface="Arial"/>
              <a:buChar char="○"/>
              <a:tabLst>
                <a:tab pos="920750" algn="l"/>
              </a:tabLst>
            </a:pPr>
            <a:r>
              <a:rPr dirty="0" sz="2600">
                <a:latin typeface="Trebuchet MS"/>
                <a:cs typeface="Trebuchet MS"/>
              </a:rPr>
              <a:t>Reduces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unnecessary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specialist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visits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and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no-</a:t>
            </a:r>
            <a:r>
              <a:rPr dirty="0" sz="2600" spc="-10">
                <a:latin typeface="Trebuchet MS"/>
                <a:cs typeface="Trebuchet MS"/>
              </a:rPr>
              <a:t>shows</a:t>
            </a:r>
            <a:endParaRPr sz="2600">
              <a:latin typeface="Trebuchet MS"/>
              <a:cs typeface="Trebuchet MS"/>
            </a:endParaRPr>
          </a:p>
          <a:p>
            <a:pPr lvl="1" marL="920750" indent="-415290">
              <a:lnSpc>
                <a:spcPct val="100000"/>
              </a:lnSpc>
              <a:buFont typeface="Arial"/>
              <a:buChar char="○"/>
              <a:tabLst>
                <a:tab pos="920750" algn="l"/>
              </a:tabLst>
            </a:pPr>
            <a:r>
              <a:rPr dirty="0" sz="2600">
                <a:latin typeface="Trebuchet MS"/>
                <a:cs typeface="Trebuchet MS"/>
              </a:rPr>
              <a:t>Supported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by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value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based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payments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that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reward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results</a:t>
            </a:r>
            <a:endParaRPr sz="2600">
              <a:latin typeface="Trebuchet MS"/>
              <a:cs typeface="Trebuchet MS"/>
            </a:endParaRPr>
          </a:p>
          <a:p>
            <a:pPr marL="463550" indent="-443230">
              <a:lnSpc>
                <a:spcPct val="100000"/>
              </a:lnSpc>
              <a:spcBef>
                <a:spcPts val="990"/>
              </a:spcBef>
              <a:buFont typeface="Arial"/>
              <a:buChar char="●"/>
              <a:tabLst>
                <a:tab pos="463550" algn="l"/>
              </a:tabLst>
            </a:pPr>
            <a:r>
              <a:rPr dirty="0" sz="2800">
                <a:latin typeface="Trebuchet MS"/>
                <a:cs typeface="Trebuchet MS"/>
              </a:rPr>
              <a:t>Flexibility</a:t>
            </a:r>
            <a:r>
              <a:rPr dirty="0" sz="2800" spc="-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to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use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hospital’s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own,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30">
                <a:latin typeface="Trebuchet MS"/>
                <a:cs typeface="Trebuchet MS"/>
              </a:rPr>
              <a:t>HCPF-</a:t>
            </a:r>
            <a:r>
              <a:rPr dirty="0" sz="2800">
                <a:latin typeface="Trebuchet MS"/>
                <a:cs typeface="Trebuchet MS"/>
              </a:rPr>
              <a:t>approved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tool</a:t>
            </a:r>
            <a:endParaRPr sz="2800">
              <a:latin typeface="Trebuchet MS"/>
              <a:cs typeface="Trebuchet MS"/>
            </a:endParaRPr>
          </a:p>
          <a:p>
            <a:pPr marL="463550" marR="5080" indent="-451484">
              <a:lnSpc>
                <a:spcPct val="116199"/>
              </a:lnSpc>
              <a:spcBef>
                <a:spcPts val="55"/>
              </a:spcBef>
              <a:buSzPct val="103571"/>
              <a:buFont typeface="Arial"/>
              <a:buChar char="●"/>
              <a:tabLst>
                <a:tab pos="463550" algn="l"/>
              </a:tabLst>
            </a:pPr>
            <a:r>
              <a:rPr dirty="0" sz="2800">
                <a:latin typeface="Trebuchet MS"/>
                <a:cs typeface="Trebuchet MS"/>
              </a:rPr>
              <a:t>Drives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improvements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in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access,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outcomes,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equity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and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affordability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to </a:t>
            </a:r>
            <a:r>
              <a:rPr dirty="0" sz="2800">
                <a:latin typeface="Trebuchet MS"/>
                <a:cs typeface="Trebuchet MS"/>
              </a:rPr>
              <a:t>the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betterment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of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members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and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providers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9624" y="91958"/>
            <a:ext cx="2332375" cy="155491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1630540" y="6440635"/>
            <a:ext cx="213995" cy="2184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-25" b="1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59125" y="6491797"/>
            <a:ext cx="370395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ColoradoMedicaideConsult.com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7249" y="4930974"/>
            <a:ext cx="11137900" cy="1276985"/>
          </a:xfrm>
          <a:prstGeom prst="rect">
            <a:avLst/>
          </a:prstGeom>
          <a:solidFill>
            <a:srgbClr val="366680"/>
          </a:solidFill>
        </p:spPr>
        <p:txBody>
          <a:bodyPr wrap="square" lIns="0" tIns="196850" rIns="0" bIns="0" rtlCol="0" vert="horz">
            <a:spAutoFit/>
          </a:bodyPr>
          <a:lstStyle/>
          <a:p>
            <a:pPr marL="179705" marR="177800" indent="14604">
              <a:lnSpc>
                <a:spcPct val="114999"/>
              </a:lnSpc>
              <a:spcBef>
                <a:spcPts val="1550"/>
              </a:spcBef>
            </a:pP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partnering</a:t>
            </a:r>
            <a:r>
              <a:rPr dirty="0" sz="23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RMHP</a:t>
            </a:r>
            <a:r>
              <a:rPr dirty="0" sz="230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launch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r>
              <a:rPr dirty="0" sz="2300" spc="-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Net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Connect:</a:t>
            </a:r>
            <a:r>
              <a:rPr dirty="0" sz="230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i="1">
                <a:solidFill>
                  <a:srgbClr val="FFFFFF"/>
                </a:solidFill>
                <a:latin typeface="Trebuchet MS"/>
                <a:cs typeface="Trebuchet MS"/>
              </a:rPr>
              <a:t>ensuring</a:t>
            </a:r>
            <a:r>
              <a:rPr dirty="0" sz="2300" spc="-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dirty="0" sz="230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providers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30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specialists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dirty="0" sz="230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i="1">
                <a:solidFill>
                  <a:srgbClr val="FFFFFF"/>
                </a:solidFill>
                <a:latin typeface="Trebuchet MS"/>
                <a:cs typeface="Trebuchet MS"/>
              </a:rPr>
              <a:t>longitudinal</a:t>
            </a:r>
            <a:r>
              <a:rPr dirty="0" sz="230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i="1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23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i="1">
                <a:solidFill>
                  <a:srgbClr val="FFFFFF"/>
                </a:solidFill>
                <a:latin typeface="Trebuchet MS"/>
                <a:cs typeface="Trebuchet MS"/>
              </a:rPr>
              <a:t>records!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6611"/>
            <a:ext cx="12192000" cy="601980"/>
            <a:chOff x="0" y="6256611"/>
            <a:chExt cx="12192000" cy="601980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433" y="219578"/>
            <a:ext cx="11234420" cy="650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/>
              <a:t>Solution</a:t>
            </a:r>
            <a:r>
              <a:rPr dirty="0" sz="4100" spc="-110"/>
              <a:t> </a:t>
            </a:r>
            <a:r>
              <a:rPr dirty="0" sz="4100" spc="-10"/>
              <a:t>Cost/Quality:</a:t>
            </a:r>
            <a:r>
              <a:rPr dirty="0" sz="4100" spc="-110"/>
              <a:t> </a:t>
            </a:r>
            <a:r>
              <a:rPr dirty="0" sz="4100"/>
              <a:t>Providers</a:t>
            </a:r>
            <a:r>
              <a:rPr dirty="0" sz="4100" spc="-105"/>
              <a:t> </a:t>
            </a:r>
            <a:r>
              <a:rPr dirty="0" sz="4100"/>
              <a:t>of</a:t>
            </a:r>
            <a:r>
              <a:rPr dirty="0" sz="4100" spc="-110"/>
              <a:t> </a:t>
            </a:r>
            <a:r>
              <a:rPr dirty="0" sz="4100" spc="-10"/>
              <a:t>Distinction</a:t>
            </a:r>
            <a:endParaRPr sz="4100"/>
          </a:p>
        </p:txBody>
      </p:sp>
      <p:sp>
        <p:nvSpPr>
          <p:cNvPr id="6" name="object 6" descr=""/>
          <p:cNvSpPr txBox="1"/>
          <p:nvPr/>
        </p:nvSpPr>
        <p:spPr>
          <a:xfrm>
            <a:off x="371333" y="780450"/>
            <a:ext cx="11408410" cy="362331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1100"/>
              </a:spcBef>
              <a:buFont typeface="Arial"/>
              <a:buChar char="●"/>
              <a:tabLst>
                <a:tab pos="432434" algn="l"/>
              </a:tabLst>
            </a:pPr>
            <a:r>
              <a:rPr dirty="0" sz="2500">
                <a:latin typeface="Trebuchet MS"/>
                <a:cs typeface="Trebuchet MS"/>
              </a:rPr>
              <a:t>Driving</a:t>
            </a:r>
            <a:r>
              <a:rPr dirty="0" sz="2500" spc="-5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affordability</a:t>
            </a:r>
            <a:r>
              <a:rPr dirty="0" sz="2500" spc="-5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while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improving</a:t>
            </a:r>
            <a:r>
              <a:rPr dirty="0" sz="2500" spc="-55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care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access,</a:t>
            </a:r>
            <a:r>
              <a:rPr dirty="0" sz="2500" spc="-55">
                <a:latin typeface="Trebuchet MS"/>
                <a:cs typeface="Trebuchet MS"/>
              </a:rPr>
              <a:t> </a:t>
            </a:r>
            <a:r>
              <a:rPr dirty="0" sz="2500" spc="-30">
                <a:latin typeface="Trebuchet MS"/>
                <a:cs typeface="Trebuchet MS"/>
              </a:rPr>
              <a:t>quality,</a:t>
            </a:r>
            <a:r>
              <a:rPr dirty="0" sz="2500" spc="-5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health</a:t>
            </a:r>
            <a:r>
              <a:rPr dirty="0" sz="2500" spc="-5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equity</a:t>
            </a:r>
            <a:endParaRPr sz="25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32434" algn="l"/>
              </a:tabLst>
            </a:pPr>
            <a:r>
              <a:rPr dirty="0" sz="2500" b="1">
                <a:latin typeface="Trebuchet MS"/>
                <a:cs typeface="Trebuchet MS"/>
              </a:rPr>
              <a:t>Hired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KPMG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to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collaborate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to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build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the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model,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payment,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b="1">
                <a:latin typeface="Trebuchet MS"/>
                <a:cs typeface="Trebuchet MS"/>
              </a:rPr>
              <a:t>rewards,</a:t>
            </a:r>
            <a:r>
              <a:rPr dirty="0" sz="2500" spc="-60" b="1">
                <a:latin typeface="Trebuchet MS"/>
                <a:cs typeface="Trebuchet MS"/>
              </a:rPr>
              <a:t> </a:t>
            </a:r>
            <a:r>
              <a:rPr dirty="0" sz="2500" spc="-20" b="1">
                <a:latin typeface="Trebuchet MS"/>
                <a:cs typeface="Trebuchet MS"/>
              </a:rPr>
              <a:t>etc.</a:t>
            </a:r>
            <a:endParaRPr sz="2500">
              <a:latin typeface="Trebuchet MS"/>
              <a:cs typeface="Trebuchet MS"/>
            </a:endParaRPr>
          </a:p>
          <a:p>
            <a:pPr lvl="1" marL="889635" marR="133350" indent="-405130">
              <a:lnSpc>
                <a:spcPct val="100000"/>
              </a:lnSpc>
              <a:spcBef>
                <a:spcPts val="5"/>
              </a:spcBef>
              <a:buFont typeface="Arial"/>
              <a:buChar char="○"/>
              <a:tabLst>
                <a:tab pos="889635" algn="l"/>
              </a:tabLst>
            </a:pPr>
            <a:r>
              <a:rPr dirty="0" sz="2300" spc="-10">
                <a:latin typeface="Trebuchet MS"/>
                <a:cs typeface="Trebuchet MS"/>
              </a:rPr>
              <a:t>Reward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providers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with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value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based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incentives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for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cost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quality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performance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referrals</a:t>
            </a:r>
            <a:endParaRPr sz="2300">
              <a:latin typeface="Trebuchet MS"/>
              <a:cs typeface="Trebuchet MS"/>
            </a:endParaRPr>
          </a:p>
          <a:p>
            <a:pPr lvl="1" marL="889635" marR="653415" indent="-405130">
              <a:lnSpc>
                <a:spcPct val="100000"/>
              </a:lnSpc>
              <a:buFont typeface="Arial"/>
              <a:buChar char="○"/>
              <a:tabLst>
                <a:tab pos="889635" algn="l"/>
              </a:tabLst>
            </a:pPr>
            <a:r>
              <a:rPr dirty="0" sz="2300" spc="-10">
                <a:latin typeface="Trebuchet MS"/>
                <a:cs typeface="Trebuchet MS"/>
              </a:rPr>
              <a:t>Provide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members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with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information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about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which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facilities</a:t>
            </a:r>
            <a:r>
              <a:rPr dirty="0" sz="2300" spc="-7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have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</a:t>
            </a:r>
            <a:r>
              <a:rPr dirty="0" sz="2300" spc="-8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distinction </a:t>
            </a:r>
            <a:r>
              <a:rPr dirty="0" sz="2300">
                <a:latin typeface="Trebuchet MS"/>
                <a:cs typeface="Trebuchet MS"/>
              </a:rPr>
              <a:t>label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so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they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can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make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informed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decisions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on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where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to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access</a:t>
            </a:r>
            <a:r>
              <a:rPr dirty="0" sz="2300" spc="-55">
                <a:latin typeface="Trebuchet MS"/>
                <a:cs typeface="Trebuchet MS"/>
              </a:rPr>
              <a:t> </a:t>
            </a:r>
            <a:r>
              <a:rPr dirty="0" sz="2300" spc="-20">
                <a:latin typeface="Trebuchet MS"/>
                <a:cs typeface="Trebuchet MS"/>
              </a:rPr>
              <a:t>care</a:t>
            </a:r>
            <a:endParaRPr sz="2300">
              <a:latin typeface="Trebuchet MS"/>
              <a:cs typeface="Trebuchet MS"/>
            </a:endParaRPr>
          </a:p>
          <a:p>
            <a:pPr lvl="1" marL="889635" marR="5080" indent="-405130">
              <a:lnSpc>
                <a:spcPct val="100000"/>
              </a:lnSpc>
              <a:buFont typeface="Arial"/>
              <a:buChar char="○"/>
              <a:tabLst>
                <a:tab pos="889635" algn="l"/>
              </a:tabLst>
            </a:pPr>
            <a:r>
              <a:rPr dirty="0" sz="2300">
                <a:latin typeface="Trebuchet MS"/>
                <a:cs typeface="Trebuchet MS"/>
              </a:rPr>
              <a:t>Unique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advantages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for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rural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providers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communities: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access,</a:t>
            </a:r>
            <a:r>
              <a:rPr dirty="0" sz="2300" spc="-9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jobs,</a:t>
            </a:r>
            <a:r>
              <a:rPr dirty="0" sz="2300" spc="-8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revenues,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4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closing</a:t>
            </a:r>
            <a:r>
              <a:rPr dirty="0" sz="2300" spc="-4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disparities</a:t>
            </a:r>
            <a:endParaRPr sz="2300">
              <a:latin typeface="Trebuchet MS"/>
              <a:cs typeface="Trebuchet MS"/>
            </a:endParaRPr>
          </a:p>
          <a:p>
            <a:pPr marL="432434" indent="-40449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32434" algn="l"/>
              </a:tabLst>
            </a:pPr>
            <a:r>
              <a:rPr dirty="0" sz="2300">
                <a:latin typeface="Trebuchet MS"/>
                <a:cs typeface="Trebuchet MS"/>
              </a:rPr>
              <a:t>Focus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on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 spc="-35">
                <a:latin typeface="Trebuchet MS"/>
                <a:cs typeface="Trebuchet MS"/>
              </a:rPr>
              <a:t>maternity,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cholecystectomy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(gallbladder),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and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knee</a:t>
            </a:r>
            <a:r>
              <a:rPr dirty="0" sz="2300" spc="-6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replacements</a:t>
            </a:r>
            <a:r>
              <a:rPr dirty="0" sz="2300" spc="-65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initially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1815" y="5100156"/>
            <a:ext cx="2105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Providers</a:t>
            </a:r>
            <a:r>
              <a:rPr dirty="0" sz="1800" spc="-65" b="1">
                <a:latin typeface="Trebuchet MS"/>
                <a:cs typeface="Trebuchet MS"/>
              </a:rPr>
              <a:t> </a:t>
            </a:r>
            <a:r>
              <a:rPr dirty="0" sz="1800" spc="-25" b="1">
                <a:latin typeface="Trebuchet MS"/>
                <a:cs typeface="Trebuchet MS"/>
              </a:rPr>
              <a:t>of </a:t>
            </a:r>
            <a:r>
              <a:rPr dirty="0" sz="1800" spc="-10" b="1">
                <a:latin typeface="Trebuchet MS"/>
                <a:cs typeface="Trebuchet MS"/>
              </a:rPr>
              <a:t>Distinction </a:t>
            </a:r>
            <a:r>
              <a:rPr dirty="0" sz="1800" spc="-30" b="1">
                <a:latin typeface="Trebuchet MS"/>
                <a:cs typeface="Trebuchet MS"/>
              </a:rPr>
              <a:t>Tentative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10" b="1">
                <a:latin typeface="Trebuchet MS"/>
                <a:cs typeface="Trebuchet MS"/>
              </a:rPr>
              <a:t>Timeline: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27" y="480468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1399" y="0"/>
                </a:lnTo>
              </a:path>
            </a:pathLst>
          </a:custGeom>
          <a:ln w="9524">
            <a:solidFill>
              <a:srgbClr val="0019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579524" y="4879404"/>
            <a:ext cx="1452245" cy="1332865"/>
          </a:xfrm>
          <a:custGeom>
            <a:avLst/>
            <a:gdLst/>
            <a:ahLst/>
            <a:cxnLst/>
            <a:rect l="l" t="t" r="r" b="b"/>
            <a:pathLst>
              <a:path w="1452245" h="1332864">
                <a:moveTo>
                  <a:pt x="1318616" y="1332505"/>
                </a:moveTo>
                <a:lnTo>
                  <a:pt x="133250" y="1332505"/>
                </a:lnTo>
                <a:lnTo>
                  <a:pt x="91132" y="1325712"/>
                </a:lnTo>
                <a:lnTo>
                  <a:pt x="54554" y="1306795"/>
                </a:lnTo>
                <a:lnTo>
                  <a:pt x="25709" y="1277951"/>
                </a:lnTo>
                <a:lnTo>
                  <a:pt x="6793" y="1241372"/>
                </a:lnTo>
                <a:lnTo>
                  <a:pt x="0" y="1199254"/>
                </a:lnTo>
                <a:lnTo>
                  <a:pt x="0" y="133250"/>
                </a:lnTo>
                <a:lnTo>
                  <a:pt x="6793" y="91133"/>
                </a:lnTo>
                <a:lnTo>
                  <a:pt x="25709" y="54554"/>
                </a:lnTo>
                <a:lnTo>
                  <a:pt x="54554" y="25709"/>
                </a:lnTo>
                <a:lnTo>
                  <a:pt x="91132" y="6793"/>
                </a:lnTo>
                <a:lnTo>
                  <a:pt x="133250" y="0"/>
                </a:lnTo>
                <a:lnTo>
                  <a:pt x="1318616" y="0"/>
                </a:lnTo>
                <a:lnTo>
                  <a:pt x="1369609" y="10143"/>
                </a:lnTo>
                <a:lnTo>
                  <a:pt x="1412838" y="39028"/>
                </a:lnTo>
                <a:lnTo>
                  <a:pt x="1441724" y="82257"/>
                </a:lnTo>
                <a:lnTo>
                  <a:pt x="1451867" y="133250"/>
                </a:lnTo>
                <a:lnTo>
                  <a:pt x="1451867" y="1199254"/>
                </a:lnTo>
                <a:lnTo>
                  <a:pt x="1445074" y="1241372"/>
                </a:lnTo>
                <a:lnTo>
                  <a:pt x="1426157" y="1277951"/>
                </a:lnTo>
                <a:lnTo>
                  <a:pt x="1397312" y="1306795"/>
                </a:lnTo>
                <a:lnTo>
                  <a:pt x="1360734" y="1325712"/>
                </a:lnTo>
                <a:lnTo>
                  <a:pt x="1318616" y="1332505"/>
                </a:lnTo>
                <a:close/>
              </a:path>
            </a:pathLst>
          </a:custGeom>
          <a:solidFill>
            <a:srgbClr val="0019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69564" y="5043171"/>
            <a:ext cx="1272540" cy="9779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24130" marR="16510">
              <a:lnSpc>
                <a:spcPts val="1510"/>
              </a:lnSpc>
              <a:spcBef>
                <a:spcPts val="290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r>
              <a:rPr dirty="0" sz="1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Program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Pick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Draft Measures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Now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176732" y="5379389"/>
            <a:ext cx="307975" cy="332740"/>
          </a:xfrm>
          <a:custGeom>
            <a:avLst/>
            <a:gdLst/>
            <a:ahLst/>
            <a:cxnLst/>
            <a:rect l="l" t="t" r="r" b="b"/>
            <a:pathLst>
              <a:path w="307975" h="332739">
                <a:moveTo>
                  <a:pt x="153850" y="332411"/>
                </a:moveTo>
                <a:lnTo>
                  <a:pt x="153850" y="265929"/>
                </a:lnTo>
                <a:lnTo>
                  <a:pt x="0" y="265929"/>
                </a:lnTo>
                <a:lnTo>
                  <a:pt x="0" y="66482"/>
                </a:lnTo>
                <a:lnTo>
                  <a:pt x="153850" y="66482"/>
                </a:lnTo>
                <a:lnTo>
                  <a:pt x="153850" y="0"/>
                </a:lnTo>
                <a:lnTo>
                  <a:pt x="307700" y="166206"/>
                </a:lnTo>
                <a:lnTo>
                  <a:pt x="153850" y="332411"/>
                </a:lnTo>
                <a:close/>
              </a:path>
            </a:pathLst>
          </a:custGeom>
          <a:solidFill>
            <a:srgbClr val="A8A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612335" y="4879404"/>
            <a:ext cx="1452245" cy="1332865"/>
          </a:xfrm>
          <a:custGeom>
            <a:avLst/>
            <a:gdLst/>
            <a:ahLst/>
            <a:cxnLst/>
            <a:rect l="l" t="t" r="r" b="b"/>
            <a:pathLst>
              <a:path w="1452245" h="1332864">
                <a:moveTo>
                  <a:pt x="1318616" y="1332505"/>
                </a:moveTo>
                <a:lnTo>
                  <a:pt x="133250" y="1332505"/>
                </a:lnTo>
                <a:lnTo>
                  <a:pt x="91133" y="1325712"/>
                </a:lnTo>
                <a:lnTo>
                  <a:pt x="54554" y="1306795"/>
                </a:lnTo>
                <a:lnTo>
                  <a:pt x="25709" y="1277951"/>
                </a:lnTo>
                <a:lnTo>
                  <a:pt x="6793" y="1241372"/>
                </a:lnTo>
                <a:lnTo>
                  <a:pt x="0" y="1199254"/>
                </a:lnTo>
                <a:lnTo>
                  <a:pt x="0" y="133250"/>
                </a:lnTo>
                <a:lnTo>
                  <a:pt x="6793" y="91133"/>
                </a:lnTo>
                <a:lnTo>
                  <a:pt x="25709" y="54554"/>
                </a:lnTo>
                <a:lnTo>
                  <a:pt x="54554" y="25709"/>
                </a:lnTo>
                <a:lnTo>
                  <a:pt x="91133" y="6793"/>
                </a:lnTo>
                <a:lnTo>
                  <a:pt x="133250" y="0"/>
                </a:lnTo>
                <a:lnTo>
                  <a:pt x="1318616" y="0"/>
                </a:lnTo>
                <a:lnTo>
                  <a:pt x="1369609" y="10143"/>
                </a:lnTo>
                <a:lnTo>
                  <a:pt x="1412839" y="39028"/>
                </a:lnTo>
                <a:lnTo>
                  <a:pt x="1441724" y="82257"/>
                </a:lnTo>
                <a:lnTo>
                  <a:pt x="1451867" y="133250"/>
                </a:lnTo>
                <a:lnTo>
                  <a:pt x="1451867" y="1199254"/>
                </a:lnTo>
                <a:lnTo>
                  <a:pt x="1445074" y="1241372"/>
                </a:lnTo>
                <a:lnTo>
                  <a:pt x="1426158" y="1277951"/>
                </a:lnTo>
                <a:lnTo>
                  <a:pt x="1397313" y="1306795"/>
                </a:lnTo>
                <a:lnTo>
                  <a:pt x="1360734" y="1325712"/>
                </a:lnTo>
                <a:lnTo>
                  <a:pt x="1318616" y="1332505"/>
                </a:lnTo>
                <a:close/>
              </a:path>
            </a:pathLst>
          </a:custGeom>
          <a:solidFill>
            <a:srgbClr val="0019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816908" y="5028693"/>
            <a:ext cx="1042035" cy="100711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 indent="635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Engage Stakeholders</a:t>
            </a:r>
            <a:endParaRPr sz="1400">
              <a:latin typeface="Trebuchet MS"/>
              <a:cs typeface="Trebuchet MS"/>
            </a:endParaRPr>
          </a:p>
          <a:p>
            <a:pPr algn="ctr" marL="635">
              <a:lnSpc>
                <a:spcPts val="1595"/>
              </a:lnSpc>
              <a:spcBef>
                <a:spcPts val="1325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dirty="0" sz="1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r>
              <a:rPr dirty="0" sz="1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algn="ctr" marL="635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Dec</a:t>
            </a:r>
            <a:r>
              <a:rPr dirty="0" sz="14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216153" y="5379389"/>
            <a:ext cx="321945" cy="332740"/>
          </a:xfrm>
          <a:custGeom>
            <a:avLst/>
            <a:gdLst/>
            <a:ahLst/>
            <a:cxnLst/>
            <a:rect l="l" t="t" r="r" b="b"/>
            <a:pathLst>
              <a:path w="321945" h="332739">
                <a:moveTo>
                  <a:pt x="160898" y="332411"/>
                </a:moveTo>
                <a:lnTo>
                  <a:pt x="160898" y="265929"/>
                </a:lnTo>
                <a:lnTo>
                  <a:pt x="0" y="265929"/>
                </a:lnTo>
                <a:lnTo>
                  <a:pt x="0" y="66482"/>
                </a:lnTo>
                <a:lnTo>
                  <a:pt x="160898" y="66482"/>
                </a:lnTo>
                <a:lnTo>
                  <a:pt x="160898" y="0"/>
                </a:lnTo>
                <a:lnTo>
                  <a:pt x="321796" y="166206"/>
                </a:lnTo>
                <a:lnTo>
                  <a:pt x="160898" y="332411"/>
                </a:lnTo>
                <a:close/>
              </a:path>
            </a:pathLst>
          </a:custGeom>
          <a:solidFill>
            <a:srgbClr val="A8A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671583" y="4879404"/>
            <a:ext cx="1452245" cy="1332865"/>
          </a:xfrm>
          <a:custGeom>
            <a:avLst/>
            <a:gdLst/>
            <a:ahLst/>
            <a:cxnLst/>
            <a:rect l="l" t="t" r="r" b="b"/>
            <a:pathLst>
              <a:path w="1452245" h="1332864">
                <a:moveTo>
                  <a:pt x="1318617" y="1332505"/>
                </a:moveTo>
                <a:lnTo>
                  <a:pt x="133250" y="1332505"/>
                </a:lnTo>
                <a:lnTo>
                  <a:pt x="91133" y="1325712"/>
                </a:lnTo>
                <a:lnTo>
                  <a:pt x="54554" y="1306795"/>
                </a:lnTo>
                <a:lnTo>
                  <a:pt x="25709" y="1277951"/>
                </a:lnTo>
                <a:lnTo>
                  <a:pt x="6793" y="1241372"/>
                </a:lnTo>
                <a:lnTo>
                  <a:pt x="0" y="1199254"/>
                </a:lnTo>
                <a:lnTo>
                  <a:pt x="0" y="133250"/>
                </a:lnTo>
                <a:lnTo>
                  <a:pt x="6793" y="91133"/>
                </a:lnTo>
                <a:lnTo>
                  <a:pt x="25709" y="54554"/>
                </a:lnTo>
                <a:lnTo>
                  <a:pt x="54554" y="25709"/>
                </a:lnTo>
                <a:lnTo>
                  <a:pt x="91133" y="6793"/>
                </a:lnTo>
                <a:lnTo>
                  <a:pt x="133250" y="0"/>
                </a:lnTo>
                <a:lnTo>
                  <a:pt x="1318617" y="0"/>
                </a:lnTo>
                <a:lnTo>
                  <a:pt x="1369609" y="10143"/>
                </a:lnTo>
                <a:lnTo>
                  <a:pt x="1412838" y="39028"/>
                </a:lnTo>
                <a:lnTo>
                  <a:pt x="1441724" y="82257"/>
                </a:lnTo>
                <a:lnTo>
                  <a:pt x="1451867" y="133250"/>
                </a:lnTo>
                <a:lnTo>
                  <a:pt x="1451867" y="1199254"/>
                </a:lnTo>
                <a:lnTo>
                  <a:pt x="1445074" y="1241372"/>
                </a:lnTo>
                <a:lnTo>
                  <a:pt x="1426158" y="1277951"/>
                </a:lnTo>
                <a:lnTo>
                  <a:pt x="1397313" y="1306795"/>
                </a:lnTo>
                <a:lnTo>
                  <a:pt x="1360734" y="1325712"/>
                </a:lnTo>
                <a:lnTo>
                  <a:pt x="1318617" y="1332505"/>
                </a:lnTo>
                <a:close/>
              </a:path>
            </a:pathLst>
          </a:custGeom>
          <a:solidFill>
            <a:srgbClr val="0019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963147" y="5124705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rebuchet MS"/>
                <a:cs typeface="Trebuchet MS"/>
              </a:rPr>
              <a:t>Test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65484" y="5508753"/>
            <a:ext cx="864869" cy="43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Dec</a:t>
            </a:r>
            <a:r>
              <a:rPr dirty="0" sz="1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r>
              <a:rPr dirty="0" sz="1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31115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June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 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262180" y="5379389"/>
            <a:ext cx="294005" cy="332740"/>
          </a:xfrm>
          <a:custGeom>
            <a:avLst/>
            <a:gdLst/>
            <a:ahLst/>
            <a:cxnLst/>
            <a:rect l="l" t="t" r="r" b="b"/>
            <a:pathLst>
              <a:path w="294004" h="332739">
                <a:moveTo>
                  <a:pt x="146974" y="332411"/>
                </a:moveTo>
                <a:lnTo>
                  <a:pt x="146974" y="265929"/>
                </a:lnTo>
                <a:lnTo>
                  <a:pt x="0" y="265929"/>
                </a:lnTo>
                <a:lnTo>
                  <a:pt x="0" y="66482"/>
                </a:lnTo>
                <a:lnTo>
                  <a:pt x="146974" y="66482"/>
                </a:lnTo>
                <a:lnTo>
                  <a:pt x="146974" y="0"/>
                </a:lnTo>
                <a:lnTo>
                  <a:pt x="293949" y="166206"/>
                </a:lnTo>
                <a:lnTo>
                  <a:pt x="146974" y="332411"/>
                </a:lnTo>
                <a:close/>
              </a:path>
            </a:pathLst>
          </a:custGeom>
          <a:solidFill>
            <a:srgbClr val="A8A9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721007" y="4879325"/>
            <a:ext cx="1452245" cy="1332865"/>
          </a:xfrm>
          <a:custGeom>
            <a:avLst/>
            <a:gdLst/>
            <a:ahLst/>
            <a:cxnLst/>
            <a:rect l="l" t="t" r="r" b="b"/>
            <a:pathLst>
              <a:path w="1452245" h="1332864">
                <a:moveTo>
                  <a:pt x="1318616" y="1332505"/>
                </a:moveTo>
                <a:lnTo>
                  <a:pt x="133250" y="1332505"/>
                </a:lnTo>
                <a:lnTo>
                  <a:pt x="91133" y="1325712"/>
                </a:lnTo>
                <a:lnTo>
                  <a:pt x="54554" y="1306795"/>
                </a:lnTo>
                <a:lnTo>
                  <a:pt x="25709" y="1277951"/>
                </a:lnTo>
                <a:lnTo>
                  <a:pt x="6793" y="1241372"/>
                </a:lnTo>
                <a:lnTo>
                  <a:pt x="0" y="1199254"/>
                </a:lnTo>
                <a:lnTo>
                  <a:pt x="0" y="133250"/>
                </a:lnTo>
                <a:lnTo>
                  <a:pt x="6793" y="91133"/>
                </a:lnTo>
                <a:lnTo>
                  <a:pt x="25709" y="54554"/>
                </a:lnTo>
                <a:lnTo>
                  <a:pt x="54554" y="25709"/>
                </a:lnTo>
                <a:lnTo>
                  <a:pt x="91133" y="6793"/>
                </a:lnTo>
                <a:lnTo>
                  <a:pt x="133250" y="0"/>
                </a:lnTo>
                <a:lnTo>
                  <a:pt x="1318616" y="0"/>
                </a:lnTo>
                <a:lnTo>
                  <a:pt x="1369609" y="10143"/>
                </a:lnTo>
                <a:lnTo>
                  <a:pt x="1412839" y="39028"/>
                </a:lnTo>
                <a:lnTo>
                  <a:pt x="1441724" y="82257"/>
                </a:lnTo>
                <a:lnTo>
                  <a:pt x="1451867" y="133250"/>
                </a:lnTo>
                <a:lnTo>
                  <a:pt x="1451867" y="1199254"/>
                </a:lnTo>
                <a:lnTo>
                  <a:pt x="1445074" y="1241372"/>
                </a:lnTo>
                <a:lnTo>
                  <a:pt x="1426157" y="1277951"/>
                </a:lnTo>
                <a:lnTo>
                  <a:pt x="1397312" y="1306795"/>
                </a:lnTo>
                <a:lnTo>
                  <a:pt x="1360734" y="1325712"/>
                </a:lnTo>
                <a:lnTo>
                  <a:pt x="1318616" y="1332505"/>
                </a:lnTo>
                <a:close/>
              </a:path>
            </a:pathLst>
          </a:custGeom>
          <a:solidFill>
            <a:srgbClr val="0019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802149" y="5124651"/>
            <a:ext cx="1289685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381635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Target Implementation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109984" y="5700723"/>
            <a:ext cx="727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Mid</a:t>
            </a:r>
            <a:r>
              <a:rPr dirty="0" sz="14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6" y="6206556"/>
            <a:ext cx="12188190" cy="651510"/>
            <a:chOff x="2166" y="6206556"/>
            <a:chExt cx="12188190" cy="651510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6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099" y="0"/>
                  </a:lnTo>
                  <a:lnTo>
                    <a:pt x="12188099" y="651443"/>
                  </a:lnTo>
                  <a:lnTo>
                    <a:pt x="0" y="65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2" y="6364240"/>
              <a:ext cx="2156657" cy="3651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08380" y="13139"/>
            <a:ext cx="11496675" cy="136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905">
              <a:lnSpc>
                <a:spcPts val="5855"/>
              </a:lnSpc>
              <a:spcBef>
                <a:spcPts val="100"/>
              </a:spcBef>
            </a:pPr>
            <a:r>
              <a:rPr dirty="0" sz="5000" b="1">
                <a:solidFill>
                  <a:srgbClr val="232C68"/>
                </a:solidFill>
                <a:latin typeface="Trebuchet MS"/>
                <a:cs typeface="Trebuchet MS"/>
              </a:rPr>
              <a:t>Solution:</a:t>
            </a:r>
            <a:r>
              <a:rPr dirty="0" sz="5000" spc="-3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5000" spc="-105" b="1">
                <a:solidFill>
                  <a:srgbClr val="232C68"/>
                </a:solidFill>
                <a:latin typeface="Trebuchet MS"/>
                <a:cs typeface="Trebuchet MS"/>
              </a:rPr>
              <a:t>ARPA</a:t>
            </a:r>
            <a:r>
              <a:rPr dirty="0" sz="5000" spc="-280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5000" b="1">
                <a:solidFill>
                  <a:srgbClr val="232C68"/>
                </a:solidFill>
                <a:latin typeface="Trebuchet MS"/>
                <a:cs typeface="Trebuchet MS"/>
              </a:rPr>
              <a:t>HCBS</a:t>
            </a:r>
            <a:r>
              <a:rPr dirty="0" sz="5000" spc="-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5000" b="1">
                <a:solidFill>
                  <a:srgbClr val="232C68"/>
                </a:solidFill>
                <a:latin typeface="Trebuchet MS"/>
                <a:cs typeface="Trebuchet MS"/>
              </a:rPr>
              <a:t>By</a:t>
            </a:r>
            <a:r>
              <a:rPr dirty="0" sz="5000" spc="-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5000" b="1">
                <a:solidFill>
                  <a:srgbClr val="232C68"/>
                </a:solidFill>
                <a:latin typeface="Trebuchet MS"/>
                <a:cs typeface="Trebuchet MS"/>
              </a:rPr>
              <a:t>the</a:t>
            </a:r>
            <a:r>
              <a:rPr dirty="0" sz="5000" spc="-35" b="1">
                <a:solidFill>
                  <a:srgbClr val="232C68"/>
                </a:solidFill>
                <a:latin typeface="Trebuchet MS"/>
                <a:cs typeface="Trebuchet MS"/>
              </a:rPr>
              <a:t> </a:t>
            </a:r>
            <a:r>
              <a:rPr dirty="0" sz="5000" spc="-10" b="1">
                <a:solidFill>
                  <a:srgbClr val="232C68"/>
                </a:solidFill>
                <a:latin typeface="Trebuchet MS"/>
                <a:cs typeface="Trebuchet MS"/>
              </a:rPr>
              <a:t>Numbers</a:t>
            </a:r>
            <a:endParaRPr sz="5000">
              <a:latin typeface="Trebuchet MS"/>
              <a:cs typeface="Trebuchet MS"/>
            </a:endParaRPr>
          </a:p>
          <a:p>
            <a:pPr algn="ctr">
              <a:lnSpc>
                <a:spcPts val="4655"/>
              </a:lnSpc>
            </a:pPr>
            <a:r>
              <a:rPr dirty="0" sz="4000" spc="-220">
                <a:solidFill>
                  <a:srgbClr val="3D85C6"/>
                </a:solidFill>
                <a:latin typeface="Garamond"/>
                <a:cs typeface="Garamond"/>
              </a:rPr>
              <a:t>10%</a:t>
            </a:r>
            <a:r>
              <a:rPr dirty="0" sz="4000" spc="-145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 spc="-75">
                <a:solidFill>
                  <a:srgbClr val="3D85C6"/>
                </a:solidFill>
                <a:latin typeface="Garamond"/>
                <a:cs typeface="Garamond"/>
              </a:rPr>
              <a:t>Enhanced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FMAP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 spc="-10">
                <a:solidFill>
                  <a:srgbClr val="3D85C6"/>
                </a:solidFill>
                <a:latin typeface="Garamond"/>
                <a:cs typeface="Garamond"/>
              </a:rPr>
              <a:t>from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April</a:t>
            </a:r>
            <a:r>
              <a:rPr dirty="0" sz="4000" spc="-145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1,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2021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 spc="-170">
                <a:solidFill>
                  <a:srgbClr val="3D85C6"/>
                </a:solidFill>
                <a:latin typeface="Garamond"/>
                <a:cs typeface="Garamond"/>
              </a:rPr>
              <a:t>-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March</a:t>
            </a:r>
            <a:r>
              <a:rPr dirty="0" sz="4000" spc="-14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31,</a:t>
            </a:r>
            <a:r>
              <a:rPr dirty="0" sz="4000" spc="-145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 spc="-20">
                <a:solidFill>
                  <a:srgbClr val="3D85C6"/>
                </a:solidFill>
                <a:latin typeface="Garamond"/>
                <a:cs typeface="Garamond"/>
              </a:rPr>
              <a:t>2025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005" y="1705126"/>
            <a:ext cx="425513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3333" sz="11250" spc="-817" b="1">
                <a:solidFill>
                  <a:srgbClr val="A64D78"/>
                </a:solidFill>
                <a:latin typeface="Arial"/>
                <a:cs typeface="Arial"/>
              </a:rPr>
              <a:t>61</a:t>
            </a:r>
            <a:r>
              <a:rPr dirty="0" baseline="-3333" sz="11250" spc="1552" b="1">
                <a:solidFill>
                  <a:srgbClr val="A64D78"/>
                </a:solidFill>
                <a:latin typeface="Arial"/>
                <a:cs typeface="Arial"/>
              </a:rPr>
              <a:t> </a:t>
            </a:r>
            <a:r>
              <a:rPr dirty="0" sz="5600" spc="305">
                <a:latin typeface="Arial"/>
                <a:cs typeface="Arial"/>
              </a:rPr>
              <a:t>Projects</a:t>
            </a:r>
            <a:endParaRPr sz="5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3321" y="1716892"/>
            <a:ext cx="4004945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100" spc="-330" i="1">
                <a:solidFill>
                  <a:srgbClr val="0B5394"/>
                </a:solidFill>
                <a:latin typeface="Lucida Sans"/>
                <a:cs typeface="Lucida Sans"/>
              </a:rPr>
              <a:t>$551.7</a:t>
            </a:r>
            <a:r>
              <a:rPr dirty="0" sz="5100" spc="-605" i="1">
                <a:solidFill>
                  <a:srgbClr val="0B5394"/>
                </a:solidFill>
                <a:latin typeface="Lucida Sans"/>
                <a:cs typeface="Lucida Sans"/>
              </a:rPr>
              <a:t> </a:t>
            </a:r>
            <a:r>
              <a:rPr dirty="0" sz="5100" spc="-265" i="1">
                <a:solidFill>
                  <a:srgbClr val="0B5394"/>
                </a:solidFill>
                <a:latin typeface="Lucida Sans"/>
                <a:cs typeface="Lucida Sans"/>
              </a:rPr>
              <a:t>Million</a:t>
            </a:r>
            <a:endParaRPr sz="51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3600" spc="-330" i="1">
                <a:solidFill>
                  <a:srgbClr val="0B5394"/>
                </a:solidFill>
                <a:latin typeface="Lucida Sans"/>
                <a:cs typeface="Lucida Sans"/>
              </a:rPr>
              <a:t>reinvestment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85511" y="1347754"/>
            <a:ext cx="23406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3D85C6"/>
                </a:solidFill>
                <a:latin typeface="Garamond"/>
                <a:cs typeface="Garamond"/>
              </a:rPr>
              <a:t>resulting</a:t>
            </a:r>
            <a:r>
              <a:rPr dirty="0" sz="4000" spc="-200">
                <a:solidFill>
                  <a:srgbClr val="3D85C6"/>
                </a:solidFill>
                <a:latin typeface="Garamond"/>
                <a:cs typeface="Garamond"/>
              </a:rPr>
              <a:t> </a:t>
            </a:r>
            <a:r>
              <a:rPr dirty="0" sz="4000" spc="50">
                <a:solidFill>
                  <a:srgbClr val="3D85C6"/>
                </a:solidFill>
                <a:latin typeface="Garamond"/>
                <a:cs typeface="Garamond"/>
              </a:rPr>
              <a:t>in: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3634" y="4555887"/>
            <a:ext cx="3180715" cy="121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0"/>
              </a:spcBef>
            </a:pPr>
            <a:r>
              <a:rPr dirty="0" sz="3900" spc="-655" b="1">
                <a:solidFill>
                  <a:srgbClr val="37761C"/>
                </a:solidFill>
                <a:latin typeface="Arial"/>
                <a:cs typeface="Arial"/>
              </a:rPr>
              <a:t>11</a:t>
            </a:r>
            <a:r>
              <a:rPr dirty="0" sz="3900" spc="55" b="1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dirty="0" sz="3900" spc="405">
                <a:latin typeface="Arial"/>
                <a:cs typeface="Arial"/>
              </a:rPr>
              <a:t>months</a:t>
            </a:r>
            <a:r>
              <a:rPr dirty="0" sz="3900" spc="60">
                <a:latin typeface="Arial"/>
                <a:cs typeface="Arial"/>
              </a:rPr>
              <a:t> </a:t>
            </a:r>
            <a:r>
              <a:rPr dirty="0" sz="3900" spc="430">
                <a:latin typeface="Arial"/>
                <a:cs typeface="Arial"/>
              </a:rPr>
              <a:t>to </a:t>
            </a:r>
            <a:r>
              <a:rPr dirty="0" sz="3900" spc="250">
                <a:latin typeface="Arial"/>
                <a:cs typeface="Arial"/>
              </a:rPr>
              <a:t>close</a:t>
            </a:r>
            <a:endParaRPr sz="3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766" y="2783201"/>
            <a:ext cx="327406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3565">
              <a:lnSpc>
                <a:spcPct val="100000"/>
              </a:lnSpc>
              <a:spcBef>
                <a:spcPts val="100"/>
              </a:spcBef>
            </a:pPr>
            <a:r>
              <a:rPr dirty="0" sz="2800" spc="50">
                <a:solidFill>
                  <a:srgbClr val="A64D78"/>
                </a:solidFill>
                <a:latin typeface="Arial Narrow"/>
                <a:cs typeface="Arial Narrow"/>
              </a:rPr>
              <a:t>5</a:t>
            </a:r>
            <a:r>
              <a:rPr dirty="0" sz="2800" spc="-45">
                <a:solidFill>
                  <a:srgbClr val="A64D78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A64D78"/>
                </a:solidFill>
                <a:latin typeface="Arial Narrow"/>
                <a:cs typeface="Arial Narrow"/>
              </a:rPr>
              <a:t>Projects</a:t>
            </a:r>
            <a:r>
              <a:rPr dirty="0" sz="2800" spc="-45">
                <a:solidFill>
                  <a:srgbClr val="A64D78"/>
                </a:solidFill>
                <a:latin typeface="Arial Narrow"/>
                <a:cs typeface="Arial Narrow"/>
              </a:rPr>
              <a:t> </a:t>
            </a:r>
            <a:r>
              <a:rPr dirty="0" sz="2800" spc="-70">
                <a:solidFill>
                  <a:srgbClr val="A64D78"/>
                </a:solidFill>
                <a:latin typeface="Arial Narrow"/>
                <a:cs typeface="Arial Narrow"/>
              </a:rPr>
              <a:t>have</a:t>
            </a:r>
            <a:r>
              <a:rPr dirty="0" sz="2800" spc="-45">
                <a:solidFill>
                  <a:srgbClr val="A64D78"/>
                </a:solidFill>
                <a:latin typeface="Arial Narrow"/>
                <a:cs typeface="Arial Narrow"/>
              </a:rPr>
              <a:t> </a:t>
            </a:r>
            <a:r>
              <a:rPr dirty="0" sz="2800" spc="-60">
                <a:solidFill>
                  <a:srgbClr val="A64D78"/>
                </a:solidFill>
                <a:latin typeface="Arial Narrow"/>
                <a:cs typeface="Arial Narrow"/>
              </a:rPr>
              <a:t>been </a:t>
            </a:r>
            <a:r>
              <a:rPr dirty="0" sz="2800" spc="-10">
                <a:solidFill>
                  <a:srgbClr val="A64D78"/>
                </a:solidFill>
                <a:latin typeface="Arial Narrow"/>
                <a:cs typeface="Arial Narrow"/>
              </a:rPr>
              <a:t>completed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A64D78"/>
                </a:solidFill>
                <a:latin typeface="Arial Narrow"/>
                <a:cs typeface="Arial Narrow"/>
              </a:rPr>
              <a:t>1,340</a:t>
            </a:r>
            <a:r>
              <a:rPr dirty="0" sz="2800" spc="-80">
                <a:solidFill>
                  <a:srgbClr val="A64D78"/>
                </a:solidFill>
                <a:latin typeface="Arial Narrow"/>
                <a:cs typeface="Arial Narrow"/>
              </a:rPr>
              <a:t> </a:t>
            </a:r>
            <a:r>
              <a:rPr dirty="0" sz="2800" spc="-40">
                <a:solidFill>
                  <a:srgbClr val="A64D78"/>
                </a:solidFill>
                <a:latin typeface="Arial Narrow"/>
                <a:cs typeface="Arial Narrow"/>
              </a:rPr>
              <a:t>Grantee</a:t>
            </a:r>
            <a:r>
              <a:rPr dirty="0" sz="2800" spc="-75">
                <a:solidFill>
                  <a:srgbClr val="A64D78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A64D78"/>
                </a:solidFill>
                <a:latin typeface="Arial Narrow"/>
                <a:cs typeface="Arial Narrow"/>
              </a:rPr>
              <a:t>Recipients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34788" y="3280500"/>
            <a:ext cx="3522979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351B75"/>
                </a:solidFill>
                <a:latin typeface="Tahoma"/>
                <a:cs typeface="Tahoma"/>
              </a:rPr>
              <a:t>total</a:t>
            </a:r>
            <a:r>
              <a:rPr dirty="0" sz="2500" spc="-229">
                <a:solidFill>
                  <a:srgbClr val="351B75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351B75"/>
                </a:solidFill>
                <a:latin typeface="Tahoma"/>
                <a:cs typeface="Tahoma"/>
              </a:rPr>
              <a:t>attendance</a:t>
            </a:r>
            <a:r>
              <a:rPr dirty="0" sz="2500" spc="-220">
                <a:solidFill>
                  <a:srgbClr val="351B75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351B75"/>
                </a:solidFill>
                <a:latin typeface="Tahoma"/>
                <a:cs typeface="Tahoma"/>
              </a:rPr>
              <a:t>at</a:t>
            </a:r>
            <a:r>
              <a:rPr dirty="0" sz="2500" spc="-220">
                <a:solidFill>
                  <a:srgbClr val="351B75"/>
                </a:solidFill>
                <a:latin typeface="Tahoma"/>
                <a:cs typeface="Tahoma"/>
              </a:rPr>
              <a:t> </a:t>
            </a:r>
            <a:r>
              <a:rPr dirty="0" sz="2500" spc="65">
                <a:solidFill>
                  <a:srgbClr val="351B75"/>
                </a:solidFill>
                <a:latin typeface="Tahoma"/>
                <a:cs typeface="Tahoma"/>
              </a:rPr>
              <a:t>ARPA </a:t>
            </a:r>
            <a:r>
              <a:rPr dirty="0" sz="2500">
                <a:solidFill>
                  <a:srgbClr val="351B75"/>
                </a:solidFill>
                <a:latin typeface="Tahoma"/>
                <a:cs typeface="Tahoma"/>
              </a:rPr>
              <a:t>Stakeholder</a:t>
            </a:r>
            <a:r>
              <a:rPr dirty="0" sz="2500" spc="-220">
                <a:solidFill>
                  <a:srgbClr val="351B75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351B75"/>
                </a:solidFill>
                <a:latin typeface="Tahoma"/>
                <a:cs typeface="Tahoma"/>
              </a:rPr>
              <a:t>Engagement </a:t>
            </a:r>
            <a:r>
              <a:rPr dirty="0" sz="2500" spc="35">
                <a:solidFill>
                  <a:srgbClr val="351B75"/>
                </a:solidFill>
                <a:latin typeface="Tahoma"/>
                <a:cs typeface="Tahoma"/>
              </a:rPr>
              <a:t>Opportunities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61066" y="5090467"/>
            <a:ext cx="345249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00" spc="320">
                <a:solidFill>
                  <a:srgbClr val="45818E"/>
                </a:solidFill>
                <a:latin typeface="Arial"/>
                <a:cs typeface="Arial"/>
              </a:rPr>
              <a:t>page</a:t>
            </a:r>
            <a:r>
              <a:rPr dirty="0" sz="2900" spc="45">
                <a:solidFill>
                  <a:srgbClr val="45818E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45818E"/>
                </a:solidFill>
                <a:latin typeface="Arial"/>
                <a:cs typeface="Arial"/>
              </a:rPr>
              <a:t>views</a:t>
            </a:r>
            <a:r>
              <a:rPr dirty="0" sz="2900" spc="45">
                <a:solidFill>
                  <a:srgbClr val="45818E"/>
                </a:solidFill>
                <a:latin typeface="Arial"/>
                <a:cs typeface="Arial"/>
              </a:rPr>
              <a:t> </a:t>
            </a:r>
            <a:r>
              <a:rPr dirty="0" sz="2900" spc="335">
                <a:solidFill>
                  <a:srgbClr val="45818E"/>
                </a:solidFill>
                <a:latin typeface="Arial"/>
                <a:cs typeface="Arial"/>
              </a:rPr>
              <a:t>on</a:t>
            </a:r>
            <a:r>
              <a:rPr dirty="0" sz="2900" spc="45">
                <a:solidFill>
                  <a:srgbClr val="45818E"/>
                </a:solidFill>
                <a:latin typeface="Arial"/>
                <a:cs typeface="Arial"/>
              </a:rPr>
              <a:t> </a:t>
            </a:r>
            <a:r>
              <a:rPr dirty="0" sz="2900" spc="254">
                <a:solidFill>
                  <a:srgbClr val="45818E"/>
                </a:solidFill>
                <a:latin typeface="Arial"/>
                <a:cs typeface="Arial"/>
              </a:rPr>
              <a:t>the </a:t>
            </a:r>
            <a:r>
              <a:rPr dirty="0" sz="2900" spc="-80">
                <a:solidFill>
                  <a:srgbClr val="45818E"/>
                </a:solidFill>
                <a:latin typeface="Arial"/>
                <a:cs typeface="Arial"/>
              </a:rPr>
              <a:t>ARPA</a:t>
            </a:r>
            <a:r>
              <a:rPr dirty="0" sz="2900" spc="-114">
                <a:solidFill>
                  <a:srgbClr val="45818E"/>
                </a:solidFill>
                <a:latin typeface="Arial"/>
                <a:cs typeface="Arial"/>
              </a:rPr>
              <a:t> </a:t>
            </a:r>
            <a:r>
              <a:rPr dirty="0" sz="2900" spc="250">
                <a:solidFill>
                  <a:srgbClr val="45818E"/>
                </a:solidFill>
                <a:latin typeface="Arial"/>
                <a:cs typeface="Arial"/>
              </a:rPr>
              <a:t>webpage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70607" y="2570743"/>
            <a:ext cx="265176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60">
                <a:solidFill>
                  <a:srgbClr val="351B75"/>
                </a:solidFill>
                <a:latin typeface="Tahoma"/>
                <a:cs typeface="Tahoma"/>
              </a:rPr>
              <a:t>10,400+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34428" y="5107707"/>
            <a:ext cx="22186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80" b="1">
                <a:solidFill>
                  <a:srgbClr val="76A5AE"/>
                </a:solidFill>
                <a:latin typeface="Arial"/>
                <a:cs typeface="Arial"/>
              </a:rPr>
              <a:t>98,001</a:t>
            </a:r>
            <a:endParaRPr sz="6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622287" y="2996048"/>
            <a:ext cx="2452370" cy="18567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99"/>
              </a:lnSpc>
              <a:spcBef>
                <a:spcPts val="95"/>
              </a:spcBef>
            </a:pPr>
            <a:r>
              <a:rPr dirty="0" sz="3100" spc="-135">
                <a:solidFill>
                  <a:srgbClr val="E06666"/>
                </a:solidFill>
                <a:latin typeface="Tahoma"/>
                <a:cs typeface="Tahoma"/>
              </a:rPr>
              <a:t>90%</a:t>
            </a:r>
            <a:r>
              <a:rPr dirty="0" sz="3100" spc="-355">
                <a:solidFill>
                  <a:srgbClr val="E06666"/>
                </a:solidFill>
                <a:latin typeface="Tahoma"/>
                <a:cs typeface="Tahoma"/>
              </a:rPr>
              <a:t> </a:t>
            </a:r>
            <a:r>
              <a:rPr dirty="0" sz="3100" spc="65">
                <a:solidFill>
                  <a:srgbClr val="E06666"/>
                </a:solidFill>
                <a:latin typeface="Tahoma"/>
                <a:cs typeface="Tahoma"/>
              </a:rPr>
              <a:t>Directly </a:t>
            </a:r>
            <a:r>
              <a:rPr dirty="0" sz="3100">
                <a:solidFill>
                  <a:srgbClr val="E06666"/>
                </a:solidFill>
                <a:latin typeface="Tahoma"/>
                <a:cs typeface="Tahoma"/>
              </a:rPr>
              <a:t>Beneﬁting</a:t>
            </a:r>
            <a:r>
              <a:rPr dirty="0" sz="3100" spc="-105">
                <a:solidFill>
                  <a:srgbClr val="E06666"/>
                </a:solidFill>
                <a:latin typeface="Tahoma"/>
                <a:cs typeface="Tahoma"/>
              </a:rPr>
              <a:t> </a:t>
            </a:r>
            <a:r>
              <a:rPr dirty="0" sz="3100" spc="-25">
                <a:solidFill>
                  <a:srgbClr val="E06666"/>
                </a:solidFill>
                <a:latin typeface="Tahoma"/>
                <a:cs typeface="Tahoma"/>
              </a:rPr>
              <a:t>the </a:t>
            </a:r>
            <a:r>
              <a:rPr dirty="0" sz="3100" spc="-10">
                <a:solidFill>
                  <a:srgbClr val="E06666"/>
                </a:solidFill>
                <a:latin typeface="Tahoma"/>
                <a:cs typeface="Tahoma"/>
              </a:rPr>
              <a:t>Community </a:t>
            </a:r>
            <a:r>
              <a:rPr dirty="0" sz="2700" spc="-165" i="1">
                <a:solidFill>
                  <a:srgbClr val="E06666"/>
                </a:solidFill>
                <a:latin typeface="Lucida Sans"/>
                <a:cs typeface="Lucida Sans"/>
              </a:rPr>
              <a:t>3.5%</a:t>
            </a:r>
            <a:r>
              <a:rPr dirty="0" sz="2700" spc="-305" i="1">
                <a:solidFill>
                  <a:srgbClr val="E06666"/>
                </a:solidFill>
                <a:latin typeface="Lucida Sans"/>
                <a:cs typeface="Lucida Sans"/>
              </a:rPr>
              <a:t> </a:t>
            </a:r>
            <a:r>
              <a:rPr dirty="0" sz="2700" spc="-50" i="1">
                <a:solidFill>
                  <a:srgbClr val="E06666"/>
                </a:solidFill>
                <a:latin typeface="Lucida Sans"/>
                <a:cs typeface="Lucida Sans"/>
              </a:rPr>
              <a:t>Admin</a:t>
            </a:r>
            <a:endParaRPr sz="2700">
              <a:latin typeface="Lucida Sans"/>
              <a:cs typeface="Lucida Sa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92567" y="6374448"/>
            <a:ext cx="222694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i="1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1900" spc="-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i="1">
                <a:solidFill>
                  <a:srgbClr val="FFFFFF"/>
                </a:solidFill>
                <a:latin typeface="Trebuchet MS"/>
                <a:cs typeface="Trebuchet MS"/>
              </a:rPr>
              <a:t>March</a:t>
            </a:r>
            <a:r>
              <a:rPr dirty="0" sz="190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20" i="1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6" y="6206556"/>
            <a:ext cx="12188190" cy="651510"/>
            <a:chOff x="2166" y="6206556"/>
            <a:chExt cx="12188190" cy="651510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6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099" y="0"/>
                  </a:lnTo>
                  <a:lnTo>
                    <a:pt x="12188099" y="651443"/>
                  </a:lnTo>
                  <a:lnTo>
                    <a:pt x="0" y="65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2" y="6364240"/>
              <a:ext cx="2156657" cy="365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800" y="-22767"/>
            <a:ext cx="11427460" cy="1778635"/>
          </a:xfrm>
          <a:prstGeom prst="rect"/>
        </p:spPr>
        <p:txBody>
          <a:bodyPr wrap="square" lIns="0" tIns="160655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1265"/>
              </a:spcBef>
            </a:pPr>
            <a:r>
              <a:rPr dirty="0" sz="4800">
                <a:solidFill>
                  <a:srgbClr val="232C68"/>
                </a:solidFill>
              </a:rPr>
              <a:t>Solution:</a:t>
            </a:r>
            <a:r>
              <a:rPr dirty="0" sz="4800" spc="-140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Nursing</a:t>
            </a:r>
            <a:r>
              <a:rPr dirty="0" sz="4800" spc="-140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Home</a:t>
            </a:r>
            <a:r>
              <a:rPr dirty="0" sz="4800" spc="-215">
                <a:solidFill>
                  <a:srgbClr val="232C68"/>
                </a:solidFill>
              </a:rPr>
              <a:t> </a:t>
            </a:r>
            <a:r>
              <a:rPr dirty="0" sz="4800" spc="-10">
                <a:solidFill>
                  <a:srgbClr val="232C68"/>
                </a:solidFill>
              </a:rPr>
              <a:t>Transformation</a:t>
            </a:r>
            <a:endParaRPr sz="4800"/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Need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reimagine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Nursing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Facilities: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Consider</a:t>
            </a:r>
            <a:r>
              <a:rPr dirty="0" sz="2600" spc="-10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what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Coloradans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want,</a:t>
            </a:r>
            <a:r>
              <a:rPr dirty="0" sz="2600" spc="-10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spc="-10" b="0" i="1">
                <a:solidFill>
                  <a:srgbClr val="000000"/>
                </a:solidFill>
                <a:latin typeface="Trebuchet MS"/>
                <a:cs typeface="Trebuchet MS"/>
              </a:rPr>
              <a:t>need,</a:t>
            </a:r>
            <a:r>
              <a:rPr dirty="0" sz="2600" spc="-1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spc="-30" b="0" i="1">
                <a:solidFill>
                  <a:srgbClr val="000000"/>
                </a:solidFill>
                <a:latin typeface="Trebuchet MS"/>
                <a:cs typeface="Trebuchet MS"/>
              </a:rPr>
              <a:t>safety.</a:t>
            </a:r>
            <a:r>
              <a:rPr dirty="0" sz="2600" spc="-10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spc="-30" b="0" i="1">
                <a:solidFill>
                  <a:srgbClr val="000000"/>
                </a:solidFill>
                <a:latin typeface="Trebuchet MS"/>
                <a:cs typeface="Trebuchet MS"/>
              </a:rPr>
              <a:t>Sustainability.</a:t>
            </a:r>
            <a:r>
              <a:rPr dirty="0" sz="2600" spc="-10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Consider</a:t>
            </a:r>
            <a:r>
              <a:rPr dirty="0" sz="2600" spc="-9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NH</a:t>
            </a:r>
            <a:r>
              <a:rPr dirty="0" sz="2600" spc="-10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dirty="0" sz="2600" spc="-9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hospital</a:t>
            </a:r>
            <a:r>
              <a:rPr dirty="0" sz="2600" spc="-100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b="0" i="1">
                <a:solidFill>
                  <a:srgbClr val="000000"/>
                </a:solidFill>
                <a:latin typeface="Trebuchet MS"/>
                <a:cs typeface="Trebuchet MS"/>
              </a:rPr>
              <a:t>rural</a:t>
            </a:r>
            <a:r>
              <a:rPr dirty="0" sz="2600" spc="-95" b="0" i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600" spc="-10" b="0" i="1">
                <a:solidFill>
                  <a:srgbClr val="000000"/>
                </a:solidFill>
                <a:latin typeface="Trebuchet MS"/>
                <a:cs typeface="Trebuchet MS"/>
              </a:rPr>
              <a:t>collaboration.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29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08999" y="1858237"/>
          <a:ext cx="11850370" cy="420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020"/>
                <a:gridCol w="5640705"/>
                <a:gridCol w="4312284"/>
              </a:tblGrid>
              <a:tr h="57848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Challenge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7239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3765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Approach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7239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3765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Results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7239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37657F"/>
                    </a:solidFill>
                  </a:tcPr>
                </a:tc>
              </a:tr>
              <a:tr h="191833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Trebuchet MS"/>
                          <a:cs typeface="Trebuchet MS"/>
                        </a:rPr>
                        <a:t>Staffing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290" indent="-37401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Increased</a:t>
                      </a:r>
                      <a:r>
                        <a:rPr dirty="0" sz="19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reimbursements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542925" marR="389890" indent="-37465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State</a:t>
                      </a:r>
                      <a:r>
                        <a:rPr dirty="0" sz="19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Funding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towards</a:t>
                      </a:r>
                      <a:r>
                        <a:rPr dirty="0" sz="19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Career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Development (CareForward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Colorado)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542290" indent="-37401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Licensing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requirement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Staffing</a:t>
                      </a:r>
                      <a:r>
                        <a:rPr dirty="0" sz="19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Agencies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290" marR="443865" indent="-3746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Full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CNA</a:t>
                      </a:r>
                      <a:r>
                        <a:rPr dirty="0" sz="19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wages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9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nursing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homes</a:t>
                      </a:r>
                      <a:r>
                        <a:rPr dirty="0" sz="19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increased</a:t>
                      </a:r>
                      <a:r>
                        <a:rPr dirty="0" sz="1900" spc="-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25%</a:t>
                      </a:r>
                      <a:r>
                        <a:rPr dirty="0" sz="1900" spc="-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YoY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542290" marR="1182370" indent="-37465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Staffing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agency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usage</a:t>
                      </a:r>
                      <a:r>
                        <a:rPr dirty="0" sz="19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decelerating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711960">
                <a:tc>
                  <a:txBody>
                    <a:bodyPr/>
                    <a:lstStyle/>
                    <a:p>
                      <a:pPr marL="85725" marR="4787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Trebuchet MS"/>
                          <a:cs typeface="Trebuchet MS"/>
                        </a:rPr>
                        <a:t>Evolving Consumer </a:t>
                      </a:r>
                      <a:r>
                        <a:rPr dirty="0" sz="2000" spc="-20">
                          <a:latin typeface="Trebuchet MS"/>
                          <a:cs typeface="Trebuchet MS"/>
                        </a:rPr>
                        <a:t>Preference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2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Needs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marR="196850" indent="-3746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collaboration</a:t>
                      </a:r>
                      <a:r>
                        <a:rPr dirty="0" sz="19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dirty="0" sz="19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stakeholders,</a:t>
                      </a:r>
                      <a:r>
                        <a:rPr dirty="0" sz="19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develop</a:t>
                      </a:r>
                      <a:r>
                        <a:rPr dirty="0" sz="19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900" spc="-20">
                          <a:latin typeface="Trebuchet MS"/>
                          <a:cs typeface="Trebuchet MS"/>
                        </a:rPr>
                        <a:t>state-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wide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long-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term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sustainability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0">
                          <a:latin typeface="Trebuchet MS"/>
                          <a:cs typeface="Trebuchet MS"/>
                        </a:rPr>
                        <a:t>plan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542925" marR="344805" indent="-37465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Increased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reimbursement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tied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outcomes, 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quality,</a:t>
                      </a:r>
                      <a:r>
                        <a:rPr dirty="0" sz="19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9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behavioral</a:t>
                      </a:r>
                      <a:r>
                        <a:rPr dirty="0" sz="19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dirty="0" sz="19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supports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290" marR="205104" indent="-3746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 spc="-10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pay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performance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participation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9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0">
                          <a:latin typeface="Trebuchet MS"/>
                          <a:cs typeface="Trebuchet MS"/>
                        </a:rPr>
                        <a:t>2023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542290" marR="161290" indent="-37465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dirty="0" sz="1900">
                          <a:latin typeface="Trebuchet MS"/>
                          <a:cs typeface="Trebuchet MS"/>
                        </a:rPr>
                        <a:t>Increasing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#</a:t>
                      </a:r>
                      <a:r>
                        <a:rPr dirty="0" sz="19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9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facilities</a:t>
                      </a:r>
                      <a:r>
                        <a:rPr dirty="0" sz="19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adopting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behavioral</a:t>
                      </a:r>
                      <a:r>
                        <a:rPr dirty="0" sz="19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supports</a:t>
                      </a:r>
                      <a:r>
                        <a:rPr dirty="0" sz="19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programs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22962" y="885859"/>
            <a:ext cx="9295130" cy="54102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11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Social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determinants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of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health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Current</a:t>
            </a:r>
            <a:r>
              <a:rPr dirty="0" sz="2700" spc="-13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landscape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Innovative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tools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for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a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better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tomorrow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Advancing</a:t>
            </a:r>
            <a:r>
              <a:rPr dirty="0" sz="2700" spc="-9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health</a:t>
            </a:r>
            <a:r>
              <a:rPr dirty="0" sz="2700" spc="-90">
                <a:latin typeface="Trebuchet MS"/>
                <a:cs typeface="Trebuchet MS"/>
              </a:rPr>
              <a:t> </a:t>
            </a:r>
            <a:r>
              <a:rPr dirty="0" sz="2700" spc="-40">
                <a:latin typeface="Trebuchet MS"/>
                <a:cs typeface="Trebuchet MS"/>
              </a:rPr>
              <a:t>equity,</a:t>
            </a:r>
            <a:r>
              <a:rPr dirty="0" sz="2700" spc="-9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closing</a:t>
            </a:r>
            <a:r>
              <a:rPr dirty="0" sz="2700" spc="-9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health</a:t>
            </a:r>
            <a:r>
              <a:rPr dirty="0" sz="2700" spc="-9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disparities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Leveraging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value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based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payments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to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incent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better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results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 spc="-20">
                <a:latin typeface="Trebuchet MS"/>
                <a:cs typeface="Trebuchet MS"/>
              </a:rPr>
              <a:t>Transforming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behavioral</a:t>
            </a:r>
            <a:r>
              <a:rPr dirty="0" sz="2700" spc="-8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health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Investing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in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our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workforce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and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providers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Investing</a:t>
            </a:r>
            <a:r>
              <a:rPr dirty="0" sz="2700" spc="-7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in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rural</a:t>
            </a:r>
            <a:r>
              <a:rPr dirty="0" sz="2700" spc="-7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and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frontier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communities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>
                <a:latin typeface="Trebuchet MS"/>
                <a:cs typeface="Trebuchet MS"/>
              </a:rPr>
              <a:t>Accountable</a:t>
            </a:r>
            <a:r>
              <a:rPr dirty="0" sz="2700" spc="-8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Care</a:t>
            </a:r>
            <a:r>
              <a:rPr dirty="0" sz="2700" spc="-8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Collaborative</a:t>
            </a:r>
            <a:r>
              <a:rPr dirty="0" sz="2700" spc="-8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Phase</a:t>
            </a:r>
            <a:r>
              <a:rPr dirty="0" sz="2700" spc="-80">
                <a:latin typeface="Trebuchet MS"/>
                <a:cs typeface="Trebuchet MS"/>
              </a:rPr>
              <a:t> </a:t>
            </a:r>
            <a:r>
              <a:rPr dirty="0" sz="2700" spc="-25">
                <a:latin typeface="Trebuchet MS"/>
                <a:cs typeface="Trebuchet MS"/>
              </a:rPr>
              <a:t>III</a:t>
            </a:r>
            <a:endParaRPr sz="2700">
              <a:latin typeface="Trebuchet MS"/>
              <a:cs typeface="Trebuchet MS"/>
            </a:endParaRPr>
          </a:p>
          <a:p>
            <a:pPr marL="448309" indent="-4356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48309" algn="l"/>
              </a:tabLst>
            </a:pPr>
            <a:r>
              <a:rPr dirty="0" sz="2700" spc="-10">
                <a:latin typeface="Trebuchet MS"/>
                <a:cs typeface="Trebuchet MS"/>
              </a:rPr>
              <a:t>Affordability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8395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972" y="271231"/>
            <a:ext cx="1168844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/>
              <a:t>Agenda:</a:t>
            </a:r>
            <a:r>
              <a:rPr dirty="0" sz="4500" spc="-130"/>
              <a:t> </a:t>
            </a:r>
            <a:r>
              <a:rPr dirty="0" sz="4500" spc="-20"/>
              <a:t>Partnership</a:t>
            </a:r>
            <a:r>
              <a:rPr dirty="0" sz="4500" spc="-130"/>
              <a:t> </a:t>
            </a:r>
            <a:r>
              <a:rPr dirty="0" sz="4500"/>
              <a:t>over</a:t>
            </a:r>
            <a:r>
              <a:rPr dirty="0" sz="4500" spc="-130"/>
              <a:t> </a:t>
            </a:r>
            <a:r>
              <a:rPr dirty="0" sz="4500"/>
              <a:t>the</a:t>
            </a:r>
            <a:r>
              <a:rPr dirty="0" sz="4500" spc="-130"/>
              <a:t> </a:t>
            </a:r>
            <a:r>
              <a:rPr dirty="0" sz="4500"/>
              <a:t>next</a:t>
            </a:r>
            <a:r>
              <a:rPr dirty="0" sz="4500" spc="-130"/>
              <a:t> </a:t>
            </a:r>
            <a:r>
              <a:rPr dirty="0" sz="4500"/>
              <a:t>20</a:t>
            </a:r>
            <a:r>
              <a:rPr dirty="0" sz="4500" spc="-135"/>
              <a:t> </a:t>
            </a:r>
            <a:r>
              <a:rPr dirty="0" sz="4500" spc="-10"/>
              <a:t>years</a:t>
            </a:r>
            <a:endParaRPr sz="4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60000"/>
            <a:ext cx="12192000" cy="5898515"/>
            <a:chOff x="0" y="960000"/>
            <a:chExt cx="12192000" cy="5898515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5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100" y="0"/>
                  </a:lnTo>
                  <a:lnTo>
                    <a:pt x="12188100" y="651444"/>
                  </a:lnTo>
                  <a:lnTo>
                    <a:pt x="0" y="6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3" y="6364240"/>
              <a:ext cx="2156657" cy="3651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31551"/>
              <a:ext cx="12192000" cy="12999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960000"/>
              <a:ext cx="12192000" cy="5271770"/>
            </a:xfrm>
            <a:custGeom>
              <a:avLst/>
              <a:gdLst/>
              <a:ahLst/>
              <a:cxnLst/>
              <a:rect l="l" t="t" r="r" b="b"/>
              <a:pathLst>
                <a:path w="12192000" h="5271770">
                  <a:moveTo>
                    <a:pt x="12191999" y="5271599"/>
                  </a:moveTo>
                  <a:lnTo>
                    <a:pt x="0" y="52715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5271599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6092" y="55210"/>
            <a:ext cx="7708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232C68"/>
                </a:solidFill>
              </a:rPr>
              <a:t>Investing</a:t>
            </a:r>
            <a:r>
              <a:rPr dirty="0" sz="4800" spc="-195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in</a:t>
            </a:r>
            <a:r>
              <a:rPr dirty="0" sz="4800" spc="-190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Rural</a:t>
            </a:r>
            <a:r>
              <a:rPr dirty="0" sz="4800" spc="-195">
                <a:solidFill>
                  <a:srgbClr val="232C68"/>
                </a:solidFill>
              </a:rPr>
              <a:t> </a:t>
            </a:r>
            <a:r>
              <a:rPr dirty="0" sz="4800" spc="-10">
                <a:solidFill>
                  <a:srgbClr val="232C68"/>
                </a:solidFill>
              </a:rPr>
              <a:t>Hospitals</a:t>
            </a:r>
            <a:endParaRPr sz="4800"/>
          </a:p>
        </p:txBody>
      </p:sp>
      <p:sp>
        <p:nvSpPr>
          <p:cNvPr id="8" name="object 8" descr=""/>
          <p:cNvSpPr txBox="1"/>
          <p:nvPr/>
        </p:nvSpPr>
        <p:spPr>
          <a:xfrm>
            <a:off x="108535" y="935311"/>
            <a:ext cx="11833860" cy="451548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434340" marR="5080" indent="-422275">
              <a:lnSpc>
                <a:spcPct val="90100"/>
              </a:lnSpc>
              <a:spcBef>
                <a:spcPts val="445"/>
              </a:spcBef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Hospital</a:t>
            </a:r>
            <a:r>
              <a:rPr dirty="0" sz="2900" spc="-150" b="1">
                <a:latin typeface="Trebuchet MS"/>
                <a:cs typeface="Trebuchet MS"/>
              </a:rPr>
              <a:t> </a:t>
            </a:r>
            <a:r>
              <a:rPr dirty="0" sz="2900" spc="-25" b="1">
                <a:latin typeface="Trebuchet MS"/>
                <a:cs typeface="Trebuchet MS"/>
              </a:rPr>
              <a:t>Transformation</a:t>
            </a:r>
            <a:r>
              <a:rPr dirty="0" sz="2900" spc="-10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Program</a:t>
            </a:r>
            <a:r>
              <a:rPr dirty="0" sz="2900" spc="-10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Rural</a:t>
            </a:r>
            <a:r>
              <a:rPr dirty="0" sz="2900" spc="-10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Support</a:t>
            </a:r>
            <a:r>
              <a:rPr dirty="0" sz="2900" spc="-10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Fund</a:t>
            </a:r>
            <a:r>
              <a:rPr dirty="0" sz="2900" spc="-60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-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$60M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over</a:t>
            </a:r>
            <a:r>
              <a:rPr dirty="0" sz="2900" spc="-95">
                <a:latin typeface="Trebuchet MS"/>
                <a:cs typeface="Trebuchet MS"/>
              </a:rPr>
              <a:t> </a:t>
            </a:r>
            <a:r>
              <a:rPr dirty="0" sz="2900" spc="-50">
                <a:latin typeface="Trebuchet MS"/>
                <a:cs typeface="Trebuchet MS"/>
              </a:rPr>
              <a:t>5 </a:t>
            </a:r>
            <a:r>
              <a:rPr dirty="0" sz="2900">
                <a:latin typeface="Trebuchet MS"/>
                <a:cs typeface="Trebuchet MS"/>
              </a:rPr>
              <a:t>years</a:t>
            </a:r>
            <a:r>
              <a:rPr dirty="0" sz="2900" spc="-6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to</a:t>
            </a:r>
            <a:r>
              <a:rPr dirty="0" sz="2900" spc="-6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help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23</a:t>
            </a:r>
            <a:r>
              <a:rPr dirty="0" sz="2900" spc="-6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critical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access</a:t>
            </a:r>
            <a:r>
              <a:rPr dirty="0" sz="2900" spc="-6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and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rural</a:t>
            </a:r>
            <a:r>
              <a:rPr dirty="0" sz="2900" spc="-6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hospitals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modernize</a:t>
            </a:r>
            <a:r>
              <a:rPr dirty="0" sz="2900" spc="15">
                <a:latin typeface="Trebuchet MS"/>
                <a:cs typeface="Trebuchet MS"/>
              </a:rPr>
              <a:t> </a:t>
            </a:r>
            <a:r>
              <a:rPr dirty="0" sz="2700" spc="-10" b="1">
                <a:latin typeface="Trebuchet MS"/>
                <a:cs typeface="Trebuchet MS"/>
              </a:rPr>
              <a:t>($30M </a:t>
            </a:r>
            <a:r>
              <a:rPr dirty="0" sz="2700" spc="-20" b="1">
                <a:latin typeface="Trebuchet MS"/>
                <a:cs typeface="Trebuchet MS"/>
              </a:rPr>
              <a:t>out)</a:t>
            </a:r>
            <a:endParaRPr sz="2700">
              <a:latin typeface="Trebuchet MS"/>
              <a:cs typeface="Trebuchet MS"/>
            </a:endParaRPr>
          </a:p>
          <a:p>
            <a:pPr marL="434340" marR="145415" indent="-422275">
              <a:lnSpc>
                <a:spcPts val="3130"/>
              </a:lnSpc>
              <a:spcBef>
                <a:spcPts val="1345"/>
              </a:spcBef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Improving</a:t>
            </a:r>
            <a:r>
              <a:rPr dirty="0" sz="2900" spc="-114" b="1">
                <a:latin typeface="Trebuchet MS"/>
                <a:cs typeface="Trebuchet MS"/>
              </a:rPr>
              <a:t> </a:t>
            </a:r>
            <a:r>
              <a:rPr dirty="0" sz="2900" spc="-30" b="1">
                <a:latin typeface="Trebuchet MS"/>
                <a:cs typeface="Trebuchet MS"/>
              </a:rPr>
              <a:t>Rural</a:t>
            </a:r>
            <a:r>
              <a:rPr dirty="0" sz="2900" spc="-19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Access</a:t>
            </a:r>
            <a:r>
              <a:rPr dirty="0" sz="2900" spc="-70" b="1">
                <a:latin typeface="Trebuchet MS"/>
                <a:cs typeface="Trebuchet MS"/>
              </a:rPr>
              <a:t> </a:t>
            </a:r>
            <a:r>
              <a:rPr dirty="0" sz="2900" spc="-10" b="1">
                <a:latin typeface="Trebuchet MS"/>
                <a:cs typeface="Trebuchet MS"/>
              </a:rPr>
              <a:t>and</a:t>
            </a:r>
            <a:r>
              <a:rPr dirty="0" sz="2900" spc="-21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Affordability</a:t>
            </a:r>
            <a:r>
              <a:rPr dirty="0" sz="2900" spc="-25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-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$10.6M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rural</a:t>
            </a:r>
            <a:r>
              <a:rPr dirty="0" sz="2900" spc="-7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access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 spc="-25">
                <a:latin typeface="Trebuchet MS"/>
                <a:cs typeface="Trebuchet MS"/>
              </a:rPr>
              <a:t>and </a:t>
            </a:r>
            <a:r>
              <a:rPr dirty="0" sz="2900" spc="-10">
                <a:latin typeface="Trebuchet MS"/>
                <a:cs typeface="Trebuchet MS"/>
              </a:rPr>
              <a:t>affordability</a:t>
            </a:r>
            <a:endParaRPr sz="2900">
              <a:latin typeface="Trebuchet MS"/>
              <a:cs typeface="Trebuchet MS"/>
            </a:endParaRPr>
          </a:p>
          <a:p>
            <a:pPr marL="434340" marR="11430" indent="-422275">
              <a:lnSpc>
                <a:spcPts val="3130"/>
              </a:lnSpc>
              <a:spcBef>
                <a:spcPts val="1300"/>
              </a:spcBef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We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celebrate</a:t>
            </a:r>
            <a:r>
              <a:rPr dirty="0" sz="2900" spc="-80" b="1">
                <a:latin typeface="Trebuchet MS"/>
                <a:cs typeface="Trebuchet MS"/>
              </a:rPr>
              <a:t> </a:t>
            </a:r>
            <a:r>
              <a:rPr dirty="0" sz="2900" spc="-30" b="1">
                <a:latin typeface="Trebuchet MS"/>
                <a:cs typeface="Trebuchet MS"/>
              </a:rPr>
              <a:t>SB23-</a:t>
            </a:r>
            <a:r>
              <a:rPr dirty="0" sz="2900" b="1">
                <a:latin typeface="Trebuchet MS"/>
                <a:cs typeface="Trebuchet MS"/>
              </a:rPr>
              <a:t>298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enabling</a:t>
            </a:r>
            <a:r>
              <a:rPr dirty="0" sz="2900" spc="-8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rural</a:t>
            </a:r>
            <a:r>
              <a:rPr dirty="0" sz="2900" spc="-8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hospitals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to</a:t>
            </a:r>
            <a:r>
              <a:rPr dirty="0" sz="2900" spc="-8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collaborate</a:t>
            </a:r>
            <a:r>
              <a:rPr dirty="0" sz="2900" spc="-80" b="1">
                <a:latin typeface="Trebuchet MS"/>
                <a:cs typeface="Trebuchet MS"/>
              </a:rPr>
              <a:t> </a:t>
            </a:r>
            <a:r>
              <a:rPr dirty="0" sz="2900" spc="-25" b="1">
                <a:latin typeface="Trebuchet MS"/>
                <a:cs typeface="Trebuchet MS"/>
              </a:rPr>
              <a:t>and </a:t>
            </a:r>
            <a:r>
              <a:rPr dirty="0" sz="2900" b="1">
                <a:latin typeface="Trebuchet MS"/>
                <a:cs typeface="Trebuchet MS"/>
              </a:rPr>
              <a:t>cooperate</a:t>
            </a:r>
            <a:r>
              <a:rPr dirty="0" sz="2900" spc="-100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without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merging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or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violating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 spc="-25">
                <a:latin typeface="Trebuchet MS"/>
                <a:cs typeface="Trebuchet MS"/>
              </a:rPr>
              <a:t>anti-</a:t>
            </a:r>
            <a:r>
              <a:rPr dirty="0" sz="2900">
                <a:latin typeface="Trebuchet MS"/>
                <a:cs typeface="Trebuchet MS"/>
              </a:rPr>
              <a:t>competitive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federal</a:t>
            </a:r>
            <a:r>
              <a:rPr dirty="0" sz="2900" spc="-100">
                <a:latin typeface="Trebuchet MS"/>
                <a:cs typeface="Trebuchet MS"/>
              </a:rPr>
              <a:t> </a:t>
            </a:r>
            <a:r>
              <a:rPr dirty="0" sz="2900" spc="-25">
                <a:latin typeface="Trebuchet MS"/>
                <a:cs typeface="Trebuchet MS"/>
              </a:rPr>
              <a:t>or </a:t>
            </a:r>
            <a:r>
              <a:rPr dirty="0" sz="2900">
                <a:latin typeface="Trebuchet MS"/>
                <a:cs typeface="Trebuchet MS"/>
              </a:rPr>
              <a:t>state</a:t>
            </a:r>
            <a:r>
              <a:rPr dirty="0" sz="2900" spc="-95">
                <a:latin typeface="Trebuchet MS"/>
                <a:cs typeface="Trebuchet MS"/>
              </a:rPr>
              <a:t> </a:t>
            </a:r>
            <a:r>
              <a:rPr dirty="0" sz="2900" spc="-20">
                <a:latin typeface="Trebuchet MS"/>
                <a:cs typeface="Trebuchet MS"/>
              </a:rPr>
              <a:t>laws</a:t>
            </a:r>
            <a:endParaRPr sz="2900">
              <a:latin typeface="Trebuchet MS"/>
              <a:cs typeface="Trebuchet MS"/>
            </a:endParaRPr>
          </a:p>
          <a:p>
            <a:pPr marL="434340" marR="287655" indent="-422275">
              <a:lnSpc>
                <a:spcPts val="3130"/>
              </a:lnSpc>
              <a:spcBef>
                <a:spcPts val="1310"/>
              </a:spcBef>
              <a:buFont typeface="Trebuchet MS"/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CHASE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prepayments</a:t>
            </a:r>
            <a:r>
              <a:rPr dirty="0" sz="2900" spc="-3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to</a:t>
            </a:r>
            <a:r>
              <a:rPr dirty="0" sz="2900" spc="-3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help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cover</a:t>
            </a:r>
            <a:r>
              <a:rPr dirty="0" sz="2900" spc="-3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payroll</a:t>
            </a:r>
            <a:r>
              <a:rPr dirty="0" sz="2900" spc="15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for</a:t>
            </a:r>
            <a:r>
              <a:rPr dirty="0" sz="2900" spc="-3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2</a:t>
            </a:r>
            <a:r>
              <a:rPr dirty="0" sz="2900" spc="-3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rural</a:t>
            </a:r>
            <a:r>
              <a:rPr dirty="0" sz="2900" spc="-4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hospitals,</a:t>
            </a:r>
            <a:r>
              <a:rPr dirty="0" sz="2900" spc="-35">
                <a:latin typeface="Trebuchet MS"/>
                <a:cs typeface="Trebuchet MS"/>
              </a:rPr>
              <a:t> </a:t>
            </a:r>
            <a:r>
              <a:rPr dirty="0" sz="2900" spc="-25">
                <a:latin typeface="Trebuchet MS"/>
                <a:cs typeface="Trebuchet MS"/>
              </a:rPr>
              <a:t>as </a:t>
            </a:r>
            <a:r>
              <a:rPr dirty="0" sz="2900">
                <a:latin typeface="Trebuchet MS"/>
                <a:cs typeface="Trebuchet MS"/>
              </a:rPr>
              <a:t>they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implemented</a:t>
            </a:r>
            <a:r>
              <a:rPr dirty="0" sz="2900" spc="-7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parallel</a:t>
            </a:r>
            <a:r>
              <a:rPr dirty="0" sz="2900" spc="-7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sustainability</a:t>
            </a:r>
            <a:r>
              <a:rPr dirty="0" sz="2900" spc="-75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solutions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8425" y="6388747"/>
            <a:ext cx="7942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CO.gov/HCPF/rural-provider-access-and-affordability-stimulus-grant-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program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659059" y="643135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188600"/>
            <a:ext cx="12192000" cy="5669915"/>
            <a:chOff x="0" y="1188600"/>
            <a:chExt cx="12192000" cy="5669915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5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100" y="0"/>
                  </a:lnTo>
                  <a:lnTo>
                    <a:pt x="12188100" y="651444"/>
                  </a:lnTo>
                  <a:lnTo>
                    <a:pt x="0" y="6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3" y="6364240"/>
              <a:ext cx="2156657" cy="3651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31551"/>
              <a:ext cx="12192000" cy="12999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1188600"/>
              <a:ext cx="12192000" cy="5043170"/>
            </a:xfrm>
            <a:custGeom>
              <a:avLst/>
              <a:gdLst/>
              <a:ahLst/>
              <a:cxnLst/>
              <a:rect l="l" t="t" r="r" b="b"/>
              <a:pathLst>
                <a:path w="12192000" h="5043170">
                  <a:moveTo>
                    <a:pt x="12191999" y="5042999"/>
                  </a:moveTo>
                  <a:lnTo>
                    <a:pt x="0" y="50429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5042999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889" rIns="0" bIns="0" rtlCol="0" vert="horz">
            <a:spAutoFit/>
          </a:bodyPr>
          <a:lstStyle/>
          <a:p>
            <a:pPr marL="1926589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232C68"/>
                </a:solidFill>
              </a:rPr>
              <a:t>Investing</a:t>
            </a:r>
            <a:r>
              <a:rPr dirty="0" sz="4800" spc="-195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in</a:t>
            </a:r>
            <a:r>
              <a:rPr dirty="0" sz="4800" spc="-190">
                <a:solidFill>
                  <a:srgbClr val="232C68"/>
                </a:solidFill>
              </a:rPr>
              <a:t> </a:t>
            </a:r>
            <a:r>
              <a:rPr dirty="0" sz="4800">
                <a:solidFill>
                  <a:srgbClr val="232C68"/>
                </a:solidFill>
              </a:rPr>
              <a:t>Rural</a:t>
            </a:r>
            <a:r>
              <a:rPr dirty="0" sz="4800" spc="-195">
                <a:solidFill>
                  <a:srgbClr val="232C68"/>
                </a:solidFill>
              </a:rPr>
              <a:t> </a:t>
            </a:r>
            <a:r>
              <a:rPr dirty="0" sz="4800" spc="-10">
                <a:solidFill>
                  <a:srgbClr val="232C68"/>
                </a:solidFill>
              </a:rPr>
              <a:t>Hospitals</a:t>
            </a:r>
            <a:endParaRPr sz="4800"/>
          </a:p>
        </p:txBody>
      </p:sp>
      <p:sp>
        <p:nvSpPr>
          <p:cNvPr id="8" name="object 8" descr=""/>
          <p:cNvSpPr txBox="1"/>
          <p:nvPr/>
        </p:nvSpPr>
        <p:spPr>
          <a:xfrm>
            <a:off x="108535" y="1163911"/>
            <a:ext cx="11724005" cy="35820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434340" marR="112395" indent="-422275">
              <a:lnSpc>
                <a:spcPts val="3130"/>
              </a:lnSpc>
              <a:spcBef>
                <a:spcPts val="495"/>
              </a:spcBef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$17.4M</a:t>
            </a:r>
            <a:r>
              <a:rPr dirty="0" sz="2900" spc="-9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in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federal</a:t>
            </a:r>
            <a:r>
              <a:rPr dirty="0" sz="2900" spc="-9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matching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fund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in</a:t>
            </a:r>
            <a:r>
              <a:rPr dirty="0" sz="2900" spc="-9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Health</a:t>
            </a:r>
            <a:r>
              <a:rPr dirty="0" sz="2900" spc="-8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Information</a:t>
            </a:r>
            <a:r>
              <a:rPr dirty="0" sz="2900" spc="-90" b="1">
                <a:latin typeface="Trebuchet MS"/>
                <a:cs typeface="Trebuchet MS"/>
              </a:rPr>
              <a:t> </a:t>
            </a:r>
            <a:r>
              <a:rPr dirty="0" sz="2900" spc="-10" b="1">
                <a:latin typeface="Trebuchet MS"/>
                <a:cs typeface="Trebuchet MS"/>
              </a:rPr>
              <a:t>Exchange </a:t>
            </a:r>
            <a:r>
              <a:rPr dirty="0" sz="2900" b="1">
                <a:latin typeface="Trebuchet MS"/>
                <a:cs typeface="Trebuchet MS"/>
              </a:rPr>
              <a:t>(HIE)</a:t>
            </a:r>
            <a:r>
              <a:rPr dirty="0" sz="2900" spc="-70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over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4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years</a:t>
            </a:r>
            <a:r>
              <a:rPr dirty="0" sz="2900" spc="-70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connectivity</a:t>
            </a:r>
            <a:endParaRPr sz="2900">
              <a:latin typeface="Trebuchet MS"/>
              <a:cs typeface="Trebuchet MS"/>
            </a:endParaRPr>
          </a:p>
          <a:p>
            <a:pPr marL="434340" marR="5080" indent="-422275">
              <a:lnSpc>
                <a:spcPts val="3130"/>
              </a:lnSpc>
              <a:spcBef>
                <a:spcPts val="1305"/>
              </a:spcBef>
              <a:buChar char="•"/>
              <a:tabLst>
                <a:tab pos="434340" algn="l"/>
              </a:tabLst>
            </a:pPr>
            <a:r>
              <a:rPr dirty="0" sz="2900" b="1">
                <a:latin typeface="Trebuchet MS"/>
                <a:cs typeface="Trebuchet MS"/>
              </a:rPr>
              <a:t>100%</a:t>
            </a:r>
            <a:r>
              <a:rPr dirty="0" sz="2900" spc="-5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of</a:t>
            </a:r>
            <a:r>
              <a:rPr dirty="0" sz="2900" spc="-4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identified</a:t>
            </a:r>
            <a:r>
              <a:rPr dirty="0" sz="2900" spc="-5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rural</a:t>
            </a:r>
            <a:r>
              <a:rPr dirty="0" sz="2900" spc="-5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safety</a:t>
            </a:r>
            <a:r>
              <a:rPr dirty="0" sz="2900" spc="-4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net</a:t>
            </a:r>
            <a:r>
              <a:rPr dirty="0" sz="2900" spc="-5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providers</a:t>
            </a:r>
            <a:r>
              <a:rPr dirty="0" sz="2900" spc="-4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connected</a:t>
            </a:r>
            <a:r>
              <a:rPr dirty="0" sz="2900" spc="-5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to</a:t>
            </a:r>
            <a:r>
              <a:rPr dirty="0" sz="2900" spc="-45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HIE,</a:t>
            </a:r>
            <a:r>
              <a:rPr dirty="0" sz="2900" spc="15" b="1">
                <a:latin typeface="Trebuchet MS"/>
                <a:cs typeface="Trebuchet MS"/>
              </a:rPr>
              <a:t> </a:t>
            </a:r>
            <a:r>
              <a:rPr dirty="0" sz="2900" spc="-25">
                <a:latin typeface="Trebuchet MS"/>
                <a:cs typeface="Trebuchet MS"/>
              </a:rPr>
              <a:t>in </a:t>
            </a:r>
            <a:r>
              <a:rPr dirty="0" sz="2900">
                <a:latin typeface="Trebuchet MS"/>
                <a:cs typeface="Trebuchet MS"/>
              </a:rPr>
              <a:t>support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of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rural</a:t>
            </a:r>
            <a:r>
              <a:rPr dirty="0" sz="2900" spc="-5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member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access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to</a:t>
            </a:r>
            <a:r>
              <a:rPr dirty="0" sz="2900" spc="-5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care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and</a:t>
            </a:r>
            <a:r>
              <a:rPr dirty="0" sz="2900" spc="-5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to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keep</a:t>
            </a:r>
            <a:r>
              <a:rPr dirty="0" sz="2900" spc="-6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care</a:t>
            </a:r>
            <a:r>
              <a:rPr dirty="0" sz="2900" spc="-55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local</a:t>
            </a:r>
            <a:endParaRPr sz="2900">
              <a:latin typeface="Trebuchet MS"/>
              <a:cs typeface="Trebuchet MS"/>
            </a:endParaRPr>
          </a:p>
          <a:p>
            <a:pPr marL="434340" marR="619125" indent="-422275">
              <a:lnSpc>
                <a:spcPts val="3130"/>
              </a:lnSpc>
              <a:spcBef>
                <a:spcPts val="1305"/>
              </a:spcBef>
              <a:buChar char="•"/>
              <a:tabLst>
                <a:tab pos="434340" algn="l"/>
              </a:tabLst>
            </a:pPr>
            <a:r>
              <a:rPr dirty="0" sz="2900" spc="-10" b="1">
                <a:latin typeface="Trebuchet MS"/>
                <a:cs typeface="Trebuchet MS"/>
              </a:rPr>
              <a:t>Sustainability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payments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to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keep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participating</a:t>
            </a:r>
            <a:r>
              <a:rPr dirty="0" sz="2900" spc="35" b="1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—</a:t>
            </a:r>
            <a:r>
              <a:rPr dirty="0" sz="2900" spc="-4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first</a:t>
            </a:r>
            <a:r>
              <a:rPr dirty="0" sz="2900" spc="-40">
                <a:latin typeface="Trebuchet MS"/>
                <a:cs typeface="Trebuchet MS"/>
              </a:rPr>
              <a:t> </a:t>
            </a:r>
            <a:r>
              <a:rPr dirty="0" sz="2900" spc="-10">
                <a:latin typeface="Trebuchet MS"/>
                <a:cs typeface="Trebuchet MS"/>
              </a:rPr>
              <a:t>payments </a:t>
            </a:r>
            <a:r>
              <a:rPr dirty="0" sz="2900">
                <a:latin typeface="Trebuchet MS"/>
                <a:cs typeface="Trebuchet MS"/>
              </a:rPr>
              <a:t>went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out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March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1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$3.74M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with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$2.5M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payments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to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CAHs;</a:t>
            </a:r>
            <a:r>
              <a:rPr dirty="0" sz="2900" spc="-80">
                <a:latin typeface="Trebuchet MS"/>
                <a:cs typeface="Trebuchet MS"/>
              </a:rPr>
              <a:t> </a:t>
            </a:r>
            <a:r>
              <a:rPr dirty="0" sz="2900" spc="-20">
                <a:latin typeface="Trebuchet MS"/>
                <a:cs typeface="Trebuchet MS"/>
              </a:rPr>
              <a:t>next payment</a:t>
            </a:r>
            <a:r>
              <a:rPr dirty="0" sz="2900" spc="-19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Aug.</a:t>
            </a:r>
            <a:r>
              <a:rPr dirty="0" sz="2900" spc="-4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1,</a:t>
            </a:r>
            <a:r>
              <a:rPr dirty="0" sz="2900" spc="-45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then</a:t>
            </a:r>
            <a:r>
              <a:rPr dirty="0" sz="2900" spc="-40">
                <a:latin typeface="Trebuchet MS"/>
                <a:cs typeface="Trebuchet MS"/>
              </a:rPr>
              <a:t> </a:t>
            </a:r>
            <a:r>
              <a:rPr dirty="0" sz="2900">
                <a:latin typeface="Trebuchet MS"/>
                <a:cs typeface="Trebuchet MS"/>
              </a:rPr>
              <a:t>annually</a:t>
            </a:r>
            <a:r>
              <a:rPr dirty="0" sz="2900" spc="-25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($100k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per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hospital,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b="1">
                <a:latin typeface="Trebuchet MS"/>
                <a:cs typeface="Trebuchet MS"/>
              </a:rPr>
              <a:t>$20k</a:t>
            </a:r>
            <a:r>
              <a:rPr dirty="0" sz="2900" spc="-40" b="1">
                <a:latin typeface="Trebuchet MS"/>
                <a:cs typeface="Trebuchet MS"/>
              </a:rPr>
              <a:t> </a:t>
            </a:r>
            <a:r>
              <a:rPr dirty="0" sz="2900" spc="-25" b="1">
                <a:latin typeface="Trebuchet MS"/>
                <a:cs typeface="Trebuchet MS"/>
              </a:rPr>
              <a:t>per </a:t>
            </a:r>
            <a:r>
              <a:rPr dirty="0" sz="2900" spc="-10" b="1">
                <a:latin typeface="Trebuchet MS"/>
                <a:cs typeface="Trebuchet MS"/>
              </a:rPr>
              <a:t>provider)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659059" y="6446000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2593" y="0"/>
            <a:ext cx="8847517" cy="600790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3391" y="417019"/>
            <a:ext cx="2779395" cy="5763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1970"/>
                </a:solidFill>
                <a:latin typeface="Trebuchet MS"/>
                <a:cs typeface="Trebuchet MS"/>
              </a:rPr>
              <a:t>Investing</a:t>
            </a:r>
            <a:r>
              <a:rPr dirty="0" sz="3200" spc="-4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3200" spc="-25" b="1">
                <a:solidFill>
                  <a:srgbClr val="001970"/>
                </a:solidFill>
                <a:latin typeface="Trebuchet MS"/>
                <a:cs typeface="Trebuchet MS"/>
              </a:rPr>
              <a:t>in </a:t>
            </a:r>
            <a:r>
              <a:rPr dirty="0" sz="3200" b="1">
                <a:solidFill>
                  <a:srgbClr val="001970"/>
                </a:solidFill>
                <a:latin typeface="Trebuchet MS"/>
                <a:cs typeface="Trebuchet MS"/>
              </a:rPr>
              <a:t>Western</a:t>
            </a:r>
            <a:r>
              <a:rPr dirty="0" sz="3200" spc="-95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3200" spc="-25" b="1">
                <a:solidFill>
                  <a:srgbClr val="001970"/>
                </a:solidFill>
                <a:latin typeface="Trebuchet MS"/>
                <a:cs typeface="Trebuchet MS"/>
              </a:rPr>
              <a:t>CO </a:t>
            </a:r>
            <a:r>
              <a:rPr dirty="0" sz="3200" spc="-10" b="1">
                <a:solidFill>
                  <a:srgbClr val="001970"/>
                </a:solidFill>
                <a:latin typeface="Trebuchet MS"/>
                <a:cs typeface="Trebuchet MS"/>
              </a:rPr>
              <a:t>Providers </a:t>
            </a:r>
            <a:r>
              <a:rPr dirty="0" sz="3200" b="1">
                <a:solidFill>
                  <a:srgbClr val="001970"/>
                </a:solidFill>
                <a:latin typeface="Trebuchet MS"/>
                <a:cs typeface="Trebuchet MS"/>
              </a:rPr>
              <a:t>Going</a:t>
            </a:r>
            <a:r>
              <a:rPr dirty="0" sz="3200" spc="-110" b="1">
                <a:solidFill>
                  <a:srgbClr val="001970"/>
                </a:solidFill>
                <a:latin typeface="Trebuchet MS"/>
                <a:cs typeface="Trebuchet MS"/>
              </a:rPr>
              <a:t> </a:t>
            </a:r>
            <a:r>
              <a:rPr dirty="0" sz="3200" spc="-20" b="1">
                <a:solidFill>
                  <a:srgbClr val="001970"/>
                </a:solidFill>
                <a:latin typeface="Trebuchet MS"/>
                <a:cs typeface="Trebuchet MS"/>
              </a:rPr>
              <a:t>Forward </a:t>
            </a:r>
            <a:r>
              <a:rPr dirty="0" sz="3200" spc="-10" b="1">
                <a:solidFill>
                  <a:srgbClr val="001970"/>
                </a:solidFill>
                <a:latin typeface="Trebuchet MS"/>
                <a:cs typeface="Trebuchet MS"/>
              </a:rPr>
              <a:t>Accountable </a:t>
            </a:r>
            <a:r>
              <a:rPr dirty="0" sz="3200" spc="-20" b="1">
                <a:solidFill>
                  <a:srgbClr val="001970"/>
                </a:solidFill>
                <a:latin typeface="Trebuchet MS"/>
                <a:cs typeface="Trebuchet MS"/>
              </a:rPr>
              <a:t>Care </a:t>
            </a:r>
            <a:r>
              <a:rPr dirty="0" sz="3200" spc="-10" b="1">
                <a:solidFill>
                  <a:srgbClr val="001970"/>
                </a:solidFill>
                <a:latin typeface="Trebuchet MS"/>
                <a:cs typeface="Trebuchet MS"/>
              </a:rPr>
              <a:t>Collaborative </a:t>
            </a:r>
            <a:r>
              <a:rPr dirty="0" sz="3200" b="1">
                <a:solidFill>
                  <a:srgbClr val="001970"/>
                </a:solidFill>
                <a:latin typeface="Trebuchet MS"/>
                <a:cs typeface="Trebuchet MS"/>
              </a:rPr>
              <a:t>Phase</a:t>
            </a:r>
            <a:r>
              <a:rPr dirty="0" sz="3200" spc="-25" b="1">
                <a:solidFill>
                  <a:srgbClr val="001970"/>
                </a:solidFill>
                <a:latin typeface="Trebuchet MS"/>
                <a:cs typeface="Trebuchet MS"/>
              </a:rPr>
              <a:t> III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3200">
              <a:latin typeface="Trebuchet MS"/>
              <a:cs typeface="Trebuchet MS"/>
            </a:endParaRPr>
          </a:p>
          <a:p>
            <a:pPr algn="ctr" marL="198755" marR="189865">
              <a:lnSpc>
                <a:spcPct val="100000"/>
              </a:lnSpc>
            </a:pPr>
            <a:r>
              <a:rPr dirty="0" sz="2800" b="1">
                <a:latin typeface="Trebuchet MS"/>
                <a:cs typeface="Trebuchet MS"/>
              </a:rPr>
              <a:t>Vision</a:t>
            </a:r>
            <a:r>
              <a:rPr dirty="0" sz="2800" spc="-70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for</a:t>
            </a:r>
            <a:r>
              <a:rPr dirty="0" sz="2800" spc="-65" b="1">
                <a:latin typeface="Trebuchet MS"/>
                <a:cs typeface="Trebuchet MS"/>
              </a:rPr>
              <a:t> </a:t>
            </a:r>
            <a:r>
              <a:rPr dirty="0" sz="2800" spc="-20" b="1">
                <a:latin typeface="Trebuchet MS"/>
                <a:cs typeface="Trebuchet MS"/>
              </a:rPr>
              <a:t>July </a:t>
            </a:r>
            <a:r>
              <a:rPr dirty="0" sz="2800" b="1">
                <a:latin typeface="Trebuchet MS"/>
                <a:cs typeface="Trebuchet MS"/>
              </a:rPr>
              <a:t>2025</a:t>
            </a:r>
            <a:r>
              <a:rPr dirty="0" sz="2800" spc="-15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-</a:t>
            </a:r>
            <a:r>
              <a:rPr dirty="0" sz="2800" spc="-10" b="1">
                <a:latin typeface="Trebuchet MS"/>
                <a:cs typeface="Trebuchet MS"/>
              </a:rPr>
              <a:t> </a:t>
            </a:r>
            <a:r>
              <a:rPr dirty="0" sz="2800" spc="-25" b="1">
                <a:latin typeface="Trebuchet MS"/>
                <a:cs typeface="Trebuchet MS"/>
              </a:rPr>
              <a:t>RHC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800" b="1">
                <a:latin typeface="Trebuchet MS"/>
                <a:cs typeface="Trebuchet MS"/>
              </a:rPr>
              <a:t>massive</a:t>
            </a:r>
            <a:r>
              <a:rPr dirty="0" sz="2800" spc="-35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support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4425" y="6450974"/>
            <a:ext cx="488251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9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engage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get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info: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CO.gov/HCPF/accphase3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25" b="0">
                <a:latin typeface="Trebuchet MS"/>
                <a:cs typeface="Trebuchet MS"/>
              </a:rPr>
              <a:t>32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3559" y="171479"/>
            <a:ext cx="87261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Solution:</a:t>
            </a:r>
            <a:r>
              <a:rPr dirty="0" spc="-105"/>
              <a:t> </a:t>
            </a:r>
            <a:r>
              <a:rPr dirty="0"/>
              <a:t>Saving</a:t>
            </a:r>
            <a:r>
              <a:rPr dirty="0" spc="-90"/>
              <a:t> </a:t>
            </a:r>
            <a:r>
              <a:rPr dirty="0"/>
              <a:t>People</a:t>
            </a:r>
            <a:r>
              <a:rPr dirty="0" spc="-90"/>
              <a:t> </a:t>
            </a:r>
            <a:r>
              <a:rPr dirty="0"/>
              <a:t>Money</a:t>
            </a:r>
            <a:r>
              <a:rPr dirty="0" spc="-95"/>
              <a:t> </a:t>
            </a:r>
            <a:r>
              <a:rPr dirty="0"/>
              <a:t>on</a:t>
            </a:r>
            <a:r>
              <a:rPr dirty="0" spc="-90"/>
              <a:t> </a:t>
            </a:r>
            <a:r>
              <a:rPr dirty="0" spc="-25"/>
              <a:t>Rx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33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2705300" y="6479549"/>
            <a:ext cx="811085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Reducing</a:t>
            </a:r>
            <a:r>
              <a:rPr dirty="0" sz="1600" spc="-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Trebuchet MS"/>
                <a:cs typeface="Trebuchet MS"/>
              </a:rPr>
              <a:t>Prescription</a:t>
            </a:r>
            <a:r>
              <a:rPr dirty="0" sz="1600" spc="-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Drug</a:t>
            </a:r>
            <a:r>
              <a:rPr dirty="0" sz="1600" spc="-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Costs</a:t>
            </a:r>
            <a:r>
              <a:rPr dirty="0" sz="1600" spc="-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Colorado,</a:t>
            </a:r>
            <a:r>
              <a:rPr dirty="0" sz="1600" spc="-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2nd</a:t>
            </a:r>
            <a:r>
              <a:rPr dirty="0" sz="1600" spc="-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i="1">
                <a:solidFill>
                  <a:srgbClr val="FFFFFF"/>
                </a:solidFill>
                <a:latin typeface="Trebuchet MS"/>
                <a:cs typeface="Trebuchet MS"/>
              </a:rPr>
              <a:t>ed.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2021,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CO.gov/HCPF/publications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00062" y="969077"/>
          <a:ext cx="11893550" cy="5173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8775"/>
                <a:gridCol w="7639684"/>
              </a:tblGrid>
              <a:tr h="51752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dirty="0" sz="2200" spc="-5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200" spc="-1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recommendations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Progress</a:t>
                      </a:r>
                      <a:r>
                        <a:rPr dirty="0" sz="2200" spc="-35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20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made</a:t>
                      </a:r>
                      <a:r>
                        <a:rPr dirty="0" sz="2200" spc="-35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20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2200" spc="-15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heavy" sz="2200" b="1">
                          <a:solidFill>
                            <a:srgbClr val="001970"/>
                          </a:solidFill>
                          <a:uFill>
                            <a:solidFill>
                              <a:srgbClr val="001970"/>
                            </a:solidFill>
                          </a:uFill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u="none" sz="2200" spc="-25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none" sz="2200" spc="-10" b="1">
                          <a:solidFill>
                            <a:srgbClr val="001970"/>
                          </a:solidFill>
                          <a:latin typeface="Trebuchet MS"/>
                          <a:cs typeface="Trebuchet MS"/>
                        </a:rPr>
                        <a:t>recommendations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 marL="85725" marR="718820">
                        <a:lnSpc>
                          <a:spcPts val="2050"/>
                        </a:lnSpc>
                        <a:spcBef>
                          <a:spcPts val="675"/>
                        </a:spcBef>
                      </a:pPr>
                      <a:r>
                        <a:rPr dirty="0" sz="1900" spc="-3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Value-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dirty="0" sz="1900" spc="-6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arrangements</a:t>
                      </a:r>
                      <a:r>
                        <a:rPr dirty="0" sz="1900" spc="-4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specialty</a:t>
                      </a:r>
                      <a:r>
                        <a:rPr dirty="0" sz="19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drugs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60655">
                        <a:lnSpc>
                          <a:spcPts val="1839"/>
                        </a:lnSpc>
                        <a:spcBef>
                          <a:spcPts val="670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Medicaid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value-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contracts</a:t>
                      </a:r>
                      <a:r>
                        <a:rPr dirty="0" sz="1700" spc="-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hold</a:t>
                      </a:r>
                      <a:r>
                        <a:rPr dirty="0" sz="17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drug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manufacturers</a:t>
                      </a:r>
                      <a:r>
                        <a:rPr dirty="0" sz="17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accountable</a:t>
                      </a:r>
                      <a:r>
                        <a:rPr dirty="0" sz="17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5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clinical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while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sharing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100%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savings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prescriber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0">
                          <a:latin typeface="Trebuchet MS"/>
                          <a:cs typeface="Trebuchet MS"/>
                        </a:rPr>
                        <a:t>tool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Canadian</a:t>
                      </a:r>
                      <a:r>
                        <a:rPr dirty="0" sz="1900" spc="-1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Drug</a:t>
                      </a:r>
                      <a:r>
                        <a:rPr dirty="0" sz="1900" spc="-9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importation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16129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91795">
                        <a:lnSpc>
                          <a:spcPts val="1839"/>
                        </a:lnSpc>
                        <a:spcBef>
                          <a:spcPts val="670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Submitted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updated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Canadian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drug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importation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program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0" b="1">
                          <a:latin typeface="Trebuchet MS"/>
                          <a:cs typeface="Trebuchet MS"/>
                        </a:rPr>
                        <a:t>Feb.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2024</a:t>
                      </a:r>
                      <a:r>
                        <a:rPr dirty="0" sz="1700" spc="-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bring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savings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consumers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employers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</a:tr>
              <a:tr h="1485265">
                <a:tc>
                  <a:txBody>
                    <a:bodyPr/>
                    <a:lstStyle/>
                    <a:p>
                      <a:pPr marL="85725" marR="260985">
                        <a:lnSpc>
                          <a:spcPts val="2050"/>
                        </a:lnSpc>
                        <a:spcBef>
                          <a:spcPts val="675"/>
                        </a:spcBef>
                      </a:pP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Rebate</a:t>
                      </a:r>
                      <a:r>
                        <a:rPr dirty="0" sz="1900" spc="-5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Pass</a:t>
                      </a:r>
                      <a:r>
                        <a:rPr dirty="0" sz="1900" spc="-9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Through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Pricing </a:t>
                      </a:r>
                      <a:r>
                        <a:rPr dirty="0" sz="1900" spc="-25">
                          <a:latin typeface="Trebuchet MS"/>
                          <a:cs typeface="Trebuchet MS"/>
                        </a:rPr>
                        <a:t>Transparency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Contract</a:t>
                      </a:r>
                      <a:r>
                        <a:rPr dirty="0" sz="1900" spc="-6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Pass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Through</a:t>
                      </a:r>
                      <a:r>
                        <a:rPr dirty="0" sz="1900" spc="-5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(eliminate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spread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pricing)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02565">
                        <a:lnSpc>
                          <a:spcPts val="1839"/>
                        </a:lnSpc>
                        <a:spcBef>
                          <a:spcPts val="670"/>
                        </a:spcBef>
                      </a:pPr>
                      <a:r>
                        <a:rPr dirty="0" sz="1700" spc="-20" b="1">
                          <a:latin typeface="Trebuchet MS"/>
                          <a:cs typeface="Trebuchet MS"/>
                        </a:rPr>
                        <a:t>HB22-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1370:</a:t>
                      </a:r>
                      <a:r>
                        <a:rPr dirty="0" sz="17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Effective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Jan.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2024,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insurers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required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rebates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lower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employers</a:t>
                      </a:r>
                      <a:r>
                        <a:rPr dirty="0" sz="17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consumers</a:t>
                      </a:r>
                      <a:r>
                        <a:rPr dirty="0" sz="17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Rx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costs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85725">
                        <a:lnSpc>
                          <a:spcPts val="1939"/>
                        </a:lnSpc>
                        <a:spcBef>
                          <a:spcPts val="844"/>
                        </a:spcBef>
                      </a:pPr>
                      <a:r>
                        <a:rPr dirty="0" sz="1700" spc="-20" b="1">
                          <a:latin typeface="Trebuchet MS"/>
                          <a:cs typeface="Trebuchet MS"/>
                        </a:rPr>
                        <a:t>HB23-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1201:</a:t>
                      </a:r>
                      <a:r>
                        <a:rPr dirty="0" sz="1700" spc="-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Effective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Jan.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2025,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eliminates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“spread</a:t>
                      </a:r>
                      <a:r>
                        <a:rPr dirty="0" sz="1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pricing,”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5">
                          <a:latin typeface="Trebuchet MS"/>
                          <a:cs typeface="Trebuchet MS"/>
                        </a:rPr>
                        <a:t>or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85725" marR="592455">
                        <a:lnSpc>
                          <a:spcPts val="1839"/>
                        </a:lnSpc>
                        <a:spcBef>
                          <a:spcPts val="125"/>
                        </a:spcBef>
                      </a:pPr>
                      <a:r>
                        <a:rPr dirty="0" sz="1700" spc="-10">
                          <a:latin typeface="Trebuchet MS"/>
                          <a:cs typeface="Trebuchet MS"/>
                        </a:rPr>
                        <a:t>up-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charging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Rx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drugs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carriers/pharmacy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benefit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managers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insured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policies</a:t>
                      </a:r>
                      <a:r>
                        <a:rPr dirty="0" sz="1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7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Medicaid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 marL="85725" marR="632460">
                        <a:lnSpc>
                          <a:spcPts val="2050"/>
                        </a:lnSpc>
                        <a:spcBef>
                          <a:spcPts val="675"/>
                        </a:spcBef>
                      </a:pP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Prescription</a:t>
                      </a:r>
                      <a:r>
                        <a:rPr dirty="0" sz="1900" spc="-5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Drug</a:t>
                      </a:r>
                      <a:r>
                        <a:rPr dirty="0" sz="1900" spc="-135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Affordability </a:t>
                      </a: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Board</a:t>
                      </a:r>
                      <a:r>
                        <a:rPr dirty="0" sz="1900" spc="-2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(PDAB)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700">
                          <a:latin typeface="Trebuchet MS"/>
                          <a:cs typeface="Trebuchet MS"/>
                        </a:rPr>
                        <a:t>Sets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upper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payment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limits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certain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drugs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max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0">
                          <a:latin typeface="Trebuchet MS"/>
                          <a:cs typeface="Trebuchet MS"/>
                        </a:rPr>
                        <a:t>year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</a:tr>
              <a:tr h="1115060">
                <a:tc>
                  <a:txBody>
                    <a:bodyPr/>
                    <a:lstStyle/>
                    <a:p>
                      <a:pPr marL="85725" marR="193675">
                        <a:lnSpc>
                          <a:spcPts val="2050"/>
                        </a:lnSpc>
                        <a:spcBef>
                          <a:spcPts val="675"/>
                        </a:spcBef>
                      </a:pPr>
                      <a:r>
                        <a:rPr dirty="0" sz="190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Prescriber</a:t>
                      </a:r>
                      <a:r>
                        <a:rPr dirty="0" sz="1900" spc="-9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30" b="1">
                          <a:solidFill>
                            <a:srgbClr val="35647E"/>
                          </a:solidFill>
                          <a:latin typeface="Trebuchet MS"/>
                          <a:cs typeface="Trebuchet MS"/>
                        </a:rPr>
                        <a:t>Tools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Opioid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Response. Affordability</a:t>
                      </a:r>
                      <a:r>
                        <a:rPr dirty="0" sz="19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Modules.</a:t>
                      </a:r>
                      <a:r>
                        <a:rPr dirty="0" sz="19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dirty="0" sz="19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Health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Information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Exchange.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6685">
                        <a:lnSpc>
                          <a:spcPts val="1839"/>
                        </a:lnSpc>
                        <a:spcBef>
                          <a:spcPts val="670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OpiSafe:</a:t>
                      </a:r>
                      <a:r>
                        <a:rPr dirty="0" sz="17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&gt;5k</a:t>
                      </a:r>
                      <a:r>
                        <a:rPr dirty="0" sz="1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allocated</a:t>
                      </a:r>
                      <a:r>
                        <a:rPr dirty="0" sz="1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licenses.</a:t>
                      </a:r>
                      <a:r>
                        <a:rPr dirty="0" sz="1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Affordability:</a:t>
                      </a:r>
                      <a:r>
                        <a:rPr dirty="0" sz="1700" spc="-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~50%</a:t>
                      </a:r>
                      <a:r>
                        <a:rPr dirty="0" sz="1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Medicaid</a:t>
                      </a:r>
                      <a:r>
                        <a:rPr dirty="0" sz="1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prescribers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while</a:t>
                      </a:r>
                      <a:r>
                        <a:rPr dirty="0" sz="1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improving</a:t>
                      </a:r>
                      <a:r>
                        <a:rPr dirty="0" sz="1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member</a:t>
                      </a:r>
                      <a:r>
                        <a:rPr dirty="0" sz="1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provider</a:t>
                      </a:r>
                      <a:r>
                        <a:rPr dirty="0" sz="1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experience.</a:t>
                      </a:r>
                      <a:r>
                        <a:rPr dirty="0" sz="17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dirty="0" sz="170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Health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Information</a:t>
                      </a:r>
                      <a:r>
                        <a:rPr dirty="0" sz="17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Exchange:</a:t>
                      </a:r>
                      <a:r>
                        <a:rPr dirty="0" sz="17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Awarded</a:t>
                      </a:r>
                      <a:r>
                        <a:rPr dirty="0" sz="17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bid</a:t>
                      </a:r>
                      <a:r>
                        <a:rPr dirty="0" sz="1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enable</a:t>
                      </a:r>
                      <a:r>
                        <a:rPr dirty="0" sz="17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providers</a:t>
                      </a:r>
                      <a:r>
                        <a:rPr dirty="0" sz="1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7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prescribe</a:t>
                      </a:r>
                      <a:r>
                        <a:rPr dirty="0" sz="1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health improvement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programs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determinants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dirty="0" sz="17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>
                          <a:latin typeface="Trebuchet MS"/>
                          <a:cs typeface="Trebuchet MS"/>
                        </a:rPr>
                        <a:t>supports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1970"/>
                      </a:solidFill>
                      <a:prstDash val="solid"/>
                    </a:lnL>
                    <a:lnR w="9525">
                      <a:solidFill>
                        <a:srgbClr val="001970"/>
                      </a:solidFill>
                      <a:prstDash val="solid"/>
                    </a:lnR>
                    <a:lnT w="9525">
                      <a:solidFill>
                        <a:srgbClr val="001970"/>
                      </a:solidFill>
                      <a:prstDash val="solid"/>
                    </a:lnT>
                    <a:lnB w="9525">
                      <a:solidFill>
                        <a:srgbClr val="0019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8"/>
            <a:ext cx="12192635" cy="482600"/>
            <a:chOff x="0" y="6375798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8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19"/>
                  </a:moveTo>
                  <a:lnTo>
                    <a:pt x="0" y="482219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1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0" y="6466490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/>
              <a:t>Solution:</a:t>
            </a:r>
            <a:r>
              <a:rPr dirty="0" spc="-100"/>
              <a:t> </a:t>
            </a:r>
            <a:r>
              <a:rPr dirty="0"/>
              <a:t>Saving</a:t>
            </a:r>
            <a:r>
              <a:rPr dirty="0" spc="-80"/>
              <a:t> </a:t>
            </a:r>
            <a:r>
              <a:rPr dirty="0"/>
              <a:t>People</a:t>
            </a:r>
            <a:r>
              <a:rPr dirty="0" spc="-80"/>
              <a:t> </a:t>
            </a:r>
            <a:r>
              <a:rPr dirty="0"/>
              <a:t>Money</a:t>
            </a:r>
            <a:r>
              <a:rPr dirty="0" spc="-85"/>
              <a:t> </a:t>
            </a:r>
            <a:r>
              <a:rPr dirty="0"/>
              <a:t>on</a:t>
            </a:r>
            <a:r>
              <a:rPr dirty="0" spc="-80"/>
              <a:t> </a:t>
            </a:r>
            <a:r>
              <a:rPr dirty="0"/>
              <a:t>Hospital</a:t>
            </a:r>
            <a:r>
              <a:rPr dirty="0" spc="-85"/>
              <a:t> </a:t>
            </a:r>
            <a:r>
              <a:rPr dirty="0" spc="-20"/>
              <a:t>Care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46567" y="4445642"/>
            <a:ext cx="11645265" cy="170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0055" indent="-4273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40055" algn="l"/>
              </a:tabLst>
            </a:pPr>
            <a:r>
              <a:rPr dirty="0" sz="2600">
                <a:latin typeface="Trebuchet MS"/>
                <a:cs typeface="Trebuchet MS"/>
              </a:rPr>
              <a:t>Payer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mix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continues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to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shift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from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private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insurance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to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government</a:t>
            </a:r>
            <a:r>
              <a:rPr dirty="0" sz="2600" spc="-4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payers</a:t>
            </a:r>
            <a:endParaRPr sz="2600">
              <a:latin typeface="Trebuchet MS"/>
              <a:cs typeface="Trebuchet MS"/>
            </a:endParaRPr>
          </a:p>
          <a:p>
            <a:pPr lvl="1" marL="897255" indent="-412115">
              <a:lnSpc>
                <a:spcPct val="100000"/>
              </a:lnSpc>
              <a:spcBef>
                <a:spcPts val="5"/>
              </a:spcBef>
              <a:buFont typeface="Arial"/>
              <a:buChar char="○"/>
              <a:tabLst>
                <a:tab pos="897255" algn="l"/>
              </a:tabLst>
            </a:pPr>
            <a:r>
              <a:rPr dirty="0" sz="2400">
                <a:latin typeface="Trebuchet MS"/>
                <a:cs typeface="Trebuchet MS"/>
              </a:rPr>
              <a:t>Medicaid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and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Medicare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payer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mix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increased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from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~43%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in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2009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to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~61%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in</a:t>
            </a:r>
            <a:r>
              <a:rPr dirty="0" sz="2400" spc="-7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2022</a:t>
            </a:r>
            <a:endParaRPr sz="2400">
              <a:latin typeface="Trebuchet MS"/>
              <a:cs typeface="Trebuchet MS"/>
            </a:endParaRPr>
          </a:p>
          <a:p>
            <a:pPr marL="440055" marR="26670" indent="-427990">
              <a:lnSpc>
                <a:spcPct val="100000"/>
              </a:lnSpc>
              <a:spcBef>
                <a:spcPts val="994"/>
              </a:spcBef>
              <a:buFont typeface="Arial"/>
              <a:buChar char="●"/>
              <a:tabLst>
                <a:tab pos="440055" algn="l"/>
              </a:tabLst>
            </a:pPr>
            <a:r>
              <a:rPr dirty="0" sz="2600">
                <a:latin typeface="Trebuchet MS"/>
                <a:cs typeface="Trebuchet MS"/>
              </a:rPr>
              <a:t>Since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2009,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Health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First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Colorado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reimbursements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have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increased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from</a:t>
            </a:r>
            <a:r>
              <a:rPr dirty="0" sz="2600" spc="-50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54% </a:t>
            </a:r>
            <a:r>
              <a:rPr dirty="0" sz="2600">
                <a:latin typeface="Trebuchet MS"/>
                <a:cs typeface="Trebuchet MS"/>
              </a:rPr>
              <a:t>to</a:t>
            </a:r>
            <a:r>
              <a:rPr dirty="0" sz="2600" spc="-2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81%</a:t>
            </a:r>
            <a:r>
              <a:rPr dirty="0" sz="2600" spc="-2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of</a:t>
            </a:r>
            <a:r>
              <a:rPr dirty="0" sz="2600" spc="-2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hospital</a:t>
            </a:r>
            <a:r>
              <a:rPr dirty="0" sz="2600" spc="-2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cost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7150"/>
            <a:ext cx="12191999" cy="352345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34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4345086" y="6474179"/>
            <a:ext cx="409892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CO.gov/HCPF/hospital-reports-</a:t>
            </a:r>
            <a:r>
              <a:rPr dirty="0" u="heavy" sz="16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hub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6256655"/>
            </a:xfrm>
            <a:custGeom>
              <a:avLst/>
              <a:gdLst/>
              <a:ahLst/>
              <a:cxnLst/>
              <a:rect l="l" t="t" r="r" b="b"/>
              <a:pathLst>
                <a:path w="12192000" h="6256655">
                  <a:moveTo>
                    <a:pt x="0" y="6256611"/>
                  </a:moveTo>
                  <a:lnTo>
                    <a:pt x="12191999" y="6256611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256611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74" y="6363571"/>
              <a:ext cx="2214117" cy="3794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00" y="59610"/>
              <a:ext cx="6319882" cy="61989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8363" y="2725002"/>
            <a:ext cx="4242435" cy="2735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50" spc="-10">
                <a:solidFill>
                  <a:srgbClr val="FFFFFF"/>
                </a:solidFill>
              </a:rPr>
              <a:t>Questions?</a:t>
            </a:r>
            <a:endParaRPr sz="6350"/>
          </a:p>
          <a:p>
            <a:pPr marL="12700">
              <a:lnSpc>
                <a:spcPct val="100000"/>
              </a:lnSpc>
              <a:spcBef>
                <a:spcPts val="6095"/>
              </a:spcBef>
            </a:pPr>
            <a:r>
              <a:rPr dirty="0" sz="6350">
                <a:solidFill>
                  <a:srgbClr val="FFFFFF"/>
                </a:solidFill>
              </a:rPr>
              <a:t>Thank</a:t>
            </a:r>
            <a:r>
              <a:rPr dirty="0" sz="6350" spc="-235">
                <a:solidFill>
                  <a:srgbClr val="FFFFFF"/>
                </a:solidFill>
              </a:rPr>
              <a:t> </a:t>
            </a:r>
            <a:r>
              <a:rPr dirty="0" sz="6350" spc="-20">
                <a:solidFill>
                  <a:srgbClr val="FFFFFF"/>
                </a:solidFill>
              </a:rPr>
              <a:t>you!</a:t>
            </a:r>
            <a:endParaRPr sz="6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6" y="6206556"/>
            <a:ext cx="12188190" cy="651510"/>
            <a:chOff x="2166" y="6206556"/>
            <a:chExt cx="12188190" cy="651510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6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099" y="0"/>
                  </a:lnTo>
                  <a:lnTo>
                    <a:pt x="12188099" y="651443"/>
                  </a:lnTo>
                  <a:lnTo>
                    <a:pt x="0" y="65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2" y="6364240"/>
              <a:ext cx="2156657" cy="3651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701426" y="6489321"/>
            <a:ext cx="1225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9029" y="696900"/>
            <a:ext cx="3986529" cy="27571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270">
              <a:lnSpc>
                <a:spcPct val="100099"/>
              </a:lnSpc>
              <a:spcBef>
                <a:spcPts val="95"/>
              </a:spcBef>
            </a:pPr>
            <a:r>
              <a:rPr dirty="0" spc="-10"/>
              <a:t>Opportunity: </a:t>
            </a:r>
            <a:r>
              <a:rPr dirty="0"/>
              <a:t>S</a:t>
            </a:r>
            <a:r>
              <a:rPr dirty="0" sz="3300"/>
              <a:t>ocial</a:t>
            </a:r>
            <a:r>
              <a:rPr dirty="0" sz="3300" spc="-125"/>
              <a:t> </a:t>
            </a:r>
            <a:r>
              <a:rPr dirty="0" sz="3300" spc="-10"/>
              <a:t>Determinants </a:t>
            </a:r>
            <a:r>
              <a:rPr dirty="0" sz="3300"/>
              <a:t>of</a:t>
            </a:r>
            <a:r>
              <a:rPr dirty="0" sz="3300" spc="-100"/>
              <a:t> </a:t>
            </a:r>
            <a:r>
              <a:rPr dirty="0" sz="3300"/>
              <a:t>Health</a:t>
            </a:r>
            <a:r>
              <a:rPr dirty="0" sz="3300" spc="-85"/>
              <a:t> </a:t>
            </a:r>
            <a:r>
              <a:rPr dirty="0" sz="3300" spc="-10"/>
              <a:t>(SDoH) </a:t>
            </a:r>
            <a:r>
              <a:rPr dirty="0" sz="3300"/>
              <a:t>can</a:t>
            </a:r>
            <a:r>
              <a:rPr dirty="0" sz="3300" spc="-100"/>
              <a:t> </a:t>
            </a:r>
            <a:r>
              <a:rPr dirty="0" sz="3300"/>
              <a:t>account</a:t>
            </a:r>
            <a:r>
              <a:rPr dirty="0" sz="3300" spc="-95"/>
              <a:t> </a:t>
            </a:r>
            <a:r>
              <a:rPr dirty="0" sz="3300"/>
              <a:t>for</a:t>
            </a:r>
            <a:r>
              <a:rPr dirty="0" sz="3300" spc="-95"/>
              <a:t> </a:t>
            </a:r>
            <a:r>
              <a:rPr dirty="0" sz="3300" spc="-25"/>
              <a:t>40% </a:t>
            </a:r>
            <a:r>
              <a:rPr dirty="0" sz="3300"/>
              <a:t>of</a:t>
            </a:r>
            <a:r>
              <a:rPr dirty="0" sz="3300" spc="-100"/>
              <a:t> </a:t>
            </a:r>
            <a:r>
              <a:rPr dirty="0" sz="3300"/>
              <a:t>a</a:t>
            </a:r>
            <a:r>
              <a:rPr dirty="0" sz="3300" spc="-90"/>
              <a:t> </a:t>
            </a:r>
            <a:r>
              <a:rPr dirty="0" sz="3300" spc="-25"/>
              <a:t>person’s</a:t>
            </a:r>
            <a:r>
              <a:rPr dirty="0" sz="3300" spc="-85"/>
              <a:t> </a:t>
            </a:r>
            <a:r>
              <a:rPr dirty="0" sz="3300" spc="-10"/>
              <a:t>health</a:t>
            </a:r>
            <a:endParaRPr sz="3300"/>
          </a:p>
        </p:txBody>
      </p:sp>
      <p:sp>
        <p:nvSpPr>
          <p:cNvPr id="7" name="object 7" descr=""/>
          <p:cNvSpPr txBox="1"/>
          <p:nvPr/>
        </p:nvSpPr>
        <p:spPr>
          <a:xfrm>
            <a:off x="657501" y="3931336"/>
            <a:ext cx="360807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But</a:t>
            </a:r>
            <a:r>
              <a:rPr dirty="0" sz="3300" spc="-70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the</a:t>
            </a:r>
            <a:r>
              <a:rPr dirty="0" sz="3300" spc="-65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spc="-20" b="1">
                <a:solidFill>
                  <a:srgbClr val="001254"/>
                </a:solidFill>
                <a:latin typeface="Trebuchet MS"/>
                <a:cs typeface="Trebuchet MS"/>
              </a:rPr>
              <a:t>U.S. </a:t>
            </a: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healthcare</a:t>
            </a:r>
            <a:r>
              <a:rPr dirty="0" sz="3300" spc="-220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spc="-10" b="1">
                <a:solidFill>
                  <a:srgbClr val="001254"/>
                </a:solidFill>
                <a:latin typeface="Trebuchet MS"/>
                <a:cs typeface="Trebuchet MS"/>
              </a:rPr>
              <a:t>system </a:t>
            </a: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doesn’t</a:t>
            </a:r>
            <a:r>
              <a:rPr dirty="0" sz="3300" spc="-155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spc="-10" b="1">
                <a:solidFill>
                  <a:srgbClr val="001254"/>
                </a:solidFill>
                <a:latin typeface="Trebuchet MS"/>
                <a:cs typeface="Trebuchet MS"/>
              </a:rPr>
              <a:t>currently </a:t>
            </a: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focus</a:t>
            </a:r>
            <a:r>
              <a:rPr dirty="0" sz="3300" spc="-60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b="1">
                <a:solidFill>
                  <a:srgbClr val="001254"/>
                </a:solidFill>
                <a:latin typeface="Trebuchet MS"/>
                <a:cs typeface="Trebuchet MS"/>
              </a:rPr>
              <a:t>on</a:t>
            </a:r>
            <a:r>
              <a:rPr dirty="0" sz="3300" spc="-60" b="1">
                <a:solidFill>
                  <a:srgbClr val="001254"/>
                </a:solidFill>
                <a:latin typeface="Trebuchet MS"/>
                <a:cs typeface="Trebuchet MS"/>
              </a:rPr>
              <a:t> </a:t>
            </a:r>
            <a:r>
              <a:rPr dirty="0" sz="3300" spc="-20" b="1">
                <a:solidFill>
                  <a:srgbClr val="001254"/>
                </a:solidFill>
                <a:latin typeface="Trebuchet MS"/>
                <a:cs typeface="Trebuchet MS"/>
              </a:rPr>
              <a:t>SDoH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1269" y="0"/>
            <a:ext cx="6676420" cy="62120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735934" y="6433522"/>
            <a:ext cx="7005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dirty="0" sz="16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CMS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Roadmap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States,</a:t>
            </a:r>
            <a:r>
              <a:rPr dirty="0" sz="16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American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Healthcare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Executives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6" y="6206556"/>
            <a:ext cx="12188190" cy="651510"/>
            <a:chOff x="2166" y="6206556"/>
            <a:chExt cx="12188190" cy="651510"/>
          </a:xfrm>
        </p:grpSpPr>
        <p:sp>
          <p:nvSpPr>
            <p:cNvPr id="3" name="object 3" descr=""/>
            <p:cNvSpPr/>
            <p:nvPr/>
          </p:nvSpPr>
          <p:spPr>
            <a:xfrm>
              <a:off x="2166" y="6206556"/>
              <a:ext cx="12188190" cy="651510"/>
            </a:xfrm>
            <a:custGeom>
              <a:avLst/>
              <a:gdLst/>
              <a:ahLst/>
              <a:cxnLst/>
              <a:rect l="l" t="t" r="r" b="b"/>
              <a:pathLst>
                <a:path w="12188190" h="651509">
                  <a:moveTo>
                    <a:pt x="0" y="0"/>
                  </a:moveTo>
                  <a:lnTo>
                    <a:pt x="12188099" y="0"/>
                  </a:lnTo>
                  <a:lnTo>
                    <a:pt x="12188099" y="651443"/>
                  </a:lnTo>
                  <a:lnTo>
                    <a:pt x="0" y="651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42" y="6364240"/>
              <a:ext cx="2156657" cy="365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074" y="50422"/>
            <a:ext cx="11422380" cy="1998980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2700" marR="5080" indent="3175">
              <a:lnSpc>
                <a:spcPts val="3779"/>
              </a:lnSpc>
              <a:spcBef>
                <a:spcPts val="575"/>
              </a:spcBef>
            </a:pPr>
            <a:r>
              <a:rPr dirty="0" sz="3500">
                <a:solidFill>
                  <a:srgbClr val="232C68"/>
                </a:solidFill>
              </a:rPr>
              <a:t>Opportunity:</a:t>
            </a:r>
            <a:r>
              <a:rPr dirty="0" sz="3500" spc="-9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Health</a:t>
            </a:r>
            <a:r>
              <a:rPr dirty="0" sz="3500" spc="-9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disparities</a:t>
            </a:r>
            <a:r>
              <a:rPr dirty="0" sz="3500" spc="-9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linked</a:t>
            </a:r>
            <a:r>
              <a:rPr dirty="0" sz="3500" spc="-9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with</a:t>
            </a:r>
            <a:r>
              <a:rPr dirty="0" sz="3500" spc="-95">
                <a:solidFill>
                  <a:srgbClr val="232C68"/>
                </a:solidFill>
              </a:rPr>
              <a:t> </a:t>
            </a:r>
            <a:r>
              <a:rPr dirty="0" sz="3500" spc="-10">
                <a:solidFill>
                  <a:srgbClr val="232C68"/>
                </a:solidFill>
              </a:rPr>
              <a:t>social, </a:t>
            </a:r>
            <a:r>
              <a:rPr dirty="0" sz="3500">
                <a:solidFill>
                  <a:srgbClr val="232C68"/>
                </a:solidFill>
              </a:rPr>
              <a:t>economic,</a:t>
            </a:r>
            <a:r>
              <a:rPr dirty="0" sz="3500" spc="-9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and/or</a:t>
            </a:r>
            <a:r>
              <a:rPr dirty="0" sz="3500" spc="-9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environmental</a:t>
            </a:r>
            <a:r>
              <a:rPr dirty="0" sz="3500" spc="-90">
                <a:solidFill>
                  <a:srgbClr val="232C68"/>
                </a:solidFill>
              </a:rPr>
              <a:t> </a:t>
            </a:r>
            <a:r>
              <a:rPr dirty="0" sz="3500" spc="-10">
                <a:solidFill>
                  <a:srgbClr val="232C68"/>
                </a:solidFill>
              </a:rPr>
              <a:t>disadvantages </a:t>
            </a:r>
            <a:r>
              <a:rPr dirty="0" sz="3500">
                <a:solidFill>
                  <a:srgbClr val="232C68"/>
                </a:solidFill>
              </a:rPr>
              <a:t>adversely</a:t>
            </a:r>
            <a:r>
              <a:rPr dirty="0" sz="3500" spc="-7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affect</a:t>
            </a:r>
            <a:r>
              <a:rPr dirty="0" sz="3500" spc="-7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groups</a:t>
            </a:r>
            <a:r>
              <a:rPr dirty="0" sz="3500" spc="-7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of</a:t>
            </a:r>
            <a:r>
              <a:rPr dirty="0" sz="3500" spc="-7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people</a:t>
            </a:r>
            <a:r>
              <a:rPr dirty="0" sz="3500" spc="-7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who</a:t>
            </a:r>
            <a:r>
              <a:rPr dirty="0" sz="3500" spc="-75">
                <a:solidFill>
                  <a:srgbClr val="232C68"/>
                </a:solidFill>
              </a:rPr>
              <a:t> </a:t>
            </a:r>
            <a:r>
              <a:rPr dirty="0" sz="3500" spc="-20">
                <a:solidFill>
                  <a:srgbClr val="232C68"/>
                </a:solidFill>
              </a:rPr>
              <a:t>have </a:t>
            </a:r>
            <a:r>
              <a:rPr dirty="0" sz="3500" spc="-10">
                <a:solidFill>
                  <a:srgbClr val="232C68"/>
                </a:solidFill>
              </a:rPr>
              <a:t>systematically</a:t>
            </a:r>
            <a:r>
              <a:rPr dirty="0" sz="3500" spc="-16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experienced</a:t>
            </a:r>
            <a:r>
              <a:rPr dirty="0" sz="3500" spc="-15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greater</a:t>
            </a:r>
            <a:r>
              <a:rPr dirty="0" sz="3500" spc="-155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obstacles</a:t>
            </a:r>
            <a:r>
              <a:rPr dirty="0" sz="3500" spc="-160">
                <a:solidFill>
                  <a:srgbClr val="232C68"/>
                </a:solidFill>
              </a:rPr>
              <a:t> </a:t>
            </a:r>
            <a:r>
              <a:rPr dirty="0" sz="3500">
                <a:solidFill>
                  <a:srgbClr val="232C68"/>
                </a:solidFill>
              </a:rPr>
              <a:t>to</a:t>
            </a:r>
            <a:r>
              <a:rPr dirty="0" sz="3500" spc="-155">
                <a:solidFill>
                  <a:srgbClr val="232C68"/>
                </a:solidFill>
              </a:rPr>
              <a:t> </a:t>
            </a:r>
            <a:r>
              <a:rPr dirty="0" sz="3500" spc="-10">
                <a:solidFill>
                  <a:srgbClr val="232C68"/>
                </a:solidFill>
              </a:rPr>
              <a:t>health</a:t>
            </a:r>
            <a:endParaRPr sz="3500"/>
          </a:p>
        </p:txBody>
      </p:sp>
      <p:sp>
        <p:nvSpPr>
          <p:cNvPr id="6" name="object 6" descr=""/>
          <p:cNvSpPr txBox="1"/>
          <p:nvPr/>
        </p:nvSpPr>
        <p:spPr>
          <a:xfrm>
            <a:off x="5609418" y="2433825"/>
            <a:ext cx="5902325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0055" indent="-427355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People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of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color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Older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adults,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65+</a:t>
            </a:r>
            <a:r>
              <a:rPr dirty="0" sz="2800" spc="-5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years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 spc="-10">
                <a:latin typeface="Trebuchet MS"/>
                <a:cs typeface="Trebuchet MS"/>
              </a:rPr>
              <a:t>Children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People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with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chronic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conditions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 spc="-10">
                <a:latin typeface="Trebuchet MS"/>
                <a:cs typeface="Trebuchet MS"/>
              </a:rPr>
              <a:t>Low-income/Medicaid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People</a:t>
            </a:r>
            <a:r>
              <a:rPr dirty="0" sz="2800" spc="-12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experiencing</a:t>
            </a:r>
            <a:r>
              <a:rPr dirty="0" sz="2800" spc="-12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homelessness</a:t>
            </a:r>
            <a:endParaRPr sz="28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Rural</a:t>
            </a:r>
            <a:r>
              <a:rPr dirty="0" sz="2800" spc="-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and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Frontier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09418" y="5420865"/>
            <a:ext cx="41440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0055" indent="-427355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●"/>
              <a:tabLst>
                <a:tab pos="440055" algn="l"/>
              </a:tabLst>
            </a:pPr>
            <a:r>
              <a:rPr dirty="0" sz="2800">
                <a:latin typeface="Trebuchet MS"/>
                <a:cs typeface="Trebuchet MS"/>
              </a:rPr>
              <a:t>People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with</a:t>
            </a:r>
            <a:r>
              <a:rPr dirty="0" sz="2800" spc="-12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disabilities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636" y="2727451"/>
            <a:ext cx="4308717" cy="295568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74170" y="5496604"/>
            <a:ext cx="17824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Photo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by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4"/>
              </a:rPr>
              <a:t>Brooke</a:t>
            </a:r>
            <a:r>
              <a:rPr dirty="0" sz="1000" spc="-20">
                <a:latin typeface="Calibri"/>
                <a:cs typeface="Calibri"/>
                <a:hlinkClick r:id="rId4"/>
              </a:rPr>
              <a:t> </a:t>
            </a:r>
            <a:r>
              <a:rPr dirty="0" sz="1000">
                <a:latin typeface="Calibri"/>
                <a:cs typeface="Calibri"/>
                <a:hlinkClick r:id="rId4"/>
              </a:rPr>
              <a:t>Lark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5"/>
              </a:rPr>
              <a:t>Unsplash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537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z="1300" spc="-50"/>
              <a:t>6</a:t>
            </a:fld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12"/>
            <a:ext cx="12192000" cy="609600"/>
            <a:chOff x="0" y="6248412"/>
            <a:chExt cx="12192000" cy="609600"/>
          </a:xfrm>
        </p:grpSpPr>
        <p:sp>
          <p:nvSpPr>
            <p:cNvPr id="3" name="object 3" descr=""/>
            <p:cNvSpPr/>
            <p:nvPr/>
          </p:nvSpPr>
          <p:spPr>
            <a:xfrm>
              <a:off x="0" y="6248412"/>
              <a:ext cx="12192000" cy="609600"/>
            </a:xfrm>
            <a:custGeom>
              <a:avLst/>
              <a:gdLst/>
              <a:ahLst/>
              <a:cxnLst/>
              <a:rect l="l" t="t" r="r" b="b"/>
              <a:pathLst>
                <a:path w="12192000" h="609600">
                  <a:moveTo>
                    <a:pt x="12191999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09599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56024"/>
              <a:ext cx="2268059" cy="3840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00910">
              <a:lnSpc>
                <a:spcPct val="100000"/>
              </a:lnSpc>
              <a:spcBef>
                <a:spcPts val="100"/>
              </a:spcBef>
            </a:pPr>
            <a:r>
              <a:rPr dirty="0" sz="3500"/>
              <a:t>Wage</a:t>
            </a:r>
            <a:r>
              <a:rPr dirty="0" sz="3500" spc="-100"/>
              <a:t> </a:t>
            </a:r>
            <a:r>
              <a:rPr dirty="0" sz="3500"/>
              <a:t>&amp;</a:t>
            </a:r>
            <a:r>
              <a:rPr dirty="0" sz="3500" spc="-100"/>
              <a:t> </a:t>
            </a:r>
            <a:r>
              <a:rPr dirty="0" sz="3500"/>
              <a:t>Unemployment</a:t>
            </a:r>
            <a:r>
              <a:rPr dirty="0" sz="3500" spc="-100"/>
              <a:t> </a:t>
            </a:r>
            <a:r>
              <a:rPr dirty="0" sz="3500" spc="-10"/>
              <a:t>Disparities</a:t>
            </a:r>
            <a:endParaRPr sz="3500"/>
          </a:p>
        </p:txBody>
      </p:sp>
      <p:sp>
        <p:nvSpPr>
          <p:cNvPr id="6" name="object 6" descr=""/>
          <p:cNvSpPr txBox="1"/>
          <p:nvPr/>
        </p:nvSpPr>
        <p:spPr>
          <a:xfrm>
            <a:off x="204891" y="5457829"/>
            <a:ext cx="11644630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rebuchet MS"/>
                <a:cs typeface="Trebuchet MS"/>
              </a:rPr>
              <a:t>Source: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Colorado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Department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of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Labor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and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Employment,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Press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Release: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Colorado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Employment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Situation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–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October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2023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and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February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2024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Also, inflation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has disproportionately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affected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lower-</a:t>
            </a:r>
            <a:r>
              <a:rPr dirty="0" sz="1200">
                <a:latin typeface="Trebuchet MS"/>
                <a:cs typeface="Trebuchet MS"/>
              </a:rPr>
              <a:t>income Coloradans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(Source: CU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Denver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report </a:t>
            </a:r>
            <a:r>
              <a:rPr dirty="0" sz="1200" spc="-20">
                <a:latin typeface="Trebuchet MS"/>
                <a:cs typeface="Trebuchet MS"/>
                <a:hlinkClick r:id="rId3"/>
              </a:rPr>
              <a:t>www.bellpolicy.org/2022/12/15/inflation-</a:t>
            </a:r>
            <a:r>
              <a:rPr dirty="0" sz="1200" spc="-10">
                <a:latin typeface="Trebuchet MS"/>
                <a:cs typeface="Trebuchet MS"/>
                <a:hlinkClick r:id="rId3"/>
              </a:rPr>
              <a:t>and-colorados-middle-class)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742375"/>
            <a:ext cx="5916550" cy="46856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5150" y="742375"/>
            <a:ext cx="5861749" cy="46609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537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z="1300" spc="-50"/>
              <a:t>6</a:t>
            </a:fld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3099"/>
            <a:ext cx="12192000" cy="6235065"/>
            <a:chOff x="0" y="623099"/>
            <a:chExt cx="12192000" cy="6235065"/>
          </a:xfrm>
        </p:grpSpPr>
        <p:sp>
          <p:nvSpPr>
            <p:cNvPr id="3" name="object 3" descr=""/>
            <p:cNvSpPr/>
            <p:nvPr/>
          </p:nvSpPr>
          <p:spPr>
            <a:xfrm>
              <a:off x="0" y="6256611"/>
              <a:ext cx="12192000" cy="601980"/>
            </a:xfrm>
            <a:custGeom>
              <a:avLst/>
              <a:gdLst/>
              <a:ahLst/>
              <a:cxnLst/>
              <a:rect l="l" t="t" r="r" b="b"/>
              <a:pathLst>
                <a:path w="12192000" h="601979">
                  <a:moveTo>
                    <a:pt x="0" y="0"/>
                  </a:moveTo>
                  <a:lnTo>
                    <a:pt x="12191999" y="0"/>
                  </a:lnTo>
                  <a:lnTo>
                    <a:pt x="12191999" y="601388"/>
                  </a:lnTo>
                  <a:lnTo>
                    <a:pt x="0" y="60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364223"/>
              <a:ext cx="2268059" cy="3840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23099"/>
              <a:ext cx="9280290" cy="55980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725" y="56768"/>
            <a:ext cx="117430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1970"/>
                </a:solidFill>
              </a:rPr>
              <a:t>Percentage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of</a:t>
            </a:r>
            <a:r>
              <a:rPr dirty="0" sz="3200" spc="-160">
                <a:solidFill>
                  <a:srgbClr val="001970"/>
                </a:solidFill>
              </a:rPr>
              <a:t> </a:t>
            </a:r>
            <a:r>
              <a:rPr dirty="0" sz="3200" spc="-70">
                <a:solidFill>
                  <a:srgbClr val="001970"/>
                </a:solidFill>
              </a:rPr>
              <a:t>Total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Population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Enrolled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in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Medicaid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>
                <a:solidFill>
                  <a:srgbClr val="001970"/>
                </a:solidFill>
              </a:rPr>
              <a:t>and</a:t>
            </a:r>
            <a:r>
              <a:rPr dirty="0" sz="3200" spc="-105">
                <a:solidFill>
                  <a:srgbClr val="001970"/>
                </a:solidFill>
              </a:rPr>
              <a:t> </a:t>
            </a:r>
            <a:r>
              <a:rPr dirty="0" sz="3200" spc="-20">
                <a:solidFill>
                  <a:srgbClr val="001970"/>
                </a:solidFill>
              </a:rPr>
              <a:t>CHP+</a:t>
            </a:r>
            <a:endParaRPr sz="3200"/>
          </a:p>
        </p:txBody>
      </p:sp>
      <p:grpSp>
        <p:nvGrpSpPr>
          <p:cNvPr id="7" name="object 7" descr=""/>
          <p:cNvGrpSpPr/>
          <p:nvPr/>
        </p:nvGrpSpPr>
        <p:grpSpPr>
          <a:xfrm>
            <a:off x="9763196" y="623058"/>
            <a:ext cx="2327275" cy="2116455"/>
            <a:chOff x="9763196" y="623058"/>
            <a:chExt cx="2327275" cy="211645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3196" y="623058"/>
              <a:ext cx="1771843" cy="52907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3240" y="1152127"/>
              <a:ext cx="1882531" cy="5290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3218" y="1681173"/>
              <a:ext cx="1937167" cy="52907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9771" y="2210265"/>
              <a:ext cx="2290586" cy="52907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774775" y="4479338"/>
            <a:ext cx="2068830" cy="157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Trebuchet MS"/>
                <a:cs typeface="Trebuchet MS"/>
              </a:rPr>
              <a:t>Source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Medicaid Management </a:t>
            </a:r>
            <a:r>
              <a:rPr dirty="0" sz="1700">
                <a:latin typeface="Trebuchet MS"/>
                <a:cs typeface="Trebuchet MS"/>
              </a:rPr>
              <a:t>Information</a:t>
            </a:r>
            <a:r>
              <a:rPr dirty="0" sz="1700" spc="-55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System </a:t>
            </a:r>
            <a:r>
              <a:rPr dirty="0" sz="1700">
                <a:latin typeface="Trebuchet MS"/>
                <a:cs typeface="Trebuchet MS"/>
              </a:rPr>
              <a:t>(MMIS)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from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CY</a:t>
            </a:r>
            <a:r>
              <a:rPr dirty="0" sz="1700" spc="-55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2022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700" spc="-10">
                <a:latin typeface="Trebuchet MS"/>
                <a:cs typeface="Trebuchet MS"/>
              </a:rPr>
              <a:t>Population</a:t>
            </a:r>
            <a:r>
              <a:rPr dirty="0" sz="1700" spc="-3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data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from </a:t>
            </a:r>
            <a:r>
              <a:rPr dirty="0" sz="1700">
                <a:latin typeface="Trebuchet MS"/>
                <a:cs typeface="Trebuchet MS"/>
              </a:rPr>
              <a:t>State</a:t>
            </a:r>
            <a:r>
              <a:rPr dirty="0" sz="1700" spc="-25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Demographer.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537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z="1300" spc="-50"/>
              <a:t>6</a:t>
            </a:fld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6"/>
            <a:ext cx="12192635" cy="482600"/>
            <a:chOff x="0" y="6375796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6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20"/>
                  </a:moveTo>
                  <a:lnTo>
                    <a:pt x="0" y="482220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2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39" y="6466488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8577" y="66749"/>
            <a:ext cx="8724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Behavioral</a:t>
            </a:r>
            <a:r>
              <a:rPr dirty="0" sz="4800" spc="-225"/>
              <a:t> </a:t>
            </a:r>
            <a:r>
              <a:rPr dirty="0" sz="4800"/>
              <a:t>Health</a:t>
            </a:r>
            <a:r>
              <a:rPr dirty="0" sz="4800" spc="-220"/>
              <a:t> </a:t>
            </a:r>
            <a:r>
              <a:rPr dirty="0" sz="4800" spc="-10"/>
              <a:t>Opportunity</a:t>
            </a:r>
            <a:endParaRPr sz="4800"/>
          </a:p>
        </p:txBody>
      </p:sp>
      <p:grpSp>
        <p:nvGrpSpPr>
          <p:cNvPr id="6" name="object 6" descr=""/>
          <p:cNvGrpSpPr/>
          <p:nvPr/>
        </p:nvGrpSpPr>
        <p:grpSpPr>
          <a:xfrm>
            <a:off x="300225" y="1232875"/>
            <a:ext cx="6615430" cy="4676775"/>
            <a:chOff x="300225" y="1232875"/>
            <a:chExt cx="6615430" cy="467677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750" y="1242400"/>
              <a:ext cx="6596249" cy="46575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04987" y="1237637"/>
              <a:ext cx="6605905" cy="4667250"/>
            </a:xfrm>
            <a:custGeom>
              <a:avLst/>
              <a:gdLst/>
              <a:ahLst/>
              <a:cxnLst/>
              <a:rect l="l" t="t" r="r" b="b"/>
              <a:pathLst>
                <a:path w="6605905" h="4667250">
                  <a:moveTo>
                    <a:pt x="0" y="0"/>
                  </a:moveTo>
                  <a:lnTo>
                    <a:pt x="6605774" y="0"/>
                  </a:lnTo>
                  <a:lnTo>
                    <a:pt x="6605774" y="4667124"/>
                  </a:lnTo>
                  <a:lnTo>
                    <a:pt x="0" y="46671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19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122975" y="788500"/>
            <a:ext cx="4695190" cy="48006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heavy" sz="2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Healthy</a:t>
            </a:r>
            <a:r>
              <a:rPr dirty="0" u="heavy" sz="2800" spc="-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Kids</a:t>
            </a:r>
            <a:r>
              <a:rPr dirty="0" u="heavy" sz="2800" spc="-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CO</a:t>
            </a:r>
            <a:r>
              <a:rPr dirty="0" u="heavy" sz="2800" spc="-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Survey</a:t>
            </a:r>
            <a:r>
              <a:rPr dirty="0" u="heavy" sz="28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2021</a:t>
            </a:r>
            <a:r>
              <a:rPr dirty="0" u="none" sz="2800" spc="-1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469900" marR="199390" indent="-44386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2800">
                <a:latin typeface="Trebuchet MS"/>
                <a:cs typeface="Trebuchet MS"/>
              </a:rPr>
              <a:t>26%</a:t>
            </a:r>
            <a:r>
              <a:rPr dirty="0" sz="2800" spc="-4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of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youth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felt</a:t>
            </a:r>
            <a:r>
              <a:rPr dirty="0" sz="2800" spc="-2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their </a:t>
            </a:r>
            <a:r>
              <a:rPr dirty="0" sz="2800">
                <a:latin typeface="Trebuchet MS"/>
                <a:cs typeface="Trebuchet MS"/>
              </a:rPr>
              <a:t>stress</a:t>
            </a:r>
            <a:r>
              <a:rPr dirty="0" sz="2800" spc="-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was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unmanageable</a:t>
            </a:r>
            <a:endParaRPr sz="2800">
              <a:latin typeface="Trebuchet MS"/>
              <a:cs typeface="Trebuchet MS"/>
            </a:endParaRPr>
          </a:p>
          <a:p>
            <a:pPr marL="469900" marR="133350" indent="-44386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2800">
                <a:latin typeface="Trebuchet MS"/>
                <a:cs typeface="Trebuchet MS"/>
              </a:rPr>
              <a:t>40%</a:t>
            </a:r>
            <a:r>
              <a:rPr dirty="0" sz="2800" spc="-2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of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youth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experienced </a:t>
            </a:r>
            <a:r>
              <a:rPr dirty="0" sz="2800">
                <a:latin typeface="Trebuchet MS"/>
                <a:cs typeface="Trebuchet MS"/>
              </a:rPr>
              <a:t>persistent</a:t>
            </a:r>
            <a:r>
              <a:rPr dirty="0" sz="2800" spc="-11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feelings</a:t>
            </a:r>
            <a:r>
              <a:rPr dirty="0" sz="2800" spc="-110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of </a:t>
            </a:r>
            <a:r>
              <a:rPr dirty="0" sz="2800">
                <a:latin typeface="Trebuchet MS"/>
                <a:cs typeface="Trebuchet MS"/>
              </a:rPr>
              <a:t>sadness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or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hopelessness</a:t>
            </a:r>
            <a:endParaRPr sz="2800">
              <a:latin typeface="Trebuchet MS"/>
              <a:cs typeface="Trebuchet MS"/>
            </a:endParaRPr>
          </a:p>
          <a:p>
            <a:pPr marL="469900" marR="235585" indent="-44386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2800">
                <a:latin typeface="Trebuchet MS"/>
                <a:cs typeface="Trebuchet MS"/>
              </a:rPr>
              <a:t>17%</a:t>
            </a:r>
            <a:r>
              <a:rPr dirty="0" sz="2800" spc="-2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of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youth</a:t>
            </a:r>
            <a:r>
              <a:rPr dirty="0" sz="2800" spc="-1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seriously </a:t>
            </a:r>
            <a:r>
              <a:rPr dirty="0" sz="2800">
                <a:latin typeface="Trebuchet MS"/>
                <a:cs typeface="Trebuchet MS"/>
              </a:rPr>
              <a:t>considered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suicide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in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the </a:t>
            </a:r>
            <a:r>
              <a:rPr dirty="0" sz="2800">
                <a:latin typeface="Trebuchet MS"/>
                <a:cs typeface="Trebuchet MS"/>
              </a:rPr>
              <a:t>past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60">
                <a:latin typeface="Trebuchet MS"/>
                <a:cs typeface="Trebuchet MS"/>
              </a:rPr>
              <a:t>year,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which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has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not </a:t>
            </a:r>
            <a:r>
              <a:rPr dirty="0" sz="2800">
                <a:latin typeface="Trebuchet MS"/>
                <a:cs typeface="Trebuchet MS"/>
              </a:rPr>
              <a:t>changed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since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2015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79670" y="6502424"/>
            <a:ext cx="403034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dirty="0" sz="16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Colorado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16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Survey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1977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50" b="0">
                <a:latin typeface="Trebuchet MS"/>
                <a:cs typeface="Trebuchet MS"/>
              </a:rPr>
              <a:t>8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375796"/>
            <a:ext cx="12192635" cy="482600"/>
            <a:chOff x="0" y="6375796"/>
            <a:chExt cx="12192635" cy="482600"/>
          </a:xfrm>
        </p:grpSpPr>
        <p:sp>
          <p:nvSpPr>
            <p:cNvPr id="3" name="object 3" descr=""/>
            <p:cNvSpPr/>
            <p:nvPr/>
          </p:nvSpPr>
          <p:spPr>
            <a:xfrm>
              <a:off x="0" y="6375796"/>
              <a:ext cx="12192635" cy="482600"/>
            </a:xfrm>
            <a:custGeom>
              <a:avLst/>
              <a:gdLst/>
              <a:ahLst/>
              <a:cxnLst/>
              <a:rect l="l" t="t" r="r" b="b"/>
              <a:pathLst>
                <a:path w="12192635" h="482600">
                  <a:moveTo>
                    <a:pt x="12192011" y="482220"/>
                  </a:moveTo>
                  <a:lnTo>
                    <a:pt x="0" y="482220"/>
                  </a:lnTo>
                  <a:lnTo>
                    <a:pt x="0" y="0"/>
                  </a:lnTo>
                  <a:lnTo>
                    <a:pt x="12192011" y="0"/>
                  </a:lnTo>
                  <a:lnTo>
                    <a:pt x="12192011" y="48222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39" y="6466488"/>
              <a:ext cx="1776484" cy="3008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847" y="161540"/>
            <a:ext cx="11874500" cy="1155065"/>
          </a:xfrm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245745" marR="5080" indent="-233679">
              <a:lnSpc>
                <a:spcPts val="4210"/>
              </a:lnSpc>
              <a:spcBef>
                <a:spcPts val="630"/>
              </a:spcBef>
            </a:pPr>
            <a:r>
              <a:rPr dirty="0" sz="3900">
                <a:solidFill>
                  <a:srgbClr val="001970"/>
                </a:solidFill>
              </a:rPr>
              <a:t>Challenge:</a:t>
            </a:r>
            <a:r>
              <a:rPr dirty="0" sz="3900" spc="-265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An</a:t>
            </a:r>
            <a:r>
              <a:rPr dirty="0" sz="3900" spc="-55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Increasing</a:t>
            </a:r>
            <a:r>
              <a:rPr dirty="0" sz="3900" spc="-55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CO</a:t>
            </a:r>
            <a:r>
              <a:rPr dirty="0" sz="3900" spc="-55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Older</a:t>
            </a:r>
            <a:r>
              <a:rPr dirty="0" sz="3900" spc="-2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Adult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 spc="-10">
                <a:solidFill>
                  <a:srgbClr val="001970"/>
                </a:solidFill>
              </a:rPr>
              <a:t>Population </a:t>
            </a:r>
            <a:r>
              <a:rPr dirty="0" sz="3900" spc="-30">
                <a:solidFill>
                  <a:srgbClr val="001970"/>
                </a:solidFill>
              </a:rPr>
              <a:t>1-in-</a:t>
            </a:r>
            <a:r>
              <a:rPr dirty="0" sz="3900">
                <a:solidFill>
                  <a:srgbClr val="001970"/>
                </a:solidFill>
              </a:rPr>
              <a:t>5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 spc="-10">
                <a:solidFill>
                  <a:srgbClr val="001970"/>
                </a:solidFill>
              </a:rPr>
              <a:t>CO’s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&gt;60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years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old.</a:t>
            </a:r>
            <a:r>
              <a:rPr dirty="0" sz="3900" spc="-55">
                <a:solidFill>
                  <a:srgbClr val="001970"/>
                </a:solidFill>
              </a:rPr>
              <a:t> </a:t>
            </a:r>
            <a:r>
              <a:rPr dirty="0" sz="3900" spc="-30">
                <a:solidFill>
                  <a:srgbClr val="001970"/>
                </a:solidFill>
              </a:rPr>
              <a:t>1-in-</a:t>
            </a:r>
            <a:r>
              <a:rPr dirty="0" sz="3900">
                <a:solidFill>
                  <a:srgbClr val="001970"/>
                </a:solidFill>
              </a:rPr>
              <a:t>4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in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>
                <a:solidFill>
                  <a:srgbClr val="001970"/>
                </a:solidFill>
              </a:rPr>
              <a:t>Mesa</a:t>
            </a:r>
            <a:r>
              <a:rPr dirty="0" sz="3900" spc="-60">
                <a:solidFill>
                  <a:srgbClr val="001970"/>
                </a:solidFill>
              </a:rPr>
              <a:t> </a:t>
            </a:r>
            <a:r>
              <a:rPr dirty="0" sz="3900" spc="-10">
                <a:solidFill>
                  <a:srgbClr val="001970"/>
                </a:solidFill>
              </a:rPr>
              <a:t>County*</a:t>
            </a:r>
            <a:endParaRPr sz="3900"/>
          </a:p>
        </p:txBody>
      </p:sp>
      <p:sp>
        <p:nvSpPr>
          <p:cNvPr id="10" name="object 10" descr=""/>
          <p:cNvSpPr txBox="1"/>
          <p:nvPr/>
        </p:nvSpPr>
        <p:spPr>
          <a:xfrm>
            <a:off x="3783875" y="6496779"/>
            <a:ext cx="3830320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*per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Mesa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County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Commissioners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1977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1200" spc="-50" b="0">
                <a:latin typeface="Trebuchet MS"/>
                <a:cs typeface="Trebuchet MS"/>
              </a:rPr>
              <a:t>9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442" y="1579269"/>
            <a:ext cx="8516620" cy="276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 marR="5080">
              <a:lnSpc>
                <a:spcPct val="126000"/>
              </a:lnSpc>
              <a:spcBef>
                <a:spcPts val="100"/>
              </a:spcBef>
            </a:pPr>
            <a:r>
              <a:rPr dirty="0" sz="3200" b="1">
                <a:latin typeface="Trebuchet MS"/>
                <a:cs typeface="Trebuchet MS"/>
              </a:rPr>
              <a:t>Pressure</a:t>
            </a:r>
            <a:r>
              <a:rPr dirty="0" sz="3200" spc="-7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on</a:t>
            </a:r>
            <a:r>
              <a:rPr dirty="0" sz="3200" spc="-6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demand</a:t>
            </a:r>
            <a:r>
              <a:rPr dirty="0" sz="3200" spc="-7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for</a:t>
            </a:r>
            <a:r>
              <a:rPr dirty="0" sz="3200" spc="-6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health</a:t>
            </a:r>
            <a:r>
              <a:rPr dirty="0" sz="3200" spc="-7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care</a:t>
            </a:r>
            <a:r>
              <a:rPr dirty="0" sz="3200" spc="-65" b="1">
                <a:latin typeface="Trebuchet MS"/>
                <a:cs typeface="Trebuchet MS"/>
              </a:rPr>
              <a:t> </a:t>
            </a:r>
            <a:r>
              <a:rPr dirty="0" sz="3200" spc="-10" b="1">
                <a:latin typeface="Trebuchet MS"/>
                <a:cs typeface="Trebuchet MS"/>
              </a:rPr>
              <a:t>workers </a:t>
            </a:r>
            <a:r>
              <a:rPr dirty="0" sz="3200" b="1">
                <a:latin typeface="Trebuchet MS"/>
                <a:cs typeface="Trebuchet MS"/>
              </a:rPr>
              <a:t>Lower</a:t>
            </a:r>
            <a:r>
              <a:rPr dirty="0" sz="3200" spc="-7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reimbursements</a:t>
            </a:r>
            <a:r>
              <a:rPr dirty="0" sz="3200" spc="-7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under</a:t>
            </a:r>
            <a:r>
              <a:rPr dirty="0" sz="3200" spc="-70" b="1">
                <a:latin typeface="Trebuchet MS"/>
                <a:cs typeface="Trebuchet MS"/>
              </a:rPr>
              <a:t> </a:t>
            </a:r>
            <a:r>
              <a:rPr dirty="0" sz="3200" spc="-10" b="1">
                <a:latin typeface="Trebuchet MS"/>
                <a:cs typeface="Trebuchet MS"/>
              </a:rPr>
              <a:t>Medicare</a:t>
            </a:r>
            <a:endParaRPr sz="3200">
              <a:latin typeface="Trebuchet MS"/>
              <a:cs typeface="Trebuchet MS"/>
            </a:endParaRPr>
          </a:p>
          <a:p>
            <a:pPr marL="29209">
              <a:lnSpc>
                <a:spcPct val="100000"/>
              </a:lnSpc>
              <a:spcBef>
                <a:spcPts val="3200"/>
              </a:spcBef>
            </a:pPr>
            <a:r>
              <a:rPr dirty="0" sz="3200" b="1">
                <a:latin typeface="Trebuchet MS"/>
                <a:cs typeface="Trebuchet MS"/>
              </a:rPr>
              <a:t>Costs:</a:t>
            </a:r>
            <a:r>
              <a:rPr dirty="0" sz="3200" spc="-9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Dec.</a:t>
            </a:r>
            <a:r>
              <a:rPr dirty="0" sz="3200" spc="-8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2022</a:t>
            </a:r>
            <a:r>
              <a:rPr dirty="0" sz="3200" spc="-8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to</a:t>
            </a:r>
            <a:r>
              <a:rPr dirty="0" sz="3200" spc="-85" b="1">
                <a:latin typeface="Trebuchet MS"/>
                <a:cs typeface="Trebuchet MS"/>
              </a:rPr>
              <a:t> </a:t>
            </a:r>
            <a:r>
              <a:rPr dirty="0" sz="3200" spc="-80" b="1">
                <a:latin typeface="Trebuchet MS"/>
                <a:cs typeface="Trebuchet MS"/>
              </a:rPr>
              <a:t>Nov.</a:t>
            </a:r>
            <a:r>
              <a:rPr dirty="0" sz="3200" spc="-85" b="1">
                <a:latin typeface="Trebuchet MS"/>
                <a:cs typeface="Trebuchet MS"/>
              </a:rPr>
              <a:t> </a:t>
            </a:r>
            <a:r>
              <a:rPr dirty="0" sz="3200" spc="-20" b="1">
                <a:latin typeface="Trebuchet MS"/>
                <a:cs typeface="Trebuchet MS"/>
              </a:rPr>
              <a:t>2023</a:t>
            </a:r>
            <a:endParaRPr sz="3200">
              <a:latin typeface="Trebuchet MS"/>
              <a:cs typeface="Trebuchet MS"/>
            </a:endParaRPr>
          </a:p>
          <a:p>
            <a:pPr marL="486409" indent="-473709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86409" algn="l"/>
                <a:tab pos="5515610" algn="l"/>
              </a:tabLst>
            </a:pPr>
            <a:r>
              <a:rPr dirty="0" sz="3200" spc="-70">
                <a:latin typeface="Trebuchet MS"/>
                <a:cs typeface="Trebuchet MS"/>
              </a:rPr>
              <a:t>Total</a:t>
            </a:r>
            <a:r>
              <a:rPr dirty="0" sz="3200" spc="-14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Medicaid</a:t>
            </a:r>
            <a:r>
              <a:rPr dirty="0" sz="3200" spc="-14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PMPM</a:t>
            </a:r>
            <a:r>
              <a:rPr dirty="0" sz="3200" spc="-13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Cost: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0">
                <a:latin typeface="Trebuchet MS"/>
                <a:cs typeface="Trebuchet MS"/>
              </a:rPr>
              <a:t>$600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9442" y="4317388"/>
            <a:ext cx="434721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6409" indent="-473709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86409" algn="l"/>
              </a:tabLst>
            </a:pPr>
            <a:r>
              <a:rPr dirty="0" sz="3200" spc="-10">
                <a:latin typeface="Trebuchet MS"/>
                <a:cs typeface="Trebuchet MS"/>
              </a:rPr>
              <a:t>Non-</a:t>
            </a:r>
            <a:r>
              <a:rPr dirty="0" sz="3200" spc="-60">
                <a:latin typeface="Trebuchet MS"/>
                <a:cs typeface="Trebuchet MS"/>
              </a:rPr>
              <a:t>LTSS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Cost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PMPM:</a:t>
            </a:r>
            <a:endParaRPr sz="3200">
              <a:latin typeface="Trebuchet MS"/>
              <a:cs typeface="Trebuchet MS"/>
            </a:endParaRPr>
          </a:p>
          <a:p>
            <a:pPr marL="486409" indent="-473709">
              <a:lnSpc>
                <a:spcPct val="100000"/>
              </a:lnSpc>
              <a:buFont typeface="Arial"/>
              <a:buChar char="●"/>
              <a:tabLst>
                <a:tab pos="486409" algn="l"/>
              </a:tabLst>
            </a:pPr>
            <a:r>
              <a:rPr dirty="0" sz="3200" spc="-60">
                <a:latin typeface="Trebuchet MS"/>
                <a:cs typeface="Trebuchet MS"/>
              </a:rPr>
              <a:t>LTSS</a:t>
            </a:r>
            <a:r>
              <a:rPr dirty="0" sz="3200" spc="-12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cost</a:t>
            </a:r>
            <a:r>
              <a:rPr dirty="0" sz="3200" spc="-12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PMPM: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42650" y="4317388"/>
            <a:ext cx="12395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latin typeface="Trebuchet MS"/>
                <a:cs typeface="Trebuchet MS"/>
              </a:rPr>
              <a:t>$408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latin typeface="Trebuchet MS"/>
                <a:cs typeface="Trebuchet MS"/>
              </a:rPr>
              <a:t>$5,968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6250" y="5419748"/>
            <a:ext cx="110178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0" b="1" i="1">
                <a:latin typeface="Trebuchet MS"/>
                <a:cs typeface="Trebuchet MS"/>
              </a:rPr>
              <a:t>LTSS</a:t>
            </a:r>
            <a:r>
              <a:rPr dirty="0" sz="3200" spc="-70" b="1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=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Long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spc="-75" i="1">
                <a:latin typeface="Trebuchet MS"/>
                <a:cs typeface="Trebuchet MS"/>
              </a:rPr>
              <a:t>Term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Services</a:t>
            </a:r>
            <a:r>
              <a:rPr dirty="0" sz="2900" spc="-65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&amp;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Supports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for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People</a:t>
            </a:r>
            <a:r>
              <a:rPr dirty="0" sz="2900" spc="-60" i="1">
                <a:latin typeface="Trebuchet MS"/>
                <a:cs typeface="Trebuchet MS"/>
              </a:rPr>
              <a:t> </a:t>
            </a:r>
            <a:r>
              <a:rPr dirty="0" sz="2900" i="1">
                <a:latin typeface="Trebuchet MS"/>
                <a:cs typeface="Trebuchet MS"/>
              </a:rPr>
              <a:t>with</a:t>
            </a:r>
            <a:r>
              <a:rPr dirty="0" sz="2900" spc="-65" i="1">
                <a:latin typeface="Trebuchet MS"/>
                <a:cs typeface="Trebuchet MS"/>
              </a:rPr>
              <a:t> </a:t>
            </a:r>
            <a:r>
              <a:rPr dirty="0" sz="2900" spc="-10" i="1">
                <a:latin typeface="Trebuchet MS"/>
                <a:cs typeface="Trebuchet MS"/>
              </a:rPr>
              <a:t>Disabilities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QHN Bimestefer Keynote 2024.4.25.pptx</dc:title>
  <dcterms:created xsi:type="dcterms:W3CDTF">2024-04-23T16:05:45Z</dcterms:created>
  <dcterms:modified xsi:type="dcterms:W3CDTF">2024-04-23T16:05:45Z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Google</vt:lpwstr>
  </property>
  <property fmtid="{D5CDD505-2E9C-101B-9397-08002B2CF9AE}" pid="4" name="LastSaved">
    <vt:filetime>2024-04-23T00:00:00Z</vt:filetime>
  </property>
</Properties>
</file>