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34"/>
  </p:notesMasterIdLst>
  <p:sldIdLst>
    <p:sldId id="256" r:id="rId5"/>
    <p:sldId id="2076136977" r:id="rId6"/>
    <p:sldId id="2076136974" r:id="rId7"/>
    <p:sldId id="267" r:id="rId8"/>
    <p:sldId id="2076136946" r:id="rId9"/>
    <p:sldId id="2076136947" r:id="rId10"/>
    <p:sldId id="2076136979" r:id="rId11"/>
    <p:sldId id="2076137006" r:id="rId12"/>
    <p:sldId id="2076137007" r:id="rId13"/>
    <p:sldId id="2076136983" r:id="rId14"/>
    <p:sldId id="2076137008" r:id="rId15"/>
    <p:sldId id="2076137009" r:id="rId16"/>
    <p:sldId id="2076137010" r:id="rId17"/>
    <p:sldId id="2076137011" r:id="rId18"/>
    <p:sldId id="2076136989" r:id="rId19"/>
    <p:sldId id="2076137012" r:id="rId20"/>
    <p:sldId id="2076137013" r:id="rId21"/>
    <p:sldId id="2076137014" r:id="rId22"/>
    <p:sldId id="2076137015" r:id="rId23"/>
    <p:sldId id="2076137016" r:id="rId24"/>
    <p:sldId id="2076137017" r:id="rId25"/>
    <p:sldId id="2076137018" r:id="rId26"/>
    <p:sldId id="2076137019" r:id="rId27"/>
    <p:sldId id="2076137020" r:id="rId28"/>
    <p:sldId id="2076137021" r:id="rId29"/>
    <p:sldId id="2076137023" r:id="rId30"/>
    <p:sldId id="259" r:id="rId31"/>
    <p:sldId id="2076137004" r:id="rId32"/>
    <p:sldId id="260" r:id="rId33"/>
  </p:sldIdLst>
  <p:sldSz cx="18288000" cy="10287000"/>
  <p:notesSz cx="6858000" cy="9144000"/>
  <p:embeddedFontLst>
    <p:embeddedFont>
      <p:font typeface="Overpass" panose="020B0604020202020204" charset="0"/>
      <p:regular r:id="rId35"/>
      <p:bold r:id="rId36"/>
      <p:italic r:id="rId37"/>
      <p:boldItalic r:id="rId38"/>
    </p:embeddedFont>
    <p:embeddedFont>
      <p:font typeface="Overpass Light" panose="020B0604020202020204" charset="0"/>
      <p:regular r:id="rId39"/>
    </p:embeddedFont>
    <p:embeddedFont>
      <p:font typeface="Overpass Ultra-Bold" panose="020B0604020202020204" charset="0"/>
      <p:regular r:id="rId40"/>
      <p:bold r:id="rId41"/>
    </p:embeddedFont>
    <p:embeddedFont>
      <p:font typeface="Overpass Ultra-Bold Italics" panose="020B0604020202020204" charset="0"/>
      <p:regular r:id="rId42"/>
      <p:bold r:id="rId43"/>
      <p:italic r:id="rId44"/>
      <p:boldItalic r:id="rId45"/>
    </p:embeddedFont>
    <p:embeddedFont>
      <p:font typeface="Trebuchet MS" panose="020B060302020202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B8CC33-18D7-F61E-B766-D52D2372B38F}" name="Kelsey Matheson" initials="KM" userId="S::kmatheson@civitasforhealth.org::999adf0f-73a1-4682-82b3-5f3c76f13a39" providerId="AD"/>
  <p188:author id="{3A9AB66A-0B46-EEEC-FA95-CAB19FF60EAB}" name="Jolie Ritzo" initials="JR" userId="S::jritzo@civitasforhealth.org::7b1a3176-6cb9-45f5-984b-332b97f527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15F"/>
    <a:srgbClr val="42413F"/>
    <a:srgbClr val="B34120"/>
    <a:srgbClr val="F2EFE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C3C72D-DECF-4360-AE98-71F8A00247E9}" v="4" dt="2024-04-24T00:22:25.191"/>
    <p1510:client id="{6477470D-6E23-5214-1B0C-1801289F7494}" v="3" dt="2024-04-24T00:05:20.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92" y="10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ri" userId="S::lbari@civitasforhealth.org::b31f9e05-ca21-42f0-9ecf-2554fcf2005c" providerId="AD" clId="Web-{6477470D-6E23-5214-1B0C-1801289F7494}"/>
    <pc:docChg chg="delSld modSld">
      <pc:chgData name="Lisa Bari" userId="S::lbari@civitasforhealth.org::b31f9e05-ca21-42f0-9ecf-2554fcf2005c" providerId="AD" clId="Web-{6477470D-6E23-5214-1B0C-1801289F7494}" dt="2024-04-24T00:05:20.638" v="2"/>
      <pc:docMkLst>
        <pc:docMk/>
      </pc:docMkLst>
      <pc:sldChg chg="modSp del">
        <pc:chgData name="Lisa Bari" userId="S::lbari@civitasforhealth.org::b31f9e05-ca21-42f0-9ecf-2554fcf2005c" providerId="AD" clId="Web-{6477470D-6E23-5214-1B0C-1801289F7494}" dt="2024-04-24T00:05:20.638" v="2"/>
        <pc:sldMkLst>
          <pc:docMk/>
          <pc:sldMk cId="117963987" sldId="2076136973"/>
        </pc:sldMkLst>
        <pc:spChg chg="mod">
          <ac:chgData name="Lisa Bari" userId="S::lbari@civitasforhealth.org::b31f9e05-ca21-42f0-9ecf-2554fcf2005c" providerId="AD" clId="Web-{6477470D-6E23-5214-1B0C-1801289F7494}" dt="2024-04-24T00:05:18.138" v="1" actId="20577"/>
          <ac:spMkLst>
            <pc:docMk/>
            <pc:sldMk cId="117963987" sldId="2076136973"/>
            <ac:spMk id="3" creationId="{FAD88413-BA30-3AC1-D019-220E3C960B7E}"/>
          </ac:spMkLst>
        </pc:spChg>
      </pc:sldChg>
    </pc:docChg>
  </pc:docChgLst>
  <pc:docChgLst>
    <pc:chgData name="Lisa Bari" userId="b31f9e05-ca21-42f0-9ecf-2554fcf2005c" providerId="ADAL" clId="{39C3C72D-DECF-4360-AE98-71F8A00247E9}"/>
    <pc:docChg chg="undo custSel addSld delSld modSld">
      <pc:chgData name="Lisa Bari" userId="b31f9e05-ca21-42f0-9ecf-2554fcf2005c" providerId="ADAL" clId="{39C3C72D-DECF-4360-AE98-71F8A00247E9}" dt="2024-04-24T00:29:38.966" v="647" actId="20577"/>
      <pc:docMkLst>
        <pc:docMk/>
      </pc:docMkLst>
      <pc:sldChg chg="modSp mod">
        <pc:chgData name="Lisa Bari" userId="b31f9e05-ca21-42f0-9ecf-2554fcf2005c" providerId="ADAL" clId="{39C3C72D-DECF-4360-AE98-71F8A00247E9}" dt="2024-04-24T00:29:38.966" v="647" actId="20577"/>
        <pc:sldMkLst>
          <pc:docMk/>
          <pc:sldMk cId="3375172909" sldId="256"/>
        </pc:sldMkLst>
        <pc:spChg chg="mod">
          <ac:chgData name="Lisa Bari" userId="b31f9e05-ca21-42f0-9ecf-2554fcf2005c" providerId="ADAL" clId="{39C3C72D-DECF-4360-AE98-71F8A00247E9}" dt="2024-04-24T00:23:26.682" v="481" actId="20577"/>
          <ac:spMkLst>
            <pc:docMk/>
            <pc:sldMk cId="3375172909" sldId="256"/>
            <ac:spMk id="2" creationId="{5085CC7A-288B-483E-3061-A4058F99AEA2}"/>
          </ac:spMkLst>
        </pc:spChg>
        <pc:spChg chg="mod">
          <ac:chgData name="Lisa Bari" userId="b31f9e05-ca21-42f0-9ecf-2554fcf2005c" providerId="ADAL" clId="{39C3C72D-DECF-4360-AE98-71F8A00247E9}" dt="2024-04-24T00:29:38.966" v="647" actId="20577"/>
          <ac:spMkLst>
            <pc:docMk/>
            <pc:sldMk cId="3375172909" sldId="256"/>
            <ac:spMk id="3" creationId="{049AA714-5BE8-559E-8B39-F4853B21C60B}"/>
          </ac:spMkLst>
        </pc:spChg>
      </pc:sldChg>
      <pc:sldChg chg="add">
        <pc:chgData name="Lisa Bari" userId="b31f9e05-ca21-42f0-9ecf-2554fcf2005c" providerId="ADAL" clId="{39C3C72D-DECF-4360-AE98-71F8A00247E9}" dt="2024-04-24T00:22:25.185" v="431"/>
        <pc:sldMkLst>
          <pc:docMk/>
          <pc:sldMk cId="1864725081" sldId="259"/>
        </pc:sldMkLst>
      </pc:sldChg>
      <pc:sldChg chg="modSp add mod">
        <pc:chgData name="Lisa Bari" userId="b31f9e05-ca21-42f0-9ecf-2554fcf2005c" providerId="ADAL" clId="{39C3C72D-DECF-4360-AE98-71F8A00247E9}" dt="2024-04-24T00:25:44.519" v="645" actId="20577"/>
        <pc:sldMkLst>
          <pc:docMk/>
          <pc:sldMk cId="2296721304" sldId="2076136946"/>
        </pc:sldMkLst>
        <pc:spChg chg="mod">
          <ac:chgData name="Lisa Bari" userId="b31f9e05-ca21-42f0-9ecf-2554fcf2005c" providerId="ADAL" clId="{39C3C72D-DECF-4360-AE98-71F8A00247E9}" dt="2024-04-24T00:25:44.519" v="645" actId="20577"/>
          <ac:spMkLst>
            <pc:docMk/>
            <pc:sldMk cId="2296721304" sldId="2076136946"/>
            <ac:spMk id="49" creationId="{00000000-0000-0000-0000-000000000000}"/>
          </ac:spMkLst>
        </pc:spChg>
      </pc:sldChg>
      <pc:sldChg chg="addSp delSp modSp mod">
        <pc:chgData name="Lisa Bari" userId="b31f9e05-ca21-42f0-9ecf-2554fcf2005c" providerId="ADAL" clId="{39C3C72D-DECF-4360-AE98-71F8A00247E9}" dt="2024-04-24T00:25:37.173" v="632" actId="20577"/>
        <pc:sldMkLst>
          <pc:docMk/>
          <pc:sldMk cId="2270442730" sldId="2076136947"/>
        </pc:sldMkLst>
        <pc:spChg chg="mod">
          <ac:chgData name="Lisa Bari" userId="b31f9e05-ca21-42f0-9ecf-2554fcf2005c" providerId="ADAL" clId="{39C3C72D-DECF-4360-AE98-71F8A00247E9}" dt="2024-04-24T00:17:44.517" v="373" actId="113"/>
          <ac:spMkLst>
            <pc:docMk/>
            <pc:sldMk cId="2270442730" sldId="2076136947"/>
            <ac:spMk id="7" creationId="{158282A5-CDAD-DA3A-F260-A4E15B621900}"/>
          </ac:spMkLst>
        </pc:spChg>
        <pc:spChg chg="mod">
          <ac:chgData name="Lisa Bari" userId="b31f9e05-ca21-42f0-9ecf-2554fcf2005c" providerId="ADAL" clId="{39C3C72D-DECF-4360-AE98-71F8A00247E9}" dt="2024-04-24T00:25:37.173" v="632" actId="20577"/>
          <ac:spMkLst>
            <pc:docMk/>
            <pc:sldMk cId="2270442730" sldId="2076136947"/>
            <ac:spMk id="49" creationId="{00000000-0000-0000-0000-000000000000}"/>
          </ac:spMkLst>
        </pc:spChg>
        <pc:spChg chg="add del mod">
          <ac:chgData name="Lisa Bari" userId="b31f9e05-ca21-42f0-9ecf-2554fcf2005c" providerId="ADAL" clId="{39C3C72D-DECF-4360-AE98-71F8A00247E9}" dt="2024-04-24T00:13:04.129" v="95" actId="1035"/>
          <ac:spMkLst>
            <pc:docMk/>
            <pc:sldMk cId="2270442730" sldId="2076136947"/>
            <ac:spMk id="53" creationId="{DAD64A56-6CE4-9C47-6CEC-A199160324E7}"/>
          </ac:spMkLst>
        </pc:spChg>
        <pc:spChg chg="mod">
          <ac:chgData name="Lisa Bari" userId="b31f9e05-ca21-42f0-9ecf-2554fcf2005c" providerId="ADAL" clId="{39C3C72D-DECF-4360-AE98-71F8A00247E9}" dt="2024-04-24T00:14:41.704" v="263" actId="1036"/>
          <ac:spMkLst>
            <pc:docMk/>
            <pc:sldMk cId="2270442730" sldId="2076136947"/>
            <ac:spMk id="61" creationId="{B6FC61EC-4ECF-F1FF-DFDF-6DB591A3542E}"/>
          </ac:spMkLst>
        </pc:spChg>
        <pc:spChg chg="mod">
          <ac:chgData name="Lisa Bari" userId="b31f9e05-ca21-42f0-9ecf-2554fcf2005c" providerId="ADAL" clId="{39C3C72D-DECF-4360-AE98-71F8A00247E9}" dt="2024-04-24T00:14:24.654" v="227" actId="1035"/>
          <ac:spMkLst>
            <pc:docMk/>
            <pc:sldMk cId="2270442730" sldId="2076136947"/>
            <ac:spMk id="62" creationId="{2E5DF4A0-CE9C-6CEE-6CF6-B99E5ED7BE0B}"/>
          </ac:spMkLst>
        </pc:spChg>
        <pc:spChg chg="mod">
          <ac:chgData name="Lisa Bari" userId="b31f9e05-ca21-42f0-9ecf-2554fcf2005c" providerId="ADAL" clId="{39C3C72D-DECF-4360-AE98-71F8A00247E9}" dt="2024-04-24T00:11:39.849" v="16" actId="113"/>
          <ac:spMkLst>
            <pc:docMk/>
            <pc:sldMk cId="2270442730" sldId="2076136947"/>
            <ac:spMk id="70" creationId="{00000000-0000-0000-0000-000000000000}"/>
          </ac:spMkLst>
        </pc:spChg>
        <pc:spChg chg="mod">
          <ac:chgData name="Lisa Bari" userId="b31f9e05-ca21-42f0-9ecf-2554fcf2005c" providerId="ADAL" clId="{39C3C72D-DECF-4360-AE98-71F8A00247E9}" dt="2024-04-24T00:16:03.875" v="331" actId="20577"/>
          <ac:spMkLst>
            <pc:docMk/>
            <pc:sldMk cId="2270442730" sldId="2076136947"/>
            <ac:spMk id="79" creationId="{BA454A84-9717-D0C2-553E-4A4DC34DE5DF}"/>
          </ac:spMkLst>
        </pc:spChg>
        <pc:spChg chg="mod">
          <ac:chgData name="Lisa Bari" userId="b31f9e05-ca21-42f0-9ecf-2554fcf2005c" providerId="ADAL" clId="{39C3C72D-DECF-4360-AE98-71F8A00247E9}" dt="2024-04-24T00:17:08.843" v="372" actId="1036"/>
          <ac:spMkLst>
            <pc:docMk/>
            <pc:sldMk cId="2270442730" sldId="2076136947"/>
            <ac:spMk id="80" creationId="{B9B5AA39-0AFB-7891-3537-257A482EB15F}"/>
          </ac:spMkLst>
        </pc:spChg>
        <pc:spChg chg="mod">
          <ac:chgData name="Lisa Bari" userId="b31f9e05-ca21-42f0-9ecf-2554fcf2005c" providerId="ADAL" clId="{39C3C72D-DECF-4360-AE98-71F8A00247E9}" dt="2024-04-24T00:16:38.347" v="366" actId="1035"/>
          <ac:spMkLst>
            <pc:docMk/>
            <pc:sldMk cId="2270442730" sldId="2076136947"/>
            <ac:spMk id="84" creationId="{729317BF-988E-07B5-000A-AA3199D0EED6}"/>
          </ac:spMkLst>
        </pc:spChg>
        <pc:grpChg chg="mod">
          <ac:chgData name="Lisa Bari" userId="b31f9e05-ca21-42f0-9ecf-2554fcf2005c" providerId="ADAL" clId="{39C3C72D-DECF-4360-AE98-71F8A00247E9}" dt="2024-04-24T00:16:17.437" v="333" actId="14100"/>
          <ac:grpSpMkLst>
            <pc:docMk/>
            <pc:sldMk cId="2270442730" sldId="2076136947"/>
            <ac:grpSpMk id="57" creationId="{0540C8D9-72BD-0915-D7FA-381418C14AC2}"/>
          </ac:grpSpMkLst>
        </pc:grpChg>
        <pc:grpChg chg="mod">
          <ac:chgData name="Lisa Bari" userId="b31f9e05-ca21-42f0-9ecf-2554fcf2005c" providerId="ADAL" clId="{39C3C72D-DECF-4360-AE98-71F8A00247E9}" dt="2024-04-24T00:16:31.572" v="335" actId="14100"/>
          <ac:grpSpMkLst>
            <pc:docMk/>
            <pc:sldMk cId="2270442730" sldId="2076136947"/>
            <ac:grpSpMk id="81" creationId="{A6E43228-CC20-FC81-843A-9595652987D4}"/>
          </ac:grpSpMkLst>
        </pc:grpChg>
        <pc:cxnChg chg="mod">
          <ac:chgData name="Lisa Bari" userId="b31f9e05-ca21-42f0-9ecf-2554fcf2005c" providerId="ADAL" clId="{39C3C72D-DECF-4360-AE98-71F8A00247E9}" dt="2024-04-24T00:13:09.632" v="96" actId="14100"/>
          <ac:cxnSpMkLst>
            <pc:docMk/>
            <pc:sldMk cId="2270442730" sldId="2076136947"/>
            <ac:cxnSpMk id="45" creationId="{10370563-21F8-4236-9878-E4AC35D18227}"/>
          </ac:cxnSpMkLst>
        </pc:cxnChg>
        <pc:cxnChg chg="mod">
          <ac:chgData name="Lisa Bari" userId="b31f9e05-ca21-42f0-9ecf-2554fcf2005c" providerId="ADAL" clId="{39C3C72D-DECF-4360-AE98-71F8A00247E9}" dt="2024-04-24T00:16:59.980" v="367" actId="14100"/>
          <ac:cxnSpMkLst>
            <pc:docMk/>
            <pc:sldMk cId="2270442730" sldId="2076136947"/>
            <ac:cxnSpMk id="83" creationId="{8CF4A3C1-7314-FF9C-554A-8124A8E4BF40}"/>
          </ac:cxnSpMkLst>
        </pc:cxnChg>
      </pc:sldChg>
      <pc:sldChg chg="modSp mod">
        <pc:chgData name="Lisa Bari" userId="b31f9e05-ca21-42f0-9ecf-2554fcf2005c" providerId="ADAL" clId="{39C3C72D-DECF-4360-AE98-71F8A00247E9}" dt="2024-04-24T00:08:22.752" v="15" actId="207"/>
        <pc:sldMkLst>
          <pc:docMk/>
          <pc:sldMk cId="501110413" sldId="2076136989"/>
        </pc:sldMkLst>
        <pc:spChg chg="mod">
          <ac:chgData name="Lisa Bari" userId="b31f9e05-ca21-42f0-9ecf-2554fcf2005c" providerId="ADAL" clId="{39C3C72D-DECF-4360-AE98-71F8A00247E9}" dt="2024-04-24T00:08:22.752" v="15" actId="207"/>
          <ac:spMkLst>
            <pc:docMk/>
            <pc:sldMk cId="501110413" sldId="2076136989"/>
            <ac:spMk id="6" creationId="{00000000-0000-0000-0000-000000000000}"/>
          </ac:spMkLst>
        </pc:spChg>
      </pc:sldChg>
      <pc:sldChg chg="modSp mod">
        <pc:chgData name="Lisa Bari" userId="b31f9e05-ca21-42f0-9ecf-2554fcf2005c" providerId="ADAL" clId="{39C3C72D-DECF-4360-AE98-71F8A00247E9}" dt="2024-04-24T00:24:15.470" v="563" actId="20577"/>
        <pc:sldMkLst>
          <pc:docMk/>
          <pc:sldMk cId="866317638" sldId="2076137008"/>
        </pc:sldMkLst>
        <pc:spChg chg="mod">
          <ac:chgData name="Lisa Bari" userId="b31f9e05-ca21-42f0-9ecf-2554fcf2005c" providerId="ADAL" clId="{39C3C72D-DECF-4360-AE98-71F8A00247E9}" dt="2024-04-24T00:24:15.470" v="563" actId="20577"/>
          <ac:spMkLst>
            <pc:docMk/>
            <pc:sldMk cId="866317638" sldId="2076137008"/>
            <ac:spMk id="3" creationId="{CA90C8F4-1384-525E-BF3D-C565FB9D78CF}"/>
          </ac:spMkLst>
        </pc:spChg>
      </pc:sldChg>
      <pc:sldChg chg="add del">
        <pc:chgData name="Lisa Bari" userId="b31f9e05-ca21-42f0-9ecf-2554fcf2005c" providerId="ADAL" clId="{39C3C72D-DECF-4360-AE98-71F8A00247E9}" dt="2024-04-24T00:21:57.223" v="430"/>
        <pc:sldMkLst>
          <pc:docMk/>
          <pc:sldMk cId="2694675477" sldId="2076137022"/>
        </pc:sldMkLst>
      </pc:sldChg>
      <pc:sldChg chg="del">
        <pc:chgData name="Lisa Bari" userId="b31f9e05-ca21-42f0-9ecf-2554fcf2005c" providerId="ADAL" clId="{39C3C72D-DECF-4360-AE98-71F8A00247E9}" dt="2024-04-24T00:21:43.777" v="428" actId="2696"/>
        <pc:sldMkLst>
          <pc:docMk/>
          <pc:sldMk cId="3514953742" sldId="2076137022"/>
        </pc:sldMkLst>
      </pc:sldChg>
      <pc:sldChg chg="del">
        <pc:chgData name="Lisa Bari" userId="b31f9e05-ca21-42f0-9ecf-2554fcf2005c" providerId="ADAL" clId="{39C3C72D-DECF-4360-AE98-71F8A00247E9}" dt="2024-04-24T00:19:46.815" v="375" actId="2696"/>
        <pc:sldMkLst>
          <pc:docMk/>
          <pc:sldMk cId="582383916" sldId="20761370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B51D9C-EB72-49DE-95E9-D877175162A5}"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31F647-15BE-44DA-AE56-67A8C42C82E6}" type="slidenum">
              <a:rPr lang="en-US" smtClean="0"/>
              <a:t>‹#›</a:t>
            </a:fld>
            <a:endParaRPr lang="en-US"/>
          </a:p>
        </p:txBody>
      </p:sp>
    </p:spTree>
    <p:extLst>
      <p:ext uri="{BB962C8B-B14F-4D97-AF65-F5344CB8AC3E}">
        <p14:creationId xmlns:p14="http://schemas.microsoft.com/office/powerpoint/2010/main" val="1823580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Civitas is the bridge between “data” and “doing” in healthcare, public health, and social care. </a:t>
            </a:r>
          </a:p>
        </p:txBody>
      </p:sp>
      <p:sp>
        <p:nvSpPr>
          <p:cNvPr id="4" name="Slide Number Placeholder 3"/>
          <p:cNvSpPr>
            <a:spLocks noGrp="1"/>
          </p:cNvSpPr>
          <p:nvPr>
            <p:ph type="sldNum" sz="quarter" idx="5"/>
          </p:nvPr>
        </p:nvSpPr>
        <p:spPr/>
        <p:txBody>
          <a:bodyPr/>
          <a:lstStyle/>
          <a:p>
            <a:fld id="{8831F647-15BE-44DA-AE56-67A8C42C82E6}" type="slidenum">
              <a:rPr lang="en-US" smtClean="0"/>
              <a:t>2</a:t>
            </a:fld>
            <a:endParaRPr lang="en-US"/>
          </a:p>
        </p:txBody>
      </p:sp>
    </p:spTree>
    <p:extLst>
      <p:ext uri="{BB962C8B-B14F-4D97-AF65-F5344CB8AC3E}">
        <p14:creationId xmlns:p14="http://schemas.microsoft.com/office/powerpoint/2010/main" val="223238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spcBef>
                <a:spcPts val="0"/>
              </a:spcBef>
              <a:spcAft>
                <a:spcPts val="1800"/>
              </a:spcAft>
            </a:pPr>
            <a:r>
              <a:rPr lang="en-US" sz="1200">
                <a:solidFill>
                  <a:schemeClr val="bg1"/>
                </a:solidFill>
                <a:latin typeface="Arial" panose="020B0604020202020204" pitchFamily="34" charset="0"/>
                <a:cs typeface="Arial" panose="020B0604020202020204" pitchFamily="34" charset="0"/>
              </a:rPr>
              <a:t>A little more on Civitas Networks for Health. We represent members across the country who deliver on regional innovation with national impact, and accordingly, our vision is:</a:t>
            </a:r>
          </a:p>
          <a:p>
            <a:pPr algn="l">
              <a:lnSpc>
                <a:spcPct val="120000"/>
              </a:lnSpc>
              <a:spcBef>
                <a:spcPts val="0"/>
              </a:spcBef>
              <a:spcAft>
                <a:spcPts val="1800"/>
              </a:spcAft>
            </a:pPr>
            <a:endParaRPr lang="en-US" sz="1200">
              <a:solidFill>
                <a:schemeClr val="bg1"/>
              </a:solidFill>
              <a:latin typeface="Arial" panose="020B0604020202020204" pitchFamily="34" charset="0"/>
              <a:cs typeface="Arial" panose="020B0604020202020204" pitchFamily="34" charset="0"/>
            </a:endParaRPr>
          </a:p>
          <a:p>
            <a:pPr algn="l">
              <a:lnSpc>
                <a:spcPct val="120000"/>
              </a:lnSpc>
              <a:spcBef>
                <a:spcPts val="0"/>
              </a:spcBef>
              <a:spcAft>
                <a:spcPts val="1800"/>
              </a:spcAft>
            </a:pPr>
            <a:r>
              <a:rPr lang="en-US" sz="1200">
                <a:solidFill>
                  <a:schemeClr val="bg1"/>
                </a:solidFill>
                <a:latin typeface="Arial" panose="020B0604020202020204" pitchFamily="34" charset="0"/>
                <a:cs typeface="Arial" panose="020B0604020202020204" pitchFamily="34" charset="0"/>
              </a:rPr>
              <a:t>Communities across the country are thriving and healthy, realizing the full potential of data-driven, multi-stakeholder, and cross-sector approaches to health information exchange and health improvement.  A little more about what we do:</a:t>
            </a:r>
          </a:p>
          <a:p>
            <a:pPr algn="l">
              <a:lnSpc>
                <a:spcPct val="120000"/>
              </a:lnSpc>
              <a:spcBef>
                <a:spcPts val="0"/>
              </a:spcBef>
              <a:spcAft>
                <a:spcPts val="1800"/>
              </a:spcAft>
            </a:pPr>
            <a:endParaRPr lang="en-US" sz="1200">
              <a:solidFill>
                <a:schemeClr val="bg1"/>
              </a:solidFill>
              <a:latin typeface="Arial" panose="020B0604020202020204" pitchFamily="34" charset="0"/>
              <a:cs typeface="Arial" panose="020B0604020202020204" pitchFamily="34" charset="0"/>
            </a:endParaRPr>
          </a:p>
          <a:p>
            <a:pPr algn="l">
              <a:lnSpc>
                <a:spcPct val="120000"/>
              </a:lnSpc>
              <a:spcBef>
                <a:spcPts val="0"/>
              </a:spcBef>
              <a:spcAft>
                <a:spcPts val="1800"/>
              </a:spcAft>
            </a:pPr>
            <a:r>
              <a:rPr lang="en-US" sz="1200">
                <a:solidFill>
                  <a:schemeClr val="bg1"/>
                </a:solidFill>
                <a:latin typeface="Arial" panose="020B0604020202020204" pitchFamily="34" charset="0"/>
                <a:cs typeface="Arial" panose="020B0604020202020204" pitchFamily="34" charset="0"/>
              </a:rPr>
              <a:t>Civitas Networks for Health </a:t>
            </a:r>
            <a:r>
              <a:rPr lang="en-US" sz="1200">
                <a:solidFill>
                  <a:schemeClr val="bg1"/>
                </a:solidFill>
                <a:highlight>
                  <a:srgbClr val="B34220"/>
                </a:highlight>
                <a:latin typeface="Arial" panose="020B0604020202020204" pitchFamily="34" charset="0"/>
                <a:cs typeface="Arial" panose="020B0604020202020204" pitchFamily="34" charset="0"/>
              </a:rPr>
              <a:t>convenes action-oriented leaders and implementers at the local, regional, state, and national level</a:t>
            </a:r>
            <a:r>
              <a:rPr lang="en-US" sz="1200">
                <a:solidFill>
                  <a:schemeClr val="bg1"/>
                </a:solidFill>
                <a:latin typeface="Arial" panose="020B0604020202020204" pitchFamily="34" charset="0"/>
                <a:cs typeface="Arial" panose="020B0604020202020204" pitchFamily="34" charset="0"/>
              </a:rPr>
              <a:t>. To achieve our mission, we drive cross-sector, multi-stakeholder, and data-informed initiatives by:</a:t>
            </a:r>
          </a:p>
          <a:p>
            <a:pPr marL="171450" indent="-171450" algn="l">
              <a:lnSpc>
                <a:spcPct val="120000"/>
              </a:lnSpc>
              <a:spcBef>
                <a:spcPts val="0"/>
              </a:spcBef>
              <a:spcAft>
                <a:spcPts val="1800"/>
              </a:spcAft>
              <a:buClr>
                <a:srgbClr val="B34220"/>
              </a:buClr>
              <a:buFont typeface="Arial" panose="020B0604020202020204" pitchFamily="34" charset="0"/>
              <a:buChar char="•"/>
            </a:pPr>
            <a:r>
              <a:rPr lang="en-US" sz="1200">
                <a:solidFill>
                  <a:schemeClr val="bg1"/>
                </a:solidFill>
                <a:highlight>
                  <a:srgbClr val="B34220"/>
                </a:highlight>
                <a:latin typeface="Arial" panose="020B0604020202020204" pitchFamily="34" charset="0"/>
                <a:cs typeface="Arial" panose="020B0604020202020204" pitchFamily="34" charset="0"/>
              </a:rPr>
              <a:t>Increasing collaboration and shared learning </a:t>
            </a:r>
            <a:r>
              <a:rPr lang="en-US" sz="1200">
                <a:solidFill>
                  <a:schemeClr val="bg1"/>
                </a:solidFill>
                <a:latin typeface="Arial" panose="020B0604020202020204" pitchFamily="34" charset="0"/>
                <a:cs typeface="Arial" panose="020B0604020202020204" pitchFamily="34" charset="0"/>
              </a:rPr>
              <a:t>within and across communities that use data to ensure better health outcomes and drive health equity.</a:t>
            </a:r>
          </a:p>
          <a:p>
            <a:pPr marL="171450" indent="-171450" algn="l">
              <a:lnSpc>
                <a:spcPct val="120000"/>
              </a:lnSpc>
              <a:spcBef>
                <a:spcPts val="0"/>
              </a:spcBef>
              <a:spcAft>
                <a:spcPts val="1200"/>
              </a:spcAft>
              <a:buClr>
                <a:srgbClr val="B34220"/>
              </a:buClr>
              <a:buFont typeface="Arial" panose="020B0604020202020204" pitchFamily="34" charset="0"/>
              <a:buChar char="•"/>
            </a:pPr>
            <a:r>
              <a:rPr lang="en-US" sz="1200">
                <a:solidFill>
                  <a:schemeClr val="bg1"/>
                </a:solidFill>
                <a:highlight>
                  <a:srgbClr val="B34220"/>
                </a:highlight>
                <a:latin typeface="Arial" panose="020B0604020202020204" pitchFamily="34" charset="0"/>
                <a:cs typeface="Arial" panose="020B0604020202020204" pitchFamily="34" charset="0"/>
              </a:rPr>
              <a:t>Educating public and private entities</a:t>
            </a:r>
            <a:r>
              <a:rPr lang="en-US" sz="1200">
                <a:solidFill>
                  <a:schemeClr val="bg1"/>
                </a:solidFill>
                <a:latin typeface="Arial" panose="020B0604020202020204" pitchFamily="34" charset="0"/>
                <a:cs typeface="Arial" panose="020B0604020202020204" pitchFamily="34" charset="0"/>
              </a:rPr>
              <a:t> regarding the benefits, functions, and roles of Regional Health Improvement Collaboratives (RHICs), Health Information Exchanges (HIEs), Quality Improvement Organizations (QIOs), All-Payer Claims Databases (APCDs), health data collaboratives, and combined organizations.</a:t>
            </a:r>
          </a:p>
          <a:p>
            <a:pPr algn="l">
              <a:lnSpc>
                <a:spcPct val="120000"/>
              </a:lnSpc>
              <a:spcBef>
                <a:spcPts val="0"/>
              </a:spcBef>
              <a:spcAft>
                <a:spcPts val="1200"/>
              </a:spcAft>
              <a:buClr>
                <a:srgbClr val="B34220"/>
              </a:buClr>
            </a:pPr>
            <a:endParaRPr lang="en-US" sz="1200">
              <a:solidFill>
                <a:schemeClr val="bg1"/>
              </a:solidFill>
              <a:latin typeface="Arial" panose="020B0604020202020204" pitchFamily="34" charset="0"/>
              <a:cs typeface="Arial" panose="020B0604020202020204" pitchFamily="34" charset="0"/>
            </a:endParaRPr>
          </a:p>
          <a:p>
            <a:pPr algn="l">
              <a:lnSpc>
                <a:spcPct val="120000"/>
              </a:lnSpc>
              <a:spcBef>
                <a:spcPts val="0"/>
              </a:spcBef>
              <a:spcAft>
                <a:spcPts val="1200"/>
              </a:spcAft>
              <a:buClr>
                <a:srgbClr val="B34220"/>
              </a:buClr>
            </a:pPr>
            <a:r>
              <a:rPr lang="en-US" sz="1200">
                <a:solidFill>
                  <a:schemeClr val="bg1"/>
                </a:solidFill>
                <a:latin typeface="Arial" panose="020B0604020202020204" pitchFamily="34" charset="0"/>
                <a:cs typeface="Arial" panose="020B0604020202020204" pitchFamily="34" charset="0"/>
              </a:rPr>
              <a:t>We are the largest network of its kind in the country with over 160 members, </a:t>
            </a:r>
            <a:r>
              <a:rPr lang="en-US" sz="1200">
                <a:solidFill>
                  <a:schemeClr val="bg1"/>
                </a:solidFill>
                <a:highlight>
                  <a:srgbClr val="B34220"/>
                </a:highlight>
                <a:latin typeface="Arial" panose="020B0604020202020204" pitchFamily="34" charset="0"/>
                <a:cs typeface="Arial" panose="020B0604020202020204" pitchFamily="34" charset="0"/>
              </a:rPr>
              <a:t>Civitas represents local health innovators moving and using data to improve outcomes that together cover more than 95% of the U.S. population.</a:t>
            </a:r>
          </a:p>
          <a:p>
            <a:pPr algn="l">
              <a:lnSpc>
                <a:spcPct val="120000"/>
              </a:lnSpc>
              <a:spcBef>
                <a:spcPts val="0"/>
              </a:spcBef>
              <a:spcAft>
                <a:spcPts val="1200"/>
              </a:spcAft>
              <a:buClr>
                <a:srgbClr val="B34220"/>
              </a:buClr>
            </a:pPr>
            <a:endParaRPr lang="en-US" sz="1200">
              <a:solidFill>
                <a:schemeClr val="bg1"/>
              </a:solidFill>
              <a:highlight>
                <a:srgbClr val="B34220"/>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bg2">
                    <a:lumMod val="25000"/>
                  </a:schemeClr>
                </a:solidFill>
                <a:latin typeface="Arial" panose="020B0604020202020204" pitchFamily="34" charset="0"/>
                <a:cs typeface="Arial" panose="020B0604020202020204" pitchFamily="34" charset="0"/>
              </a:rPr>
              <a:t>Collaborative. Connected. Data-driven.</a:t>
            </a:r>
          </a:p>
          <a:p>
            <a:endParaRPr lang="en-US"/>
          </a:p>
        </p:txBody>
      </p:sp>
      <p:sp>
        <p:nvSpPr>
          <p:cNvPr id="4" name="Slide Number Placeholder 3"/>
          <p:cNvSpPr>
            <a:spLocks noGrp="1"/>
          </p:cNvSpPr>
          <p:nvPr>
            <p:ph type="sldNum" sz="quarter" idx="5"/>
          </p:nvPr>
        </p:nvSpPr>
        <p:spPr/>
        <p:txBody>
          <a:bodyPr/>
          <a:lstStyle/>
          <a:p>
            <a:fld id="{CA337E5C-A378-F646-B52C-C9A59A3C5198}" type="slidenum">
              <a:rPr lang="en-US" smtClean="0"/>
              <a:t>3</a:t>
            </a:fld>
            <a:endParaRPr lang="en-US"/>
          </a:p>
        </p:txBody>
      </p:sp>
    </p:spTree>
    <p:extLst>
      <p:ext uri="{BB962C8B-B14F-4D97-AF65-F5344CB8AC3E}">
        <p14:creationId xmlns:p14="http://schemas.microsoft.com/office/powerpoint/2010/main" val="1115465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299DCE8-6765-4922-9B45-D02D7B8627B1}" type="slidenum">
              <a:rPr kumimoji="0" lang="en-US" altLang="fr-FR"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altLang="fr-FR"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56410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299DCE8-6765-4922-9B45-D02D7B8627B1}" type="slidenum">
              <a:rPr kumimoji="0" lang="en-US" altLang="fr-FR"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altLang="fr-FR"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31377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a:t>They are part of the national interoperability and data-driven public health, quality improvement and social care framework and networks.</a:t>
            </a:r>
          </a:p>
          <a:p>
            <a:pPr marL="0" indent="0" algn="l">
              <a:buNone/>
            </a:pPr>
            <a:endParaRPr lang="en-US"/>
          </a:p>
          <a:p>
            <a:pPr marL="0" indent="0" algn="l">
              <a:buNone/>
            </a:pPr>
            <a:r>
              <a:rPr lang="en-US"/>
              <a:t>They respect local preferences, laws </a:t>
            </a:r>
          </a:p>
          <a:p>
            <a:endParaRPr lang="en-US"/>
          </a:p>
        </p:txBody>
      </p:sp>
      <p:sp>
        <p:nvSpPr>
          <p:cNvPr id="4" name="Slide Number Placeholder 3"/>
          <p:cNvSpPr>
            <a:spLocks noGrp="1"/>
          </p:cNvSpPr>
          <p:nvPr>
            <p:ph type="sldNum" sz="quarter" idx="5"/>
          </p:nvPr>
        </p:nvSpPr>
        <p:spPr/>
        <p:txBody>
          <a:bodyPr/>
          <a:lstStyle/>
          <a:p>
            <a:fld id="{8831F647-15BE-44DA-AE56-67A8C42C82E6}" type="slidenum">
              <a:rPr lang="en-US" smtClean="0"/>
              <a:t>7</a:t>
            </a:fld>
            <a:endParaRPr lang="en-US"/>
          </a:p>
        </p:txBody>
      </p:sp>
    </p:spTree>
    <p:extLst>
      <p:ext uri="{BB962C8B-B14F-4D97-AF65-F5344CB8AC3E}">
        <p14:creationId xmlns:p14="http://schemas.microsoft.com/office/powerpoint/2010/main" val="5367049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408487"/>
            <a:ext cx="6400800" cy="1470025"/>
          </a:xfrm>
          <a:prstGeom prst="rect">
            <a:avLst/>
          </a:prstGeom>
        </p:spPr>
        <p:txBody>
          <a:bodyPr/>
          <a:lstStyle>
            <a:lvl1pPr algn="l">
              <a:defRPr sz="5000" b="1">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85800" y="6210300"/>
            <a:ext cx="6400800" cy="1752600"/>
          </a:xfrm>
          <a:prstGeom prst="rect">
            <a:avLst/>
          </a:prstGeom>
        </p:spPr>
        <p:txBody>
          <a:bodyPr/>
          <a:lstStyle>
            <a:lvl1pPr marL="0" indent="0" algn="l">
              <a:buNone/>
              <a:defRPr sz="300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a:t>
            </a:r>
          </a:p>
        </p:txBody>
      </p:sp>
      <p:sp>
        <p:nvSpPr>
          <p:cNvPr id="8" name="Freeform 2">
            <a:extLst>
              <a:ext uri="{FF2B5EF4-FFF2-40B4-BE49-F238E27FC236}">
                <a16:creationId xmlns:a16="http://schemas.microsoft.com/office/drawing/2014/main" id="{AA498898-D6D6-02C1-C181-684BCC06BF50}"/>
              </a:ext>
            </a:extLst>
          </p:cNvPr>
          <p:cNvSpPr/>
          <p:nvPr userDrawn="1"/>
        </p:nvSpPr>
        <p:spPr>
          <a:xfrm>
            <a:off x="722122" y="728798"/>
            <a:ext cx="3521849" cy="1123703"/>
          </a:xfrm>
          <a:custGeom>
            <a:avLst/>
            <a:gdLst/>
            <a:ahLst/>
            <a:cxnLst/>
            <a:rect l="l" t="t" r="r" b="b"/>
            <a:pathLst>
              <a:path w="3521849" h="1123703">
                <a:moveTo>
                  <a:pt x="0" y="0"/>
                </a:moveTo>
                <a:lnTo>
                  <a:pt x="3521849" y="0"/>
                </a:lnTo>
                <a:lnTo>
                  <a:pt x="3521849" y="1123703"/>
                </a:lnTo>
                <a:lnTo>
                  <a:pt x="0" y="1123703"/>
                </a:lnTo>
                <a:lnTo>
                  <a:pt x="0" y="0"/>
                </a:lnTo>
                <a:close/>
              </a:path>
            </a:pathLst>
          </a:custGeom>
          <a:blipFill>
            <a:blip r:embed="rId2"/>
            <a:stretch>
              <a:fillRect/>
            </a:stretch>
          </a:blipFill>
        </p:spPr>
        <p:txBody>
          <a:bodyPr/>
          <a:lstStyle/>
          <a:p>
            <a:endParaRPr lang="en-US"/>
          </a:p>
        </p:txBody>
      </p:sp>
      <p:sp>
        <p:nvSpPr>
          <p:cNvPr id="9" name="Freeform 3">
            <a:extLst>
              <a:ext uri="{FF2B5EF4-FFF2-40B4-BE49-F238E27FC236}">
                <a16:creationId xmlns:a16="http://schemas.microsoft.com/office/drawing/2014/main" id="{E60C5203-AE5A-8C8F-27BD-EBC1EB39AD48}"/>
              </a:ext>
            </a:extLst>
          </p:cNvPr>
          <p:cNvSpPr/>
          <p:nvPr userDrawn="1"/>
        </p:nvSpPr>
        <p:spPr>
          <a:xfrm>
            <a:off x="5740400" y="0"/>
            <a:ext cx="12547600" cy="10434595"/>
          </a:xfrm>
          <a:custGeom>
            <a:avLst/>
            <a:gdLst/>
            <a:ahLst/>
            <a:cxnLst/>
            <a:rect l="l" t="t" r="r" b="b"/>
            <a:pathLst>
              <a:path w="12547600" h="10434595">
                <a:moveTo>
                  <a:pt x="0" y="0"/>
                </a:moveTo>
                <a:lnTo>
                  <a:pt x="12547600" y="0"/>
                </a:lnTo>
                <a:lnTo>
                  <a:pt x="12547600" y="10434595"/>
                </a:lnTo>
                <a:lnTo>
                  <a:pt x="0" y="1043459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8979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0B315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6" name="Subtitle 2">
            <a:extLst>
              <a:ext uri="{FF2B5EF4-FFF2-40B4-BE49-F238E27FC236}">
                <a16:creationId xmlns:a16="http://schemas.microsoft.com/office/drawing/2014/main" id="{66923E99-7698-BF1C-4954-84CBA6BAF757}"/>
              </a:ext>
            </a:extLst>
          </p:cNvPr>
          <p:cNvSpPr>
            <a:spLocks noGrp="1"/>
          </p:cNvSpPr>
          <p:nvPr>
            <p:ph type="subTitle" idx="1" hasCustomPrompt="1"/>
          </p:nvPr>
        </p:nvSpPr>
        <p:spPr>
          <a:xfrm>
            <a:off x="678024" y="2552700"/>
            <a:ext cx="16686244" cy="6172200"/>
          </a:xfrm>
          <a:prstGeom prst="rect">
            <a:avLst/>
          </a:prstGeom>
        </p:spPr>
        <p:txBody>
          <a:bodyPr/>
          <a:lstStyle>
            <a:lvl1pPr marL="457200" indent="-457200" algn="l">
              <a:buFont typeface="Arial" panose="020B0604020202020204" pitchFamily="34" charset="0"/>
              <a:buChar char="•"/>
              <a:defRPr sz="3000">
                <a:solidFill>
                  <a:schemeClr val="bg1"/>
                </a:solidFill>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a:p>
            <a:pPr lvl="1"/>
            <a:r>
              <a:rPr lang="en-US"/>
              <a:t>Insert text</a:t>
            </a:r>
          </a:p>
          <a:p>
            <a:endParaRPr lang="en-US"/>
          </a:p>
          <a:p>
            <a:r>
              <a:rPr lang="en-US"/>
              <a:t>Insert text</a:t>
            </a:r>
          </a:p>
          <a:p>
            <a:endParaRPr lang="en-US"/>
          </a:p>
          <a:p>
            <a:r>
              <a:rPr lang="en-US"/>
              <a:t>Insert text</a:t>
            </a:r>
          </a:p>
          <a:p>
            <a:endParaRPr lang="en-US"/>
          </a:p>
          <a:p>
            <a:r>
              <a:rPr lang="en-US"/>
              <a:t>Insert text</a:t>
            </a:r>
          </a:p>
        </p:txBody>
      </p:sp>
    </p:spTree>
    <p:extLst>
      <p:ext uri="{BB962C8B-B14F-4D97-AF65-F5344CB8AC3E}">
        <p14:creationId xmlns:p14="http://schemas.microsoft.com/office/powerpoint/2010/main" val="1002523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42413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6" name="Subtitle 2">
            <a:extLst>
              <a:ext uri="{FF2B5EF4-FFF2-40B4-BE49-F238E27FC236}">
                <a16:creationId xmlns:a16="http://schemas.microsoft.com/office/drawing/2014/main" id="{D52B0847-7188-FBD1-60D7-E6AECC26B16B}"/>
              </a:ext>
            </a:extLst>
          </p:cNvPr>
          <p:cNvSpPr>
            <a:spLocks noGrp="1"/>
          </p:cNvSpPr>
          <p:nvPr>
            <p:ph type="subTitle" idx="1" hasCustomPrompt="1"/>
          </p:nvPr>
        </p:nvSpPr>
        <p:spPr>
          <a:xfrm>
            <a:off x="678024" y="2552700"/>
            <a:ext cx="16686244" cy="6172200"/>
          </a:xfrm>
          <a:prstGeom prst="rect">
            <a:avLst/>
          </a:prstGeom>
        </p:spPr>
        <p:txBody>
          <a:bodyPr/>
          <a:lstStyle>
            <a:lvl1pPr marL="457200" indent="-457200" algn="l">
              <a:buFont typeface="Arial" panose="020B0604020202020204" pitchFamily="34" charset="0"/>
              <a:buChar char="•"/>
              <a:defRPr sz="3000">
                <a:solidFill>
                  <a:schemeClr val="bg1"/>
                </a:solidFill>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a:p>
            <a:pPr lvl="1"/>
            <a:r>
              <a:rPr lang="en-US"/>
              <a:t>Insert text</a:t>
            </a:r>
          </a:p>
          <a:p>
            <a:endParaRPr lang="en-US"/>
          </a:p>
          <a:p>
            <a:r>
              <a:rPr lang="en-US"/>
              <a:t>Insert text</a:t>
            </a:r>
          </a:p>
          <a:p>
            <a:endParaRPr lang="en-US"/>
          </a:p>
          <a:p>
            <a:r>
              <a:rPr lang="en-US"/>
              <a:t>Insert text</a:t>
            </a:r>
          </a:p>
          <a:p>
            <a:endParaRPr lang="en-US"/>
          </a:p>
          <a:p>
            <a:r>
              <a:rPr lang="en-US"/>
              <a:t>Insert text</a:t>
            </a:r>
          </a:p>
        </p:txBody>
      </p:sp>
    </p:spTree>
    <p:extLst>
      <p:ext uri="{BB962C8B-B14F-4D97-AF65-F5344CB8AC3E}">
        <p14:creationId xmlns:p14="http://schemas.microsoft.com/office/powerpoint/2010/main" val="3704953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B3412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6" name="Subtitle 2">
            <a:extLst>
              <a:ext uri="{FF2B5EF4-FFF2-40B4-BE49-F238E27FC236}">
                <a16:creationId xmlns:a16="http://schemas.microsoft.com/office/drawing/2014/main" id="{61EAE222-E988-1A1D-D2F3-2A9A5FEBD00B}"/>
              </a:ext>
            </a:extLst>
          </p:cNvPr>
          <p:cNvSpPr>
            <a:spLocks noGrp="1"/>
          </p:cNvSpPr>
          <p:nvPr>
            <p:ph type="subTitle" idx="1" hasCustomPrompt="1"/>
          </p:nvPr>
        </p:nvSpPr>
        <p:spPr>
          <a:xfrm>
            <a:off x="678024" y="2552700"/>
            <a:ext cx="16686244" cy="6172200"/>
          </a:xfrm>
          <a:prstGeom prst="rect">
            <a:avLst/>
          </a:prstGeom>
        </p:spPr>
        <p:txBody>
          <a:bodyPr/>
          <a:lstStyle>
            <a:lvl1pPr marL="457200" indent="-457200" algn="l">
              <a:buFont typeface="Arial" panose="020B0604020202020204" pitchFamily="34" charset="0"/>
              <a:buChar char="•"/>
              <a:defRPr sz="3000">
                <a:solidFill>
                  <a:schemeClr val="bg1"/>
                </a:solidFill>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a:p>
            <a:pPr lvl="1"/>
            <a:r>
              <a:rPr lang="en-US"/>
              <a:t>Insert text</a:t>
            </a:r>
          </a:p>
          <a:p>
            <a:endParaRPr lang="en-US"/>
          </a:p>
          <a:p>
            <a:r>
              <a:rPr lang="en-US"/>
              <a:t>Insert text</a:t>
            </a:r>
          </a:p>
          <a:p>
            <a:endParaRPr lang="en-US"/>
          </a:p>
          <a:p>
            <a:r>
              <a:rPr lang="en-US"/>
              <a:t>Insert text</a:t>
            </a:r>
          </a:p>
          <a:p>
            <a:endParaRPr lang="en-US"/>
          </a:p>
          <a:p>
            <a:r>
              <a:rPr lang="en-US"/>
              <a:t>Insert text</a:t>
            </a:r>
          </a:p>
        </p:txBody>
      </p:sp>
    </p:spTree>
    <p:extLst>
      <p:ext uri="{BB962C8B-B14F-4D97-AF65-F5344CB8AC3E}">
        <p14:creationId xmlns:p14="http://schemas.microsoft.com/office/powerpoint/2010/main" val="3413504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F2EFEB"/>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D116458-3E87-E944-5DCE-F94C0EA12F44}"/>
              </a:ext>
            </a:extLst>
          </p:cNvPr>
          <p:cNvSpPr/>
          <p:nvPr userDrawn="1"/>
        </p:nvSpPr>
        <p:spPr>
          <a:xfrm>
            <a:off x="15924515" y="9123825"/>
            <a:ext cx="1690925" cy="539517"/>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a:p>
        </p:txBody>
      </p:sp>
      <p:sp>
        <p:nvSpPr>
          <p:cNvPr id="5" name="Title 1">
            <a:extLst>
              <a:ext uri="{FF2B5EF4-FFF2-40B4-BE49-F238E27FC236}">
                <a16:creationId xmlns:a16="http://schemas.microsoft.com/office/drawing/2014/main" id="{381A169C-2B54-4FF2-DF3A-3D02596CAC97}"/>
              </a:ext>
            </a:extLst>
          </p:cNvPr>
          <p:cNvSpPr>
            <a:spLocks noGrp="1"/>
          </p:cNvSpPr>
          <p:nvPr>
            <p:ph type="ctrTitle" hasCustomPrompt="1"/>
          </p:nvPr>
        </p:nvSpPr>
        <p:spPr>
          <a:xfrm>
            <a:off x="800877" y="4408487"/>
            <a:ext cx="16686245" cy="1470025"/>
          </a:xfrm>
          <a:prstGeom prst="rect">
            <a:avLst/>
          </a:prstGeom>
        </p:spPr>
        <p:txBody>
          <a:bodyPr/>
          <a:lstStyle>
            <a:lvl1pPr algn="ctr">
              <a:defRPr sz="6000" b="1">
                <a:solidFill>
                  <a:schemeClr val="tx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422768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0B315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877" y="4408487"/>
            <a:ext cx="16686245" cy="1470025"/>
          </a:xfrm>
          <a:prstGeom prst="rect">
            <a:avLst/>
          </a:prstGeo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592088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42413F"/>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4" name="Title 1">
            <a:extLst>
              <a:ext uri="{FF2B5EF4-FFF2-40B4-BE49-F238E27FC236}">
                <a16:creationId xmlns:a16="http://schemas.microsoft.com/office/drawing/2014/main" id="{E9663B78-1A77-BFF1-E37C-D1A510EA7968}"/>
              </a:ext>
            </a:extLst>
          </p:cNvPr>
          <p:cNvSpPr>
            <a:spLocks noGrp="1"/>
          </p:cNvSpPr>
          <p:nvPr>
            <p:ph type="ctrTitle" hasCustomPrompt="1"/>
          </p:nvPr>
        </p:nvSpPr>
        <p:spPr>
          <a:xfrm>
            <a:off x="800877" y="4408487"/>
            <a:ext cx="16686245" cy="1470025"/>
          </a:xfrm>
          <a:prstGeom prst="rect">
            <a:avLst/>
          </a:prstGeo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197794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B34120"/>
        </a:solidFill>
        <a:effectLst/>
      </p:bgPr>
    </p:bg>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4" name="Title 1">
            <a:extLst>
              <a:ext uri="{FF2B5EF4-FFF2-40B4-BE49-F238E27FC236}">
                <a16:creationId xmlns:a16="http://schemas.microsoft.com/office/drawing/2014/main" id="{BE2F5833-A21A-926A-B8EC-D596D961C02B}"/>
              </a:ext>
            </a:extLst>
          </p:cNvPr>
          <p:cNvSpPr>
            <a:spLocks noGrp="1"/>
          </p:cNvSpPr>
          <p:nvPr>
            <p:ph type="ctrTitle" hasCustomPrompt="1"/>
          </p:nvPr>
        </p:nvSpPr>
        <p:spPr>
          <a:xfrm>
            <a:off x="800877" y="4408487"/>
            <a:ext cx="16686245" cy="1470025"/>
          </a:xfrm>
          <a:prstGeom prst="rect">
            <a:avLst/>
          </a:prstGeom>
        </p:spPr>
        <p:txBody>
          <a:bodyPr/>
          <a:lstStyle>
            <a:lvl1pPr algn="ctr">
              <a:defRPr sz="6000" b="1">
                <a:solidFill>
                  <a:schemeClr val="bg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197408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763000" y="1167313"/>
            <a:ext cx="7848599" cy="1346269"/>
          </a:xfrm>
          <a:prstGeom prst="rect">
            <a:avLst/>
          </a:prstGeom>
        </p:spPr>
        <p:txBody>
          <a:bodyPr/>
          <a:lstStyle>
            <a:lvl1pPr algn="l">
              <a:defRPr sz="5000" b="1">
                <a:solidFill>
                  <a:schemeClr val="tx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8763000" y="3072313"/>
            <a:ext cx="7839268" cy="5652587"/>
          </a:xfrm>
          <a:prstGeom prst="rect">
            <a:avLst/>
          </a:prstGeom>
        </p:spPr>
        <p:txBody>
          <a:bodyPr/>
          <a:lstStyle>
            <a:lvl1pPr marL="0" indent="0" algn="l">
              <a:buNone/>
              <a:defRPr sz="30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4" name="Freeform 2">
            <a:extLst>
              <a:ext uri="{FF2B5EF4-FFF2-40B4-BE49-F238E27FC236}">
                <a16:creationId xmlns:a16="http://schemas.microsoft.com/office/drawing/2014/main" id="{E17B538A-381E-A660-582D-9C599D3ACD80}"/>
              </a:ext>
            </a:extLst>
          </p:cNvPr>
          <p:cNvSpPr/>
          <p:nvPr userDrawn="1"/>
        </p:nvSpPr>
        <p:spPr>
          <a:xfrm>
            <a:off x="15924515" y="9123825"/>
            <a:ext cx="1690925" cy="539517"/>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a:p>
        </p:txBody>
      </p:sp>
      <p:grpSp>
        <p:nvGrpSpPr>
          <p:cNvPr id="6" name="Group 3">
            <a:extLst>
              <a:ext uri="{FF2B5EF4-FFF2-40B4-BE49-F238E27FC236}">
                <a16:creationId xmlns:a16="http://schemas.microsoft.com/office/drawing/2014/main" id="{4354E743-5BE6-73C0-0887-7CC91C4B6A59}"/>
              </a:ext>
            </a:extLst>
          </p:cNvPr>
          <p:cNvGrpSpPr/>
          <p:nvPr userDrawn="1"/>
        </p:nvGrpSpPr>
        <p:grpSpPr>
          <a:xfrm>
            <a:off x="1028700" y="1028700"/>
            <a:ext cx="6921782" cy="8184404"/>
            <a:chOff x="0" y="0"/>
            <a:chExt cx="1823021" cy="2155563"/>
          </a:xfrm>
        </p:grpSpPr>
        <p:sp>
          <p:nvSpPr>
            <p:cNvPr id="7" name="Freeform 4">
              <a:extLst>
                <a:ext uri="{FF2B5EF4-FFF2-40B4-BE49-F238E27FC236}">
                  <a16:creationId xmlns:a16="http://schemas.microsoft.com/office/drawing/2014/main" id="{34B52861-DDBA-1B32-F120-37DD3A56514C}"/>
                </a:ext>
              </a:extLst>
            </p:cNvPr>
            <p:cNvSpPr/>
            <p:nvPr/>
          </p:nvSpPr>
          <p:spPr>
            <a:xfrm>
              <a:off x="0" y="0"/>
              <a:ext cx="1823021" cy="2155563"/>
            </a:xfrm>
            <a:custGeom>
              <a:avLst/>
              <a:gdLst/>
              <a:ahLst/>
              <a:cxnLst/>
              <a:rect l="l" t="t" r="r" b="b"/>
              <a:pathLst>
                <a:path w="1823021" h="2155563">
                  <a:moveTo>
                    <a:pt x="57043" y="0"/>
                  </a:moveTo>
                  <a:lnTo>
                    <a:pt x="1765978" y="0"/>
                  </a:lnTo>
                  <a:cubicBezTo>
                    <a:pt x="1797482" y="0"/>
                    <a:pt x="1823021" y="25539"/>
                    <a:pt x="1823021" y="57043"/>
                  </a:cubicBezTo>
                  <a:lnTo>
                    <a:pt x="1823021" y="2098521"/>
                  </a:lnTo>
                  <a:cubicBezTo>
                    <a:pt x="1823021" y="2113649"/>
                    <a:pt x="1817011" y="2128158"/>
                    <a:pt x="1806313" y="2138856"/>
                  </a:cubicBezTo>
                  <a:cubicBezTo>
                    <a:pt x="1795616" y="2149553"/>
                    <a:pt x="1781107" y="2155563"/>
                    <a:pt x="1765978" y="2155563"/>
                  </a:cubicBezTo>
                  <a:lnTo>
                    <a:pt x="57043" y="2155563"/>
                  </a:lnTo>
                  <a:cubicBezTo>
                    <a:pt x="41914" y="2155563"/>
                    <a:pt x="27405" y="2149553"/>
                    <a:pt x="16707" y="2138856"/>
                  </a:cubicBezTo>
                  <a:cubicBezTo>
                    <a:pt x="6010" y="2128158"/>
                    <a:pt x="0" y="2113649"/>
                    <a:pt x="0" y="2098521"/>
                  </a:cubicBezTo>
                  <a:lnTo>
                    <a:pt x="0" y="57043"/>
                  </a:lnTo>
                  <a:cubicBezTo>
                    <a:pt x="0" y="41914"/>
                    <a:pt x="6010" y="27405"/>
                    <a:pt x="16707" y="16707"/>
                  </a:cubicBezTo>
                  <a:cubicBezTo>
                    <a:pt x="27405" y="6010"/>
                    <a:pt x="41914" y="0"/>
                    <a:pt x="57043" y="0"/>
                  </a:cubicBezTo>
                  <a:close/>
                </a:path>
              </a:pathLst>
            </a:custGeom>
            <a:solidFill>
              <a:srgbClr val="B34220"/>
            </a:solidFill>
          </p:spPr>
          <p:txBody>
            <a:bodyPr/>
            <a:lstStyle/>
            <a:p>
              <a:endParaRPr lang="en-US"/>
            </a:p>
          </p:txBody>
        </p:sp>
        <p:sp>
          <p:nvSpPr>
            <p:cNvPr id="8" name="TextBox 5">
              <a:extLst>
                <a:ext uri="{FF2B5EF4-FFF2-40B4-BE49-F238E27FC236}">
                  <a16:creationId xmlns:a16="http://schemas.microsoft.com/office/drawing/2014/main" id="{1CCD1A47-8215-2543-B79A-6668B2E70422}"/>
                </a:ext>
              </a:extLst>
            </p:cNvPr>
            <p:cNvSpPr txBox="1"/>
            <p:nvPr/>
          </p:nvSpPr>
          <p:spPr>
            <a:xfrm>
              <a:off x="0" y="-85725"/>
              <a:ext cx="1823021" cy="2241288"/>
            </a:xfrm>
            <a:prstGeom prst="rect">
              <a:avLst/>
            </a:prstGeom>
          </p:spPr>
          <p:txBody>
            <a:bodyPr lIns="50800" tIns="50800" rIns="50800" bIns="50800" rtlCol="0" anchor="ctr"/>
            <a:lstStyle/>
            <a:p>
              <a:pPr algn="ctr">
                <a:lnSpc>
                  <a:spcPts val="2659"/>
                </a:lnSpc>
              </a:pPr>
              <a:endParaRPr/>
            </a:p>
          </p:txBody>
        </p:sp>
      </p:grpSp>
      <p:sp>
        <p:nvSpPr>
          <p:cNvPr id="11" name="Picture Placeholder 10">
            <a:extLst>
              <a:ext uri="{FF2B5EF4-FFF2-40B4-BE49-F238E27FC236}">
                <a16:creationId xmlns:a16="http://schemas.microsoft.com/office/drawing/2014/main" id="{AE0E0A1E-3ACE-D836-A4C1-1E23310A86F2}"/>
              </a:ext>
            </a:extLst>
          </p:cNvPr>
          <p:cNvSpPr>
            <a:spLocks noGrp="1"/>
          </p:cNvSpPr>
          <p:nvPr>
            <p:ph type="pic" sz="quarter" idx="10" hasCustomPrompt="1"/>
          </p:nvPr>
        </p:nvSpPr>
        <p:spPr>
          <a:xfrm>
            <a:off x="1295400" y="1333500"/>
            <a:ext cx="6400800" cy="75438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540889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B315F"/>
        </a:solidFill>
        <a:effectLst/>
      </p:bgPr>
    </p:bg>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B0C2128E-CBBB-5E16-A5F8-8DE1F5D6AFCE}"/>
              </a:ext>
            </a:extLst>
          </p:cNvPr>
          <p:cNvGrpSpPr/>
          <p:nvPr userDrawn="1"/>
        </p:nvGrpSpPr>
        <p:grpSpPr>
          <a:xfrm>
            <a:off x="1028700" y="1028700"/>
            <a:ext cx="6921782" cy="8184404"/>
            <a:chOff x="0" y="0"/>
            <a:chExt cx="1823021" cy="2155563"/>
          </a:xfrm>
        </p:grpSpPr>
        <p:sp>
          <p:nvSpPr>
            <p:cNvPr id="9" name="Freeform 4">
              <a:extLst>
                <a:ext uri="{FF2B5EF4-FFF2-40B4-BE49-F238E27FC236}">
                  <a16:creationId xmlns:a16="http://schemas.microsoft.com/office/drawing/2014/main" id="{DF2B2656-5C93-09E3-5A93-4C0CABF53938}"/>
                </a:ext>
              </a:extLst>
            </p:cNvPr>
            <p:cNvSpPr/>
            <p:nvPr/>
          </p:nvSpPr>
          <p:spPr>
            <a:xfrm>
              <a:off x="0" y="0"/>
              <a:ext cx="1823021" cy="2155563"/>
            </a:xfrm>
            <a:custGeom>
              <a:avLst/>
              <a:gdLst/>
              <a:ahLst/>
              <a:cxnLst/>
              <a:rect l="l" t="t" r="r" b="b"/>
              <a:pathLst>
                <a:path w="1823021" h="2155563">
                  <a:moveTo>
                    <a:pt x="57043" y="0"/>
                  </a:moveTo>
                  <a:lnTo>
                    <a:pt x="1765978" y="0"/>
                  </a:lnTo>
                  <a:cubicBezTo>
                    <a:pt x="1797482" y="0"/>
                    <a:pt x="1823021" y="25539"/>
                    <a:pt x="1823021" y="57043"/>
                  </a:cubicBezTo>
                  <a:lnTo>
                    <a:pt x="1823021" y="2098521"/>
                  </a:lnTo>
                  <a:cubicBezTo>
                    <a:pt x="1823021" y="2113649"/>
                    <a:pt x="1817011" y="2128158"/>
                    <a:pt x="1806313" y="2138856"/>
                  </a:cubicBezTo>
                  <a:cubicBezTo>
                    <a:pt x="1795616" y="2149553"/>
                    <a:pt x="1781107" y="2155563"/>
                    <a:pt x="1765978" y="2155563"/>
                  </a:cubicBezTo>
                  <a:lnTo>
                    <a:pt x="57043" y="2155563"/>
                  </a:lnTo>
                  <a:cubicBezTo>
                    <a:pt x="41914" y="2155563"/>
                    <a:pt x="27405" y="2149553"/>
                    <a:pt x="16707" y="2138856"/>
                  </a:cubicBezTo>
                  <a:cubicBezTo>
                    <a:pt x="6010" y="2128158"/>
                    <a:pt x="0" y="2113649"/>
                    <a:pt x="0" y="2098521"/>
                  </a:cubicBezTo>
                  <a:lnTo>
                    <a:pt x="0" y="57043"/>
                  </a:lnTo>
                  <a:cubicBezTo>
                    <a:pt x="0" y="41914"/>
                    <a:pt x="6010" y="27405"/>
                    <a:pt x="16707" y="16707"/>
                  </a:cubicBezTo>
                  <a:cubicBezTo>
                    <a:pt x="27405" y="6010"/>
                    <a:pt x="41914" y="0"/>
                    <a:pt x="57043" y="0"/>
                  </a:cubicBezTo>
                  <a:close/>
                </a:path>
              </a:pathLst>
            </a:custGeom>
            <a:solidFill>
              <a:srgbClr val="F2EFEA"/>
            </a:solidFill>
          </p:spPr>
          <p:txBody>
            <a:bodyPr/>
            <a:lstStyle/>
            <a:p>
              <a:endParaRPr lang="en-US"/>
            </a:p>
          </p:txBody>
        </p:sp>
        <p:sp>
          <p:nvSpPr>
            <p:cNvPr id="10" name="TextBox 5">
              <a:extLst>
                <a:ext uri="{FF2B5EF4-FFF2-40B4-BE49-F238E27FC236}">
                  <a16:creationId xmlns:a16="http://schemas.microsoft.com/office/drawing/2014/main" id="{B709082D-0328-66FB-9092-13AE7593C52F}"/>
                </a:ext>
              </a:extLst>
            </p:cNvPr>
            <p:cNvSpPr txBox="1"/>
            <p:nvPr/>
          </p:nvSpPr>
          <p:spPr>
            <a:xfrm>
              <a:off x="0" y="-85725"/>
              <a:ext cx="1823021" cy="2241288"/>
            </a:xfrm>
            <a:prstGeom prst="rect">
              <a:avLst/>
            </a:prstGeom>
          </p:spPr>
          <p:txBody>
            <a:bodyPr lIns="50800" tIns="50800" rIns="50800" bIns="50800" rtlCol="0" anchor="ctr"/>
            <a:lstStyle/>
            <a:p>
              <a:pPr algn="ctr">
                <a:lnSpc>
                  <a:spcPts val="2659"/>
                </a:lnSpc>
              </a:pPr>
              <a:endParaRPr/>
            </a:p>
          </p:txBody>
        </p:sp>
      </p:grpSp>
      <p:sp>
        <p:nvSpPr>
          <p:cNvPr id="2" name="Title 1"/>
          <p:cNvSpPr>
            <a:spLocks noGrp="1"/>
          </p:cNvSpPr>
          <p:nvPr>
            <p:ph type="ctrTitle" hasCustomPrompt="1"/>
          </p:nvPr>
        </p:nvSpPr>
        <p:spPr>
          <a:xfrm>
            <a:off x="8763000" y="1167313"/>
            <a:ext cx="7848599" cy="1346269"/>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8763000" y="3072313"/>
            <a:ext cx="7839268" cy="5652587"/>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12" name="Freeform 2">
            <a:extLst>
              <a:ext uri="{FF2B5EF4-FFF2-40B4-BE49-F238E27FC236}">
                <a16:creationId xmlns:a16="http://schemas.microsoft.com/office/drawing/2014/main" id="{614E8465-3A73-6301-79FD-55896C65A8FC}"/>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4" name="Picture Placeholder 10">
            <a:extLst>
              <a:ext uri="{FF2B5EF4-FFF2-40B4-BE49-F238E27FC236}">
                <a16:creationId xmlns:a16="http://schemas.microsoft.com/office/drawing/2014/main" id="{4D7218C2-0AA5-B713-E560-1D49CB4C0024}"/>
              </a:ext>
            </a:extLst>
          </p:cNvPr>
          <p:cNvSpPr>
            <a:spLocks noGrp="1"/>
          </p:cNvSpPr>
          <p:nvPr>
            <p:ph type="pic" sz="quarter" idx="10" hasCustomPrompt="1"/>
          </p:nvPr>
        </p:nvSpPr>
        <p:spPr>
          <a:xfrm>
            <a:off x="1295400" y="1333500"/>
            <a:ext cx="6400800" cy="75438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3294267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42413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004C9F-D0F1-8CC0-5BAB-6CED26CE2C77}"/>
              </a:ext>
            </a:extLst>
          </p:cNvPr>
          <p:cNvGrpSpPr/>
          <p:nvPr userDrawn="1"/>
        </p:nvGrpSpPr>
        <p:grpSpPr>
          <a:xfrm>
            <a:off x="1028700" y="1028700"/>
            <a:ext cx="6921782" cy="8184404"/>
            <a:chOff x="0" y="0"/>
            <a:chExt cx="1823021" cy="2155563"/>
          </a:xfrm>
        </p:grpSpPr>
        <p:sp>
          <p:nvSpPr>
            <p:cNvPr id="8" name="Freeform 4">
              <a:extLst>
                <a:ext uri="{FF2B5EF4-FFF2-40B4-BE49-F238E27FC236}">
                  <a16:creationId xmlns:a16="http://schemas.microsoft.com/office/drawing/2014/main" id="{08043525-D033-091E-3E20-8B1B2063BDC1}"/>
                </a:ext>
              </a:extLst>
            </p:cNvPr>
            <p:cNvSpPr/>
            <p:nvPr/>
          </p:nvSpPr>
          <p:spPr>
            <a:xfrm>
              <a:off x="0" y="0"/>
              <a:ext cx="1823021" cy="2155563"/>
            </a:xfrm>
            <a:custGeom>
              <a:avLst/>
              <a:gdLst/>
              <a:ahLst/>
              <a:cxnLst/>
              <a:rect l="l" t="t" r="r" b="b"/>
              <a:pathLst>
                <a:path w="1823021" h="2155563">
                  <a:moveTo>
                    <a:pt x="57043" y="0"/>
                  </a:moveTo>
                  <a:lnTo>
                    <a:pt x="1765978" y="0"/>
                  </a:lnTo>
                  <a:cubicBezTo>
                    <a:pt x="1797482" y="0"/>
                    <a:pt x="1823021" y="25539"/>
                    <a:pt x="1823021" y="57043"/>
                  </a:cubicBezTo>
                  <a:lnTo>
                    <a:pt x="1823021" y="2098521"/>
                  </a:lnTo>
                  <a:cubicBezTo>
                    <a:pt x="1823021" y="2113649"/>
                    <a:pt x="1817011" y="2128158"/>
                    <a:pt x="1806313" y="2138856"/>
                  </a:cubicBezTo>
                  <a:cubicBezTo>
                    <a:pt x="1795616" y="2149553"/>
                    <a:pt x="1781107" y="2155563"/>
                    <a:pt x="1765978" y="2155563"/>
                  </a:cubicBezTo>
                  <a:lnTo>
                    <a:pt x="57043" y="2155563"/>
                  </a:lnTo>
                  <a:cubicBezTo>
                    <a:pt x="41914" y="2155563"/>
                    <a:pt x="27405" y="2149553"/>
                    <a:pt x="16707" y="2138856"/>
                  </a:cubicBezTo>
                  <a:cubicBezTo>
                    <a:pt x="6010" y="2128158"/>
                    <a:pt x="0" y="2113649"/>
                    <a:pt x="0" y="2098521"/>
                  </a:cubicBezTo>
                  <a:lnTo>
                    <a:pt x="0" y="57043"/>
                  </a:lnTo>
                  <a:cubicBezTo>
                    <a:pt x="0" y="41914"/>
                    <a:pt x="6010" y="27405"/>
                    <a:pt x="16707" y="16707"/>
                  </a:cubicBezTo>
                  <a:cubicBezTo>
                    <a:pt x="27405" y="6010"/>
                    <a:pt x="41914" y="0"/>
                    <a:pt x="57043" y="0"/>
                  </a:cubicBezTo>
                  <a:close/>
                </a:path>
              </a:pathLst>
            </a:custGeom>
            <a:solidFill>
              <a:srgbClr val="AFAEAC"/>
            </a:solidFill>
          </p:spPr>
          <p:txBody>
            <a:bodyPr/>
            <a:lstStyle/>
            <a:p>
              <a:endParaRPr lang="en-US"/>
            </a:p>
          </p:txBody>
        </p:sp>
        <p:sp>
          <p:nvSpPr>
            <p:cNvPr id="9" name="TextBox 5">
              <a:extLst>
                <a:ext uri="{FF2B5EF4-FFF2-40B4-BE49-F238E27FC236}">
                  <a16:creationId xmlns:a16="http://schemas.microsoft.com/office/drawing/2014/main" id="{33197628-6D70-4B87-FABF-854E3D966931}"/>
                </a:ext>
              </a:extLst>
            </p:cNvPr>
            <p:cNvSpPr txBox="1"/>
            <p:nvPr/>
          </p:nvSpPr>
          <p:spPr>
            <a:xfrm>
              <a:off x="0" y="-85725"/>
              <a:ext cx="1823021" cy="2241288"/>
            </a:xfrm>
            <a:prstGeom prst="rect">
              <a:avLst/>
            </a:prstGeom>
          </p:spPr>
          <p:txBody>
            <a:bodyPr lIns="50800" tIns="50800" rIns="50800" bIns="50800" rtlCol="0" anchor="ctr"/>
            <a:lstStyle/>
            <a:p>
              <a:pPr algn="ctr">
                <a:lnSpc>
                  <a:spcPts val="2659"/>
                </a:lnSpc>
              </a:pPr>
              <a:endParaRPr/>
            </a:p>
          </p:txBody>
        </p:sp>
      </p:grpSp>
      <p:sp>
        <p:nvSpPr>
          <p:cNvPr id="2" name="Title 1"/>
          <p:cNvSpPr>
            <a:spLocks noGrp="1"/>
          </p:cNvSpPr>
          <p:nvPr>
            <p:ph type="ctrTitle" hasCustomPrompt="1"/>
          </p:nvPr>
        </p:nvSpPr>
        <p:spPr>
          <a:xfrm>
            <a:off x="8763000" y="1167313"/>
            <a:ext cx="7848599" cy="1346269"/>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8763000" y="3072313"/>
            <a:ext cx="7839268" cy="5652587"/>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12" name="Freeform 2">
            <a:extLst>
              <a:ext uri="{FF2B5EF4-FFF2-40B4-BE49-F238E27FC236}">
                <a16:creationId xmlns:a16="http://schemas.microsoft.com/office/drawing/2014/main" id="{614E8465-3A73-6301-79FD-55896C65A8FC}"/>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4" name="Picture Placeholder 10">
            <a:extLst>
              <a:ext uri="{FF2B5EF4-FFF2-40B4-BE49-F238E27FC236}">
                <a16:creationId xmlns:a16="http://schemas.microsoft.com/office/drawing/2014/main" id="{EAB00F60-F956-FC5B-836A-FC7E5A5802EC}"/>
              </a:ext>
            </a:extLst>
          </p:cNvPr>
          <p:cNvSpPr>
            <a:spLocks noGrp="1"/>
          </p:cNvSpPr>
          <p:nvPr>
            <p:ph type="pic" sz="quarter" idx="10" hasCustomPrompt="1"/>
          </p:nvPr>
        </p:nvSpPr>
        <p:spPr>
          <a:xfrm>
            <a:off x="1295400" y="1333500"/>
            <a:ext cx="6400800" cy="75438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3058677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B315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408487"/>
            <a:ext cx="6400800"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85800" y="6210300"/>
            <a:ext cx="6400800" cy="1752600"/>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a:t>
            </a:r>
          </a:p>
        </p:txBody>
      </p:sp>
      <p:sp>
        <p:nvSpPr>
          <p:cNvPr id="4" name="Freeform 3">
            <a:extLst>
              <a:ext uri="{FF2B5EF4-FFF2-40B4-BE49-F238E27FC236}">
                <a16:creationId xmlns:a16="http://schemas.microsoft.com/office/drawing/2014/main" id="{5FFB3719-2C49-D923-8788-101A56E181BC}"/>
              </a:ext>
            </a:extLst>
          </p:cNvPr>
          <p:cNvSpPr/>
          <p:nvPr userDrawn="1"/>
        </p:nvSpPr>
        <p:spPr>
          <a:xfrm>
            <a:off x="5595223" y="0"/>
            <a:ext cx="12692777" cy="10556160"/>
          </a:xfrm>
          <a:custGeom>
            <a:avLst/>
            <a:gdLst/>
            <a:ahLst/>
            <a:cxnLst/>
            <a:rect l="l" t="t" r="r" b="b"/>
            <a:pathLst>
              <a:path w="12692777" h="10556160">
                <a:moveTo>
                  <a:pt x="0" y="0"/>
                </a:moveTo>
                <a:lnTo>
                  <a:pt x="12692777" y="0"/>
                </a:lnTo>
                <a:lnTo>
                  <a:pt x="12692777" y="10556160"/>
                </a:lnTo>
                <a:lnTo>
                  <a:pt x="0" y="10556160"/>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5511C95B-59D5-C948-E167-14A26182CF9F}"/>
              </a:ext>
            </a:extLst>
          </p:cNvPr>
          <p:cNvSpPr/>
          <p:nvPr userDrawn="1"/>
        </p:nvSpPr>
        <p:spPr>
          <a:xfrm>
            <a:off x="626978" y="1028700"/>
            <a:ext cx="3808074" cy="1178916"/>
          </a:xfrm>
          <a:custGeom>
            <a:avLst/>
            <a:gdLst/>
            <a:ahLst/>
            <a:cxnLst/>
            <a:rect l="l" t="t" r="r" b="b"/>
            <a:pathLst>
              <a:path w="3808074" h="1178916">
                <a:moveTo>
                  <a:pt x="0" y="0"/>
                </a:moveTo>
                <a:lnTo>
                  <a:pt x="3808074" y="0"/>
                </a:lnTo>
                <a:lnTo>
                  <a:pt x="3808074" y="1178916"/>
                </a:lnTo>
                <a:lnTo>
                  <a:pt x="0" y="117891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2399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B34120"/>
        </a:solidFill>
        <a:effectLst/>
      </p:bgPr>
    </p:bg>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A1D39D10-4D0C-693E-7CB5-6229750B46E9}"/>
              </a:ext>
            </a:extLst>
          </p:cNvPr>
          <p:cNvGrpSpPr/>
          <p:nvPr userDrawn="1"/>
        </p:nvGrpSpPr>
        <p:grpSpPr>
          <a:xfrm>
            <a:off x="1028700" y="1028700"/>
            <a:ext cx="6921782" cy="8184404"/>
            <a:chOff x="0" y="0"/>
            <a:chExt cx="1823021" cy="2155563"/>
          </a:xfrm>
        </p:grpSpPr>
        <p:sp>
          <p:nvSpPr>
            <p:cNvPr id="13" name="Freeform 4">
              <a:extLst>
                <a:ext uri="{FF2B5EF4-FFF2-40B4-BE49-F238E27FC236}">
                  <a16:creationId xmlns:a16="http://schemas.microsoft.com/office/drawing/2014/main" id="{0F802DCD-0552-18AC-83D1-E1810E888258}"/>
                </a:ext>
              </a:extLst>
            </p:cNvPr>
            <p:cNvSpPr/>
            <p:nvPr/>
          </p:nvSpPr>
          <p:spPr>
            <a:xfrm>
              <a:off x="0" y="0"/>
              <a:ext cx="1823021" cy="2155563"/>
            </a:xfrm>
            <a:custGeom>
              <a:avLst/>
              <a:gdLst/>
              <a:ahLst/>
              <a:cxnLst/>
              <a:rect l="l" t="t" r="r" b="b"/>
              <a:pathLst>
                <a:path w="1823021" h="2155563">
                  <a:moveTo>
                    <a:pt x="57043" y="0"/>
                  </a:moveTo>
                  <a:lnTo>
                    <a:pt x="1765978" y="0"/>
                  </a:lnTo>
                  <a:cubicBezTo>
                    <a:pt x="1797482" y="0"/>
                    <a:pt x="1823021" y="25539"/>
                    <a:pt x="1823021" y="57043"/>
                  </a:cubicBezTo>
                  <a:lnTo>
                    <a:pt x="1823021" y="2098521"/>
                  </a:lnTo>
                  <a:cubicBezTo>
                    <a:pt x="1823021" y="2113649"/>
                    <a:pt x="1817011" y="2128158"/>
                    <a:pt x="1806313" y="2138856"/>
                  </a:cubicBezTo>
                  <a:cubicBezTo>
                    <a:pt x="1795616" y="2149553"/>
                    <a:pt x="1781107" y="2155563"/>
                    <a:pt x="1765978" y="2155563"/>
                  </a:cubicBezTo>
                  <a:lnTo>
                    <a:pt x="57043" y="2155563"/>
                  </a:lnTo>
                  <a:cubicBezTo>
                    <a:pt x="41914" y="2155563"/>
                    <a:pt x="27405" y="2149553"/>
                    <a:pt x="16707" y="2138856"/>
                  </a:cubicBezTo>
                  <a:cubicBezTo>
                    <a:pt x="6010" y="2128158"/>
                    <a:pt x="0" y="2113649"/>
                    <a:pt x="0" y="2098521"/>
                  </a:cubicBezTo>
                  <a:lnTo>
                    <a:pt x="0" y="57043"/>
                  </a:lnTo>
                  <a:cubicBezTo>
                    <a:pt x="0" y="41914"/>
                    <a:pt x="6010" y="27405"/>
                    <a:pt x="16707" y="16707"/>
                  </a:cubicBezTo>
                  <a:cubicBezTo>
                    <a:pt x="27405" y="6010"/>
                    <a:pt x="41914" y="0"/>
                    <a:pt x="57043" y="0"/>
                  </a:cubicBezTo>
                  <a:close/>
                </a:path>
              </a:pathLst>
            </a:custGeom>
            <a:solidFill>
              <a:srgbClr val="42413F"/>
            </a:solidFill>
          </p:spPr>
          <p:txBody>
            <a:bodyPr/>
            <a:lstStyle/>
            <a:p>
              <a:endParaRPr lang="en-US"/>
            </a:p>
          </p:txBody>
        </p:sp>
        <p:sp>
          <p:nvSpPr>
            <p:cNvPr id="14" name="TextBox 5">
              <a:extLst>
                <a:ext uri="{FF2B5EF4-FFF2-40B4-BE49-F238E27FC236}">
                  <a16:creationId xmlns:a16="http://schemas.microsoft.com/office/drawing/2014/main" id="{235EAD57-1BBF-2899-4E18-D0187CB3A5E1}"/>
                </a:ext>
              </a:extLst>
            </p:cNvPr>
            <p:cNvSpPr txBox="1"/>
            <p:nvPr/>
          </p:nvSpPr>
          <p:spPr>
            <a:xfrm>
              <a:off x="0" y="-85725"/>
              <a:ext cx="1823021" cy="2241288"/>
            </a:xfrm>
            <a:prstGeom prst="rect">
              <a:avLst/>
            </a:prstGeom>
          </p:spPr>
          <p:txBody>
            <a:bodyPr lIns="50800" tIns="50800" rIns="50800" bIns="50800" rtlCol="0" anchor="ctr"/>
            <a:lstStyle/>
            <a:p>
              <a:pPr algn="ctr">
                <a:lnSpc>
                  <a:spcPts val="2659"/>
                </a:lnSpc>
              </a:pPr>
              <a:endParaRPr/>
            </a:p>
          </p:txBody>
        </p:sp>
      </p:grpSp>
      <p:sp>
        <p:nvSpPr>
          <p:cNvPr id="2" name="Title 1"/>
          <p:cNvSpPr>
            <a:spLocks noGrp="1"/>
          </p:cNvSpPr>
          <p:nvPr>
            <p:ph type="ctrTitle" hasCustomPrompt="1"/>
          </p:nvPr>
        </p:nvSpPr>
        <p:spPr>
          <a:xfrm>
            <a:off x="8763000" y="1167313"/>
            <a:ext cx="7848599" cy="1346269"/>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8763000" y="3072313"/>
            <a:ext cx="7839268" cy="5652587"/>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12" name="Freeform 2">
            <a:extLst>
              <a:ext uri="{FF2B5EF4-FFF2-40B4-BE49-F238E27FC236}">
                <a16:creationId xmlns:a16="http://schemas.microsoft.com/office/drawing/2014/main" id="{614E8465-3A73-6301-79FD-55896C65A8FC}"/>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4" name="Picture Placeholder 10">
            <a:extLst>
              <a:ext uri="{FF2B5EF4-FFF2-40B4-BE49-F238E27FC236}">
                <a16:creationId xmlns:a16="http://schemas.microsoft.com/office/drawing/2014/main" id="{AC19A9AD-8BD6-6102-D7D3-4E157EAE18B4}"/>
              </a:ext>
            </a:extLst>
          </p:cNvPr>
          <p:cNvSpPr>
            <a:spLocks noGrp="1"/>
          </p:cNvSpPr>
          <p:nvPr>
            <p:ph type="pic" sz="quarter" idx="10" hasCustomPrompt="1"/>
          </p:nvPr>
        </p:nvSpPr>
        <p:spPr>
          <a:xfrm>
            <a:off x="1295400" y="1333500"/>
            <a:ext cx="6400800" cy="75438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Insert picture</a:t>
            </a:r>
          </a:p>
        </p:txBody>
      </p:sp>
    </p:spTree>
    <p:extLst>
      <p:ext uri="{BB962C8B-B14F-4D97-AF65-F5344CB8AC3E}">
        <p14:creationId xmlns:p14="http://schemas.microsoft.com/office/powerpoint/2010/main" val="4020158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2EFEB"/>
        </a:solidFill>
        <a:effectLst/>
      </p:bgPr>
    </p:bg>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1D116458-3E87-E944-5DCE-F94C0EA12F44}"/>
              </a:ext>
            </a:extLst>
          </p:cNvPr>
          <p:cNvSpPr/>
          <p:nvPr userDrawn="1"/>
        </p:nvSpPr>
        <p:spPr>
          <a:xfrm>
            <a:off x="15924515" y="9123825"/>
            <a:ext cx="1690925" cy="539517"/>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a:p>
        </p:txBody>
      </p:sp>
      <p:sp>
        <p:nvSpPr>
          <p:cNvPr id="5" name="Freeform 2">
            <a:extLst>
              <a:ext uri="{FF2B5EF4-FFF2-40B4-BE49-F238E27FC236}">
                <a16:creationId xmlns:a16="http://schemas.microsoft.com/office/drawing/2014/main" id="{1F567B22-A90A-531F-4FD7-34A2C2D42AFA}"/>
              </a:ext>
            </a:extLst>
          </p:cNvPr>
          <p:cNvSpPr/>
          <p:nvPr userDrawn="1"/>
        </p:nvSpPr>
        <p:spPr>
          <a:xfrm>
            <a:off x="15924515" y="9123825"/>
            <a:ext cx="1690925" cy="539517"/>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a:p>
        </p:txBody>
      </p:sp>
      <p:sp>
        <p:nvSpPr>
          <p:cNvPr id="8" name="Title 1">
            <a:extLst>
              <a:ext uri="{FF2B5EF4-FFF2-40B4-BE49-F238E27FC236}">
                <a16:creationId xmlns:a16="http://schemas.microsoft.com/office/drawing/2014/main" id="{FCA271B4-9D4B-9029-F01A-ADBCC75B045C}"/>
              </a:ext>
            </a:extLst>
          </p:cNvPr>
          <p:cNvSpPr>
            <a:spLocks noGrp="1"/>
          </p:cNvSpPr>
          <p:nvPr>
            <p:ph type="ctrTitle" hasCustomPrompt="1"/>
          </p:nvPr>
        </p:nvSpPr>
        <p:spPr>
          <a:xfrm>
            <a:off x="687354" y="647700"/>
            <a:ext cx="16686245" cy="1470025"/>
          </a:xfrm>
          <a:prstGeom prst="rect">
            <a:avLst/>
          </a:prstGeom>
        </p:spPr>
        <p:txBody>
          <a:bodyPr/>
          <a:lstStyle>
            <a:lvl1pPr algn="l">
              <a:defRPr sz="5000" b="1">
                <a:latin typeface="Arial" panose="020B0604020202020204" pitchFamily="34" charset="0"/>
                <a:cs typeface="Arial" panose="020B0604020202020204" pitchFamily="34" charset="0"/>
              </a:defRPr>
            </a:lvl1pPr>
          </a:lstStyle>
          <a:p>
            <a:r>
              <a:rPr lang="en-US"/>
              <a:t>INSERT TITLE</a:t>
            </a:r>
          </a:p>
        </p:txBody>
      </p:sp>
      <p:sp>
        <p:nvSpPr>
          <p:cNvPr id="2" name="Freeform 3">
            <a:extLst>
              <a:ext uri="{FF2B5EF4-FFF2-40B4-BE49-F238E27FC236}">
                <a16:creationId xmlns:a16="http://schemas.microsoft.com/office/drawing/2014/main" id="{8C9B1BD2-4688-8DB5-D6F8-CEA9410FCFBE}"/>
              </a:ext>
            </a:extLst>
          </p:cNvPr>
          <p:cNvSpPr/>
          <p:nvPr userDrawn="1"/>
        </p:nvSpPr>
        <p:spPr>
          <a:xfrm>
            <a:off x="6651159" y="3866416"/>
            <a:ext cx="4985682" cy="5105401"/>
          </a:xfrm>
          <a:custGeom>
            <a:avLst/>
            <a:gdLst/>
            <a:ahLst/>
            <a:cxnLst/>
            <a:rect l="l" t="t" r="r" b="b"/>
            <a:pathLst>
              <a:path w="5856563" h="5856563">
                <a:moveTo>
                  <a:pt x="0" y="0"/>
                </a:moveTo>
                <a:lnTo>
                  <a:pt x="5856563" y="0"/>
                </a:lnTo>
                <a:lnTo>
                  <a:pt x="5856563" y="5856563"/>
                </a:lnTo>
                <a:lnTo>
                  <a:pt x="0" y="5856563"/>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832A5C11-3C4D-DF6B-F77D-4FF9FD276964}"/>
              </a:ext>
            </a:extLst>
          </p:cNvPr>
          <p:cNvSpPr txBox="1"/>
          <p:nvPr userDrawn="1"/>
        </p:nvSpPr>
        <p:spPr>
          <a:xfrm>
            <a:off x="6591300" y="2494300"/>
            <a:ext cx="5105400" cy="1169551"/>
          </a:xfrm>
          <a:prstGeom prst="rect">
            <a:avLst/>
          </a:prstGeom>
          <a:noFill/>
        </p:spPr>
        <p:txBody>
          <a:bodyPr wrap="square" rtlCol="0">
            <a:spAutoFit/>
          </a:bodyPr>
          <a:lstStyle/>
          <a:p>
            <a:pPr algn="ctr"/>
            <a:r>
              <a:rPr lang="en-US" sz="7000" b="1">
                <a:solidFill>
                  <a:schemeClr val="tx1"/>
                </a:solidFill>
                <a:latin typeface="Arial" panose="020B0604020202020204" pitchFamily="34" charset="0"/>
                <a:cs typeface="Arial" panose="020B0604020202020204" pitchFamily="34" charset="0"/>
              </a:rPr>
              <a:t>SCAN</a:t>
            </a:r>
          </a:p>
        </p:txBody>
      </p:sp>
    </p:spTree>
    <p:extLst>
      <p:ext uri="{BB962C8B-B14F-4D97-AF65-F5344CB8AC3E}">
        <p14:creationId xmlns:p14="http://schemas.microsoft.com/office/powerpoint/2010/main" val="2127592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rgbClr val="42413F"/>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331782EC-CB9C-C64B-E1A0-601EAB8C00EF}"/>
              </a:ext>
            </a:extLst>
          </p:cNvPr>
          <p:cNvSpPr/>
          <p:nvPr userDrawn="1"/>
        </p:nvSpPr>
        <p:spPr>
          <a:xfrm>
            <a:off x="6651159" y="3866416"/>
            <a:ext cx="4985682" cy="5105401"/>
          </a:xfrm>
          <a:custGeom>
            <a:avLst/>
            <a:gdLst/>
            <a:ahLst/>
            <a:cxnLst/>
            <a:rect l="l" t="t" r="r" b="b"/>
            <a:pathLst>
              <a:path w="5856563" h="5856563">
                <a:moveTo>
                  <a:pt x="0" y="0"/>
                </a:moveTo>
                <a:lnTo>
                  <a:pt x="5856563" y="0"/>
                </a:lnTo>
                <a:lnTo>
                  <a:pt x="5856563" y="5856563"/>
                </a:lnTo>
                <a:lnTo>
                  <a:pt x="0" y="5856563"/>
                </a:lnTo>
                <a:lnTo>
                  <a:pt x="0" y="0"/>
                </a:lnTo>
                <a:close/>
              </a:path>
            </a:pathLst>
          </a:custGeom>
          <a:blipFill>
            <a:blip r:embed="rId2"/>
            <a:stretch>
              <a:fillRect/>
            </a:stretch>
          </a:blipFill>
        </p:spPr>
        <p:txBody>
          <a:bodyPr/>
          <a:lstStyle/>
          <a:p>
            <a:endParaRPr lang="en-US"/>
          </a:p>
        </p:txBody>
      </p:sp>
      <p:sp>
        <p:nvSpPr>
          <p:cNvPr id="8" name="Title 1">
            <a:extLst>
              <a:ext uri="{FF2B5EF4-FFF2-40B4-BE49-F238E27FC236}">
                <a16:creationId xmlns:a16="http://schemas.microsoft.com/office/drawing/2014/main" id="{FCA271B4-9D4B-9029-F01A-ADBCC75B045C}"/>
              </a:ext>
            </a:extLst>
          </p:cNvPr>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2" name="Freeform 2">
            <a:extLst>
              <a:ext uri="{FF2B5EF4-FFF2-40B4-BE49-F238E27FC236}">
                <a16:creationId xmlns:a16="http://schemas.microsoft.com/office/drawing/2014/main" id="{2E6FE2E8-2401-FD2B-E9EC-628BEF4DA665}"/>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1EB64A50-ED52-F615-D406-4EFBFEB5A831}"/>
              </a:ext>
            </a:extLst>
          </p:cNvPr>
          <p:cNvSpPr txBox="1"/>
          <p:nvPr userDrawn="1"/>
        </p:nvSpPr>
        <p:spPr>
          <a:xfrm>
            <a:off x="6591300" y="2494300"/>
            <a:ext cx="5105400" cy="1169551"/>
          </a:xfrm>
          <a:prstGeom prst="rect">
            <a:avLst/>
          </a:prstGeom>
          <a:noFill/>
        </p:spPr>
        <p:txBody>
          <a:bodyPr wrap="square" rtlCol="0">
            <a:spAutoFit/>
          </a:bodyPr>
          <a:lstStyle/>
          <a:p>
            <a:pPr algn="ctr"/>
            <a:r>
              <a:rPr lang="en-US" sz="7000" b="1">
                <a:solidFill>
                  <a:schemeClr val="bg1"/>
                </a:solidFill>
                <a:latin typeface="Arial" panose="020B0604020202020204" pitchFamily="34" charset="0"/>
                <a:cs typeface="Arial" panose="020B0604020202020204" pitchFamily="34" charset="0"/>
              </a:rPr>
              <a:t>SCAN</a:t>
            </a:r>
          </a:p>
        </p:txBody>
      </p:sp>
    </p:spTree>
    <p:extLst>
      <p:ext uri="{BB962C8B-B14F-4D97-AF65-F5344CB8AC3E}">
        <p14:creationId xmlns:p14="http://schemas.microsoft.com/office/powerpoint/2010/main" val="312571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0B315F"/>
        </a:solidFill>
        <a:effectLst/>
      </p:bgPr>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00FE1D5-A51E-91B7-5A56-CD56195E5688}"/>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3" name="Freeform 3">
            <a:extLst>
              <a:ext uri="{FF2B5EF4-FFF2-40B4-BE49-F238E27FC236}">
                <a16:creationId xmlns:a16="http://schemas.microsoft.com/office/drawing/2014/main" id="{01FE9F72-3F25-6593-E1E3-414112642F35}"/>
              </a:ext>
            </a:extLst>
          </p:cNvPr>
          <p:cNvSpPr/>
          <p:nvPr userDrawn="1"/>
        </p:nvSpPr>
        <p:spPr>
          <a:xfrm>
            <a:off x="6651159" y="3866416"/>
            <a:ext cx="4985682" cy="5105401"/>
          </a:xfrm>
          <a:custGeom>
            <a:avLst/>
            <a:gdLst/>
            <a:ahLst/>
            <a:cxnLst/>
            <a:rect l="l" t="t" r="r" b="b"/>
            <a:pathLst>
              <a:path w="5856563" h="5856563">
                <a:moveTo>
                  <a:pt x="0" y="0"/>
                </a:moveTo>
                <a:lnTo>
                  <a:pt x="5856563" y="0"/>
                </a:lnTo>
                <a:lnTo>
                  <a:pt x="5856563" y="5856563"/>
                </a:lnTo>
                <a:lnTo>
                  <a:pt x="0" y="5856563"/>
                </a:lnTo>
                <a:lnTo>
                  <a:pt x="0" y="0"/>
                </a:lnTo>
                <a:close/>
              </a:path>
            </a:pathLst>
          </a:custGeom>
          <a:blipFill>
            <a:blip r:embed="rId3"/>
            <a:stretch>
              <a:fillRect/>
            </a:stretch>
          </a:blipFill>
        </p:spPr>
        <p:txBody>
          <a:bodyPr/>
          <a:lstStyle/>
          <a:p>
            <a:endParaRPr lang="en-US"/>
          </a:p>
        </p:txBody>
      </p:sp>
      <p:sp>
        <p:nvSpPr>
          <p:cNvPr id="9" name="TextBox 8">
            <a:extLst>
              <a:ext uri="{FF2B5EF4-FFF2-40B4-BE49-F238E27FC236}">
                <a16:creationId xmlns:a16="http://schemas.microsoft.com/office/drawing/2014/main" id="{97E579FF-E544-A873-B5FC-64D517EC8463}"/>
              </a:ext>
            </a:extLst>
          </p:cNvPr>
          <p:cNvSpPr txBox="1"/>
          <p:nvPr userDrawn="1"/>
        </p:nvSpPr>
        <p:spPr>
          <a:xfrm>
            <a:off x="6591300" y="2494300"/>
            <a:ext cx="5105400" cy="1169551"/>
          </a:xfrm>
          <a:prstGeom prst="rect">
            <a:avLst/>
          </a:prstGeom>
          <a:noFill/>
        </p:spPr>
        <p:txBody>
          <a:bodyPr wrap="square" rtlCol="0">
            <a:spAutoFit/>
          </a:bodyPr>
          <a:lstStyle/>
          <a:p>
            <a:pPr algn="ctr"/>
            <a:r>
              <a:rPr lang="en-US" sz="7000" b="1">
                <a:solidFill>
                  <a:schemeClr val="bg1"/>
                </a:solidFill>
                <a:latin typeface="Arial" panose="020B0604020202020204" pitchFamily="34" charset="0"/>
                <a:cs typeface="Arial" panose="020B0604020202020204" pitchFamily="34" charset="0"/>
              </a:rPr>
              <a:t>SCAN</a:t>
            </a:r>
          </a:p>
        </p:txBody>
      </p:sp>
      <p:sp>
        <p:nvSpPr>
          <p:cNvPr id="10" name="Title 1">
            <a:extLst>
              <a:ext uri="{FF2B5EF4-FFF2-40B4-BE49-F238E27FC236}">
                <a16:creationId xmlns:a16="http://schemas.microsoft.com/office/drawing/2014/main" id="{67010FAA-632E-3738-9202-24619C37A975}"/>
              </a:ext>
            </a:extLst>
          </p:cNvPr>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2487439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B34120"/>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8535D3A-8FB3-ECE6-EC15-A00F3B4FBEC2}"/>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
        <p:nvSpPr>
          <p:cNvPr id="9" name="Freeform 3">
            <a:extLst>
              <a:ext uri="{FF2B5EF4-FFF2-40B4-BE49-F238E27FC236}">
                <a16:creationId xmlns:a16="http://schemas.microsoft.com/office/drawing/2014/main" id="{0E32E892-6230-189C-7E94-45F4993D9326}"/>
              </a:ext>
            </a:extLst>
          </p:cNvPr>
          <p:cNvSpPr/>
          <p:nvPr userDrawn="1"/>
        </p:nvSpPr>
        <p:spPr>
          <a:xfrm>
            <a:off x="6651159" y="3866416"/>
            <a:ext cx="4985682" cy="5105401"/>
          </a:xfrm>
          <a:custGeom>
            <a:avLst/>
            <a:gdLst/>
            <a:ahLst/>
            <a:cxnLst/>
            <a:rect l="l" t="t" r="r" b="b"/>
            <a:pathLst>
              <a:path w="5856563" h="5856563">
                <a:moveTo>
                  <a:pt x="0" y="0"/>
                </a:moveTo>
                <a:lnTo>
                  <a:pt x="5856563" y="0"/>
                </a:lnTo>
                <a:lnTo>
                  <a:pt x="5856563" y="5856563"/>
                </a:lnTo>
                <a:lnTo>
                  <a:pt x="0" y="5856563"/>
                </a:lnTo>
                <a:lnTo>
                  <a:pt x="0" y="0"/>
                </a:lnTo>
                <a:close/>
              </a:path>
            </a:pathLst>
          </a:custGeom>
          <a:blipFill>
            <a:blip r:embed="rId3"/>
            <a:stretch>
              <a:fillRect/>
            </a:stretch>
          </a:blipFill>
        </p:spPr>
        <p:txBody>
          <a:bodyPr/>
          <a:lstStyle/>
          <a:p>
            <a:endParaRPr lang="en-US"/>
          </a:p>
        </p:txBody>
      </p:sp>
      <p:sp>
        <p:nvSpPr>
          <p:cNvPr id="10" name="TextBox 9">
            <a:extLst>
              <a:ext uri="{FF2B5EF4-FFF2-40B4-BE49-F238E27FC236}">
                <a16:creationId xmlns:a16="http://schemas.microsoft.com/office/drawing/2014/main" id="{1EB2C0E7-C041-CF16-EC47-EEFA40BD18F3}"/>
              </a:ext>
            </a:extLst>
          </p:cNvPr>
          <p:cNvSpPr txBox="1"/>
          <p:nvPr userDrawn="1"/>
        </p:nvSpPr>
        <p:spPr>
          <a:xfrm>
            <a:off x="6591300" y="2494300"/>
            <a:ext cx="5105400" cy="1169551"/>
          </a:xfrm>
          <a:prstGeom prst="rect">
            <a:avLst/>
          </a:prstGeom>
          <a:noFill/>
        </p:spPr>
        <p:txBody>
          <a:bodyPr wrap="square" rtlCol="0">
            <a:spAutoFit/>
          </a:bodyPr>
          <a:lstStyle/>
          <a:p>
            <a:pPr algn="ctr"/>
            <a:r>
              <a:rPr lang="en-US" sz="7000" b="1">
                <a:solidFill>
                  <a:schemeClr val="bg1"/>
                </a:solidFill>
                <a:latin typeface="Arial" panose="020B0604020202020204" pitchFamily="34" charset="0"/>
                <a:cs typeface="Arial" panose="020B0604020202020204" pitchFamily="34" charset="0"/>
              </a:rPr>
              <a:t>SCAN</a:t>
            </a:r>
          </a:p>
        </p:txBody>
      </p:sp>
      <p:sp>
        <p:nvSpPr>
          <p:cNvPr id="11" name="Title 1">
            <a:extLst>
              <a:ext uri="{FF2B5EF4-FFF2-40B4-BE49-F238E27FC236}">
                <a16:creationId xmlns:a16="http://schemas.microsoft.com/office/drawing/2014/main" id="{94E9D9A3-E23A-6B7C-D475-75FA747F4D9C}"/>
              </a:ext>
            </a:extLst>
          </p:cNvPr>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Tree>
    <p:extLst>
      <p:ext uri="{BB962C8B-B14F-4D97-AF65-F5344CB8AC3E}">
        <p14:creationId xmlns:p14="http://schemas.microsoft.com/office/powerpoint/2010/main" val="316871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42413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408487"/>
            <a:ext cx="6400800"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85800" y="6210300"/>
            <a:ext cx="6400800" cy="1752600"/>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a:t>
            </a:r>
          </a:p>
        </p:txBody>
      </p:sp>
      <p:sp>
        <p:nvSpPr>
          <p:cNvPr id="5" name="Freeform 2">
            <a:extLst>
              <a:ext uri="{FF2B5EF4-FFF2-40B4-BE49-F238E27FC236}">
                <a16:creationId xmlns:a16="http://schemas.microsoft.com/office/drawing/2014/main" id="{5511C95B-59D5-C948-E167-14A26182CF9F}"/>
              </a:ext>
            </a:extLst>
          </p:cNvPr>
          <p:cNvSpPr/>
          <p:nvPr userDrawn="1"/>
        </p:nvSpPr>
        <p:spPr>
          <a:xfrm>
            <a:off x="626978" y="1028700"/>
            <a:ext cx="3808074" cy="1178916"/>
          </a:xfrm>
          <a:custGeom>
            <a:avLst/>
            <a:gdLst/>
            <a:ahLst/>
            <a:cxnLst/>
            <a:rect l="l" t="t" r="r" b="b"/>
            <a:pathLst>
              <a:path w="3808074" h="1178916">
                <a:moveTo>
                  <a:pt x="0" y="0"/>
                </a:moveTo>
                <a:lnTo>
                  <a:pt x="3808074" y="0"/>
                </a:lnTo>
                <a:lnTo>
                  <a:pt x="3808074" y="1178916"/>
                </a:lnTo>
                <a:lnTo>
                  <a:pt x="0" y="1178916"/>
                </a:lnTo>
                <a:lnTo>
                  <a:pt x="0" y="0"/>
                </a:lnTo>
                <a:close/>
              </a:path>
            </a:pathLst>
          </a:custGeom>
          <a:blipFill>
            <a:blip r:embed="rId2"/>
            <a:stretch>
              <a:fillRect/>
            </a:stretch>
          </a:blipFill>
        </p:spPr>
        <p:txBody>
          <a:bodyPr/>
          <a:lstStyle/>
          <a:p>
            <a:endParaRPr lang="en-US"/>
          </a:p>
        </p:txBody>
      </p:sp>
      <p:sp>
        <p:nvSpPr>
          <p:cNvPr id="6" name="Freeform 3">
            <a:extLst>
              <a:ext uri="{FF2B5EF4-FFF2-40B4-BE49-F238E27FC236}">
                <a16:creationId xmlns:a16="http://schemas.microsoft.com/office/drawing/2014/main" id="{234F0653-933C-EC99-AB03-67C420C28B41}"/>
              </a:ext>
            </a:extLst>
          </p:cNvPr>
          <p:cNvSpPr/>
          <p:nvPr userDrawn="1"/>
        </p:nvSpPr>
        <p:spPr>
          <a:xfrm>
            <a:off x="5912608" y="8435"/>
            <a:ext cx="12375392" cy="10278565"/>
          </a:xfrm>
          <a:custGeom>
            <a:avLst/>
            <a:gdLst/>
            <a:ahLst/>
            <a:cxnLst/>
            <a:rect l="l" t="t" r="r" b="b"/>
            <a:pathLst>
              <a:path w="12375392" h="10278565">
                <a:moveTo>
                  <a:pt x="0" y="0"/>
                </a:moveTo>
                <a:lnTo>
                  <a:pt x="12375392" y="0"/>
                </a:lnTo>
                <a:lnTo>
                  <a:pt x="12375392" y="10278565"/>
                </a:lnTo>
                <a:lnTo>
                  <a:pt x="0" y="1027856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72671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B3412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408487"/>
            <a:ext cx="6400800"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85800" y="6210300"/>
            <a:ext cx="6400800" cy="1752600"/>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a:t>
            </a:r>
          </a:p>
        </p:txBody>
      </p:sp>
      <p:sp>
        <p:nvSpPr>
          <p:cNvPr id="5" name="Freeform 2">
            <a:extLst>
              <a:ext uri="{FF2B5EF4-FFF2-40B4-BE49-F238E27FC236}">
                <a16:creationId xmlns:a16="http://schemas.microsoft.com/office/drawing/2014/main" id="{5511C95B-59D5-C948-E167-14A26182CF9F}"/>
              </a:ext>
            </a:extLst>
          </p:cNvPr>
          <p:cNvSpPr/>
          <p:nvPr userDrawn="1"/>
        </p:nvSpPr>
        <p:spPr>
          <a:xfrm>
            <a:off x="626978" y="1028700"/>
            <a:ext cx="3808074" cy="1178916"/>
          </a:xfrm>
          <a:custGeom>
            <a:avLst/>
            <a:gdLst/>
            <a:ahLst/>
            <a:cxnLst/>
            <a:rect l="l" t="t" r="r" b="b"/>
            <a:pathLst>
              <a:path w="3808074" h="1178916">
                <a:moveTo>
                  <a:pt x="0" y="0"/>
                </a:moveTo>
                <a:lnTo>
                  <a:pt x="3808074" y="0"/>
                </a:lnTo>
                <a:lnTo>
                  <a:pt x="3808074" y="1178916"/>
                </a:lnTo>
                <a:lnTo>
                  <a:pt x="0" y="1178916"/>
                </a:lnTo>
                <a:lnTo>
                  <a:pt x="0" y="0"/>
                </a:lnTo>
                <a:close/>
              </a:path>
            </a:pathLst>
          </a:custGeom>
          <a:blipFill>
            <a:blip r:embed="rId2"/>
            <a:stretch>
              <a:fillRect/>
            </a:stretch>
          </a:blipFill>
        </p:spPr>
        <p:txBody>
          <a:bodyPr/>
          <a:lstStyle/>
          <a:p>
            <a:endParaRPr lang="en-US"/>
          </a:p>
        </p:txBody>
      </p:sp>
      <p:sp>
        <p:nvSpPr>
          <p:cNvPr id="6" name="Freeform 3">
            <a:extLst>
              <a:ext uri="{FF2B5EF4-FFF2-40B4-BE49-F238E27FC236}">
                <a16:creationId xmlns:a16="http://schemas.microsoft.com/office/drawing/2014/main" id="{9BFEBDF3-4BCF-B56F-8881-65EF9B576474}"/>
              </a:ext>
            </a:extLst>
          </p:cNvPr>
          <p:cNvSpPr/>
          <p:nvPr userDrawn="1"/>
        </p:nvSpPr>
        <p:spPr>
          <a:xfrm>
            <a:off x="5740400" y="0"/>
            <a:ext cx="12547600" cy="10434595"/>
          </a:xfrm>
          <a:custGeom>
            <a:avLst/>
            <a:gdLst/>
            <a:ahLst/>
            <a:cxnLst/>
            <a:rect l="l" t="t" r="r" b="b"/>
            <a:pathLst>
              <a:path w="12547600" h="10434595">
                <a:moveTo>
                  <a:pt x="0" y="0"/>
                </a:moveTo>
                <a:lnTo>
                  <a:pt x="12547600" y="0"/>
                </a:lnTo>
                <a:lnTo>
                  <a:pt x="12547600" y="10434595"/>
                </a:lnTo>
                <a:lnTo>
                  <a:pt x="0" y="1043459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26226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sz="5000" b="1">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78024" y="2552700"/>
            <a:ext cx="16686244" cy="6172200"/>
          </a:xfrm>
          <a:prstGeom prst="rect">
            <a:avLst/>
          </a:prstGeom>
        </p:spPr>
        <p:txBody>
          <a:bodyPr/>
          <a:lstStyle>
            <a:lvl1pPr marL="0" indent="0" algn="l">
              <a:buNone/>
              <a:defRPr sz="300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4" name="Freeform 2">
            <a:extLst>
              <a:ext uri="{FF2B5EF4-FFF2-40B4-BE49-F238E27FC236}">
                <a16:creationId xmlns:a16="http://schemas.microsoft.com/office/drawing/2014/main" id="{1D116458-3E87-E944-5DCE-F94C0EA12F44}"/>
              </a:ext>
            </a:extLst>
          </p:cNvPr>
          <p:cNvSpPr/>
          <p:nvPr userDrawn="1"/>
        </p:nvSpPr>
        <p:spPr>
          <a:xfrm>
            <a:off x="15924515" y="9123825"/>
            <a:ext cx="1690925" cy="539517"/>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61049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0B315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78024" y="2552700"/>
            <a:ext cx="16686244" cy="6172200"/>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58870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rgbClr val="42413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sz="5000"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78024" y="2552700"/>
            <a:ext cx="16686244" cy="6172200"/>
          </a:xfrm>
          <a:prstGeom prst="rect">
            <a:avLst/>
          </a:prstGeom>
        </p:spPr>
        <p:txBody>
          <a:bodyPr/>
          <a:lstStyle>
            <a:lvl1pPr marL="0" indent="0" algn="l">
              <a:buNone/>
              <a:defRPr sz="30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684822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2_Title Slide">
    <p:bg>
      <p:bgPr>
        <a:solidFill>
          <a:srgbClr val="B3412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b="1">
                <a:solidFill>
                  <a:schemeClr val="bg1"/>
                </a:solidFill>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78024" y="2552700"/>
            <a:ext cx="16686244" cy="617220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p:txBody>
      </p:sp>
      <p:sp>
        <p:nvSpPr>
          <p:cNvPr id="5" name="Freeform 2">
            <a:extLst>
              <a:ext uri="{FF2B5EF4-FFF2-40B4-BE49-F238E27FC236}">
                <a16:creationId xmlns:a16="http://schemas.microsoft.com/office/drawing/2014/main" id="{1CE67234-5D9C-3D4B-5A3B-1FB39752BA37}"/>
              </a:ext>
            </a:extLst>
          </p:cNvPr>
          <p:cNvSpPr/>
          <p:nvPr userDrawn="1"/>
        </p:nvSpPr>
        <p:spPr>
          <a:xfrm>
            <a:off x="15568305" y="8971817"/>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883831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0_Title Slide">
    <p:bg>
      <p:bgPr>
        <a:solidFill>
          <a:srgbClr val="F2EFEB"/>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7354" y="647700"/>
            <a:ext cx="16686245" cy="1470025"/>
          </a:xfrm>
          <a:prstGeom prst="rect">
            <a:avLst/>
          </a:prstGeom>
        </p:spPr>
        <p:txBody>
          <a:bodyPr/>
          <a:lstStyle>
            <a:lvl1pPr algn="l">
              <a:defRPr sz="5000" b="1">
                <a:latin typeface="Arial" panose="020B0604020202020204" pitchFamily="34" charset="0"/>
                <a:cs typeface="Arial" panose="020B0604020202020204" pitchFamily="34" charset="0"/>
              </a:defRPr>
            </a:lvl1pPr>
          </a:lstStyle>
          <a:p>
            <a:r>
              <a:rPr lang="en-US"/>
              <a:t>INSERT TITLE</a:t>
            </a:r>
          </a:p>
        </p:txBody>
      </p:sp>
      <p:sp>
        <p:nvSpPr>
          <p:cNvPr id="3" name="Subtitle 2"/>
          <p:cNvSpPr>
            <a:spLocks noGrp="1"/>
          </p:cNvSpPr>
          <p:nvPr>
            <p:ph type="subTitle" idx="1" hasCustomPrompt="1"/>
          </p:nvPr>
        </p:nvSpPr>
        <p:spPr>
          <a:xfrm>
            <a:off x="678024" y="2552700"/>
            <a:ext cx="16686244" cy="6172200"/>
          </a:xfrm>
          <a:prstGeom prst="rect">
            <a:avLst/>
          </a:prstGeom>
        </p:spPr>
        <p:txBody>
          <a:bodyPr/>
          <a:lstStyle>
            <a:lvl1pPr marL="457200" indent="-457200" algn="l">
              <a:buFont typeface="Arial" panose="020B0604020202020204" pitchFamily="34" charset="0"/>
              <a:buChar char="•"/>
              <a:defRPr sz="3000">
                <a:solidFill>
                  <a:schemeClr val="tx1"/>
                </a:solidFill>
                <a:latin typeface="Arial" panose="020B0604020202020204" pitchFamily="34" charset="0"/>
                <a:cs typeface="Arial" panose="020B0604020202020204" pitchFamily="34" charset="0"/>
              </a:defRPr>
            </a:lvl1pPr>
            <a:lvl2pPr marL="914400" indent="-457200" algn="l">
              <a:buFont typeface="Arial" panose="020B0604020202020204" pitchFamily="34" charset="0"/>
              <a:buChar char="•"/>
              <a:defRPr>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text</a:t>
            </a:r>
          </a:p>
          <a:p>
            <a:pPr lvl="1"/>
            <a:r>
              <a:rPr lang="en-US"/>
              <a:t>Insert text</a:t>
            </a:r>
          </a:p>
          <a:p>
            <a:endParaRPr lang="en-US"/>
          </a:p>
          <a:p>
            <a:r>
              <a:rPr lang="en-US"/>
              <a:t>Insert text</a:t>
            </a:r>
          </a:p>
          <a:p>
            <a:endParaRPr lang="en-US"/>
          </a:p>
          <a:p>
            <a:r>
              <a:rPr lang="en-US"/>
              <a:t>Insert text</a:t>
            </a:r>
          </a:p>
          <a:p>
            <a:endParaRPr lang="en-US"/>
          </a:p>
          <a:p>
            <a:r>
              <a:rPr lang="en-US"/>
              <a:t>Insert text</a:t>
            </a:r>
          </a:p>
        </p:txBody>
      </p:sp>
      <p:sp>
        <p:nvSpPr>
          <p:cNvPr id="4" name="Freeform 2">
            <a:extLst>
              <a:ext uri="{FF2B5EF4-FFF2-40B4-BE49-F238E27FC236}">
                <a16:creationId xmlns:a16="http://schemas.microsoft.com/office/drawing/2014/main" id="{1D116458-3E87-E944-5DCE-F94C0EA12F44}"/>
              </a:ext>
            </a:extLst>
          </p:cNvPr>
          <p:cNvSpPr/>
          <p:nvPr userDrawn="1"/>
        </p:nvSpPr>
        <p:spPr>
          <a:xfrm>
            <a:off x="15924515" y="9123825"/>
            <a:ext cx="1690925" cy="539517"/>
          </a:xfrm>
          <a:custGeom>
            <a:avLst/>
            <a:gdLst/>
            <a:ahLst/>
            <a:cxnLst/>
            <a:rect l="l" t="t" r="r" b="b"/>
            <a:pathLst>
              <a:path w="1690925" h="539517">
                <a:moveTo>
                  <a:pt x="0" y="0"/>
                </a:moveTo>
                <a:lnTo>
                  <a:pt x="1690925" y="0"/>
                </a:lnTo>
                <a:lnTo>
                  <a:pt x="1690925" y="539516"/>
                </a:lnTo>
                <a:lnTo>
                  <a:pt x="0" y="53951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103083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EF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4075139"/>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5" r:id="rId3"/>
    <p:sldLayoutId id="2147483676" r:id="rId4"/>
    <p:sldLayoutId id="2147483672" r:id="rId5"/>
    <p:sldLayoutId id="2147483677" r:id="rId6"/>
    <p:sldLayoutId id="2147483678" r:id="rId7"/>
    <p:sldLayoutId id="2147483684" r:id="rId8"/>
    <p:sldLayoutId id="2147483702" r:id="rId9"/>
    <p:sldLayoutId id="2147483696" r:id="rId10"/>
    <p:sldLayoutId id="2147483694" r:id="rId11"/>
    <p:sldLayoutId id="2147483695" r:id="rId12"/>
    <p:sldLayoutId id="2147483701" r:id="rId13"/>
    <p:sldLayoutId id="2147483686" r:id="rId14"/>
    <p:sldLayoutId id="2147483687" r:id="rId15"/>
    <p:sldLayoutId id="2147483688" r:id="rId16"/>
    <p:sldLayoutId id="2147483679" r:id="rId17"/>
    <p:sldLayoutId id="2147483681" r:id="rId18"/>
    <p:sldLayoutId id="2147483683" r:id="rId19"/>
    <p:sldLayoutId id="2147483682" r:id="rId20"/>
    <p:sldLayoutId id="2147483680" r:id="rId21"/>
    <p:sldLayoutId id="2147483691" r:id="rId22"/>
    <p:sldLayoutId id="2147483690" r:id="rId23"/>
    <p:sldLayoutId id="2147483689" r:id="rId2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9.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sv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5.xml"/><Relationship Id="rId5" Type="http://schemas.openxmlformats.org/officeDocument/2006/relationships/image" Target="../media/image87.sv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Layout" Target="../slideLayouts/slideLayout8.xml"/><Relationship Id="rId5" Type="http://schemas.openxmlformats.org/officeDocument/2006/relationships/image" Target="../media/image93.svg"/><Relationship Id="rId4"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95.svg"/><Relationship Id="rId2" Type="http://schemas.openxmlformats.org/officeDocument/2006/relationships/image" Target="../media/image94.png"/><Relationship Id="rId1" Type="http://schemas.openxmlformats.org/officeDocument/2006/relationships/slideLayout" Target="../slideLayouts/slideLayout6.xml"/><Relationship Id="rId5" Type="http://schemas.openxmlformats.org/officeDocument/2006/relationships/image" Target="../media/image97.svg"/><Relationship Id="rId4"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svg"/><Relationship Id="rId2" Type="http://schemas.openxmlformats.org/officeDocument/2006/relationships/image" Target="../media/image98.png"/><Relationship Id="rId1" Type="http://schemas.openxmlformats.org/officeDocument/2006/relationships/slideLayout" Target="../slideLayouts/slideLayout9.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s>
</file>

<file path=ppt/slides/_rels/slide21.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8.xml"/><Relationship Id="rId5" Type="http://schemas.openxmlformats.org/officeDocument/2006/relationships/image" Target="../media/image111.svg"/><Relationship Id="rId4" Type="http://schemas.openxmlformats.org/officeDocument/2006/relationships/image" Target="../media/image110.png"/></Relationships>
</file>

<file path=ppt/slides/_rels/slide23.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sv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6.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www.civitasforhealth.org/" TargetMode="External"/><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svg"/><Relationship Id="rId3" Type="http://schemas.openxmlformats.org/officeDocument/2006/relationships/image" Target="../media/image15.sv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3.png"/><Relationship Id="rId24" Type="http://schemas.openxmlformats.org/officeDocument/2006/relationships/image" Target="../media/image36.svg"/><Relationship Id="rId32" Type="http://schemas.openxmlformats.org/officeDocument/2006/relationships/image" Target="../media/image44.svg"/><Relationship Id="rId5" Type="http://schemas.openxmlformats.org/officeDocument/2006/relationships/image" Target="../media/image17.sv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svg"/><Relationship Id="rId10" Type="http://schemas.openxmlformats.org/officeDocument/2006/relationships/image" Target="../media/image22.sv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 Id="rId27" Type="http://schemas.openxmlformats.org/officeDocument/2006/relationships/image" Target="../media/image39.png"/><Relationship Id="rId30"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svg"/><Relationship Id="rId10" Type="http://schemas.openxmlformats.org/officeDocument/2006/relationships/image" Target="../media/image55.png"/><Relationship Id="rId19" Type="http://schemas.openxmlformats.org/officeDocument/2006/relationships/image" Target="../media/image64.sv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CC7A-288B-483E-3061-A4058F99AEA2}"/>
              </a:ext>
            </a:extLst>
          </p:cNvPr>
          <p:cNvSpPr>
            <a:spLocks noGrp="1"/>
          </p:cNvSpPr>
          <p:nvPr>
            <p:ph type="ctrTitle"/>
          </p:nvPr>
        </p:nvSpPr>
        <p:spPr>
          <a:xfrm>
            <a:off x="685799" y="3554186"/>
            <a:ext cx="7415463" cy="1470025"/>
          </a:xfrm>
        </p:spPr>
        <p:txBody>
          <a:bodyPr lIns="91440" tIns="45720" rIns="91440" bIns="45720" anchor="t"/>
          <a:lstStyle/>
          <a:p>
            <a:r>
              <a:rPr lang="en-US" sz="4800" dirty="0">
                <a:latin typeface="Arial"/>
                <a:cs typeface="Arial"/>
              </a:rPr>
              <a:t>20 Years of Health Information Exchange Progress</a:t>
            </a:r>
          </a:p>
        </p:txBody>
      </p:sp>
      <p:sp>
        <p:nvSpPr>
          <p:cNvPr id="3" name="Subtitle 2">
            <a:extLst>
              <a:ext uri="{FF2B5EF4-FFF2-40B4-BE49-F238E27FC236}">
                <a16:creationId xmlns:a16="http://schemas.microsoft.com/office/drawing/2014/main" id="{049AA714-5BE8-559E-8B39-F4853B21C60B}"/>
              </a:ext>
            </a:extLst>
          </p:cNvPr>
          <p:cNvSpPr>
            <a:spLocks noGrp="1"/>
          </p:cNvSpPr>
          <p:nvPr>
            <p:ph type="subTitle" idx="1"/>
          </p:nvPr>
        </p:nvSpPr>
        <p:spPr>
          <a:xfrm>
            <a:off x="814137" y="6155298"/>
            <a:ext cx="6400800" cy="1752600"/>
          </a:xfrm>
        </p:spPr>
        <p:txBody>
          <a:bodyPr/>
          <a:lstStyle/>
          <a:p>
            <a:r>
              <a:rPr lang="en-US" dirty="0"/>
              <a:t>Lisa Bari</a:t>
            </a:r>
          </a:p>
          <a:p>
            <a:r>
              <a:rPr lang="en-US" dirty="0"/>
              <a:t>Civitas Networks for Health</a:t>
            </a:r>
          </a:p>
          <a:p>
            <a:r>
              <a:rPr lang="en-US" dirty="0"/>
              <a:t>April 25, 2024</a:t>
            </a:r>
          </a:p>
        </p:txBody>
      </p:sp>
    </p:spTree>
    <p:extLst>
      <p:ext uri="{BB962C8B-B14F-4D97-AF65-F5344CB8AC3E}">
        <p14:creationId xmlns:p14="http://schemas.microsoft.com/office/powerpoint/2010/main" val="3375172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8C544-2B2A-CAAD-3D58-D9BDA081C6E3}"/>
              </a:ext>
            </a:extLst>
          </p:cNvPr>
          <p:cNvSpPr>
            <a:spLocks noGrp="1"/>
          </p:cNvSpPr>
          <p:nvPr>
            <p:ph type="ctrTitle"/>
          </p:nvPr>
        </p:nvSpPr>
        <p:spPr/>
        <p:txBody>
          <a:bodyPr/>
          <a:lstStyle/>
          <a:p>
            <a:r>
              <a:rPr lang="en-US"/>
              <a:t>HDUs AS EQUITY INFRASTRUCTURE</a:t>
            </a:r>
          </a:p>
        </p:txBody>
      </p:sp>
      <p:sp>
        <p:nvSpPr>
          <p:cNvPr id="3" name="Subtitle 2">
            <a:extLst>
              <a:ext uri="{FF2B5EF4-FFF2-40B4-BE49-F238E27FC236}">
                <a16:creationId xmlns:a16="http://schemas.microsoft.com/office/drawing/2014/main" id="{9F3D1AB7-4DD9-793A-3CE1-5E1236B2EB59}"/>
              </a:ext>
            </a:extLst>
          </p:cNvPr>
          <p:cNvSpPr>
            <a:spLocks noGrp="1"/>
          </p:cNvSpPr>
          <p:nvPr>
            <p:ph type="subTitle" idx="1"/>
          </p:nvPr>
        </p:nvSpPr>
        <p:spPr>
          <a:xfrm>
            <a:off x="687355" y="1911016"/>
            <a:ext cx="16686244" cy="6172200"/>
          </a:xfrm>
        </p:spPr>
        <p:txBody>
          <a:bodyPr/>
          <a:lstStyle/>
          <a:p>
            <a:pPr marL="571500" indent="-571500">
              <a:lnSpc>
                <a:spcPts val="3573"/>
              </a:lnSpc>
              <a:buFont typeface="Arial" panose="020B0604020202020204" pitchFamily="34" charset="0"/>
              <a:buChar char="•"/>
            </a:pPr>
            <a:r>
              <a:rPr lang="en-US" sz="3609">
                <a:latin typeface="Overpass"/>
              </a:rPr>
              <a:t>Serve as </a:t>
            </a:r>
            <a:r>
              <a:rPr lang="en-US" sz="3609" b="1">
                <a:highlight>
                  <a:srgbClr val="0B315F"/>
                </a:highlight>
                <a:latin typeface="Overpass Ultra-Bold"/>
              </a:rPr>
              <a:t>nonprofit, community-governed entities</a:t>
            </a:r>
            <a:r>
              <a:rPr lang="en-US" sz="3609">
                <a:latin typeface="Overpass"/>
              </a:rPr>
              <a:t> that are increasingly </a:t>
            </a:r>
            <a:r>
              <a:rPr lang="en-US" sz="3609" b="1">
                <a:highlight>
                  <a:srgbClr val="0B315F"/>
                </a:highlight>
                <a:latin typeface="Overpass Ultra-Bold"/>
              </a:rPr>
              <a:t>improving their vision and mission to advance health equity</a:t>
            </a:r>
          </a:p>
          <a:p>
            <a:pPr marL="571500" indent="-571500">
              <a:lnSpc>
                <a:spcPts val="3573"/>
              </a:lnSpc>
              <a:buFont typeface="Arial" panose="020B0604020202020204" pitchFamily="34" charset="0"/>
              <a:buChar char="•"/>
            </a:pPr>
            <a:r>
              <a:rPr lang="en-US" sz="3609">
                <a:latin typeface="Overpass"/>
              </a:rPr>
              <a:t>Prioritize community governance and data equity to </a:t>
            </a:r>
            <a:r>
              <a:rPr lang="en-US" sz="3609" b="1">
                <a:highlight>
                  <a:srgbClr val="0B315F"/>
                </a:highlight>
                <a:latin typeface="Overpass Ultra-Bold"/>
              </a:rPr>
              <a:t>encourage inclusivity</a:t>
            </a:r>
          </a:p>
          <a:p>
            <a:pPr marL="571500" indent="-571500">
              <a:lnSpc>
                <a:spcPts val="3573"/>
              </a:lnSpc>
              <a:buFont typeface="Arial" panose="020B0604020202020204" pitchFamily="34" charset="0"/>
              <a:buChar char="•"/>
            </a:pPr>
            <a:r>
              <a:rPr lang="en-US" sz="3609">
                <a:latin typeface="Overpass"/>
              </a:rPr>
              <a:t>Increasingly, are building capacity for </a:t>
            </a:r>
            <a:r>
              <a:rPr lang="en-US" sz="3609" b="1">
                <a:highlight>
                  <a:srgbClr val="0B315F"/>
                </a:highlight>
                <a:latin typeface="Overpass Ultra-Bold"/>
              </a:rPr>
              <a:t>REAL and SOGI data capture and exchange</a:t>
            </a:r>
            <a:r>
              <a:rPr lang="en-US" sz="3609">
                <a:latin typeface="Overpass"/>
              </a:rPr>
              <a:t>, while thoughtfully working to </a:t>
            </a:r>
            <a:r>
              <a:rPr lang="en-US" sz="3609" b="1">
                <a:highlight>
                  <a:srgbClr val="0B315F"/>
                </a:highlight>
                <a:latin typeface="Overpass Ultra-Bold"/>
              </a:rPr>
              <a:t>safeguard sensitive health data</a:t>
            </a:r>
          </a:p>
          <a:p>
            <a:pPr marL="571500" indent="-571500">
              <a:lnSpc>
                <a:spcPts val="3573"/>
              </a:lnSpc>
              <a:buFont typeface="Arial" panose="020B0604020202020204" pitchFamily="34" charset="0"/>
              <a:buChar char="•"/>
            </a:pPr>
            <a:r>
              <a:rPr lang="en-US" sz="3609">
                <a:latin typeface="Overpass"/>
              </a:rPr>
              <a:t>Use SDOH data standards (e.g., Gravity Project standards) to </a:t>
            </a:r>
            <a:r>
              <a:rPr lang="en-US" sz="3609" b="1">
                <a:highlight>
                  <a:srgbClr val="0B315F"/>
                </a:highlight>
                <a:latin typeface="Overpass Ultra-Bold"/>
              </a:rPr>
              <a:t>exchange social care data</a:t>
            </a:r>
          </a:p>
          <a:p>
            <a:pPr marL="571500" indent="-571500">
              <a:lnSpc>
                <a:spcPts val="3573"/>
              </a:lnSpc>
              <a:buFont typeface="Arial" panose="020B0604020202020204" pitchFamily="34" charset="0"/>
              <a:buChar char="•"/>
            </a:pPr>
            <a:r>
              <a:rPr lang="en-US" sz="3609">
                <a:latin typeface="Overpass"/>
              </a:rPr>
              <a:t>Support </a:t>
            </a:r>
            <a:r>
              <a:rPr lang="en-US" sz="3609" b="1">
                <a:highlight>
                  <a:srgbClr val="0B315F"/>
                </a:highlight>
                <a:latin typeface="Overpass Ultra-Bold"/>
              </a:rPr>
              <a:t>greater connectivity to Community-Based Organizations and social service providers </a:t>
            </a:r>
          </a:p>
          <a:p>
            <a:endParaRPr lang="en-US"/>
          </a:p>
        </p:txBody>
      </p:sp>
    </p:spTree>
    <p:extLst>
      <p:ext uri="{BB962C8B-B14F-4D97-AF65-F5344CB8AC3E}">
        <p14:creationId xmlns:p14="http://schemas.microsoft.com/office/powerpoint/2010/main" val="3970553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BADC-AFC4-F40C-1226-E3FA1B00F4F8}"/>
              </a:ext>
            </a:extLst>
          </p:cNvPr>
          <p:cNvSpPr>
            <a:spLocks noGrp="1"/>
          </p:cNvSpPr>
          <p:nvPr>
            <p:ph type="ctrTitle"/>
          </p:nvPr>
        </p:nvSpPr>
        <p:spPr/>
        <p:txBody>
          <a:bodyPr/>
          <a:lstStyle/>
          <a:p>
            <a:r>
              <a:rPr lang="en-US"/>
              <a:t>SOME QUESTIONS…</a:t>
            </a:r>
          </a:p>
        </p:txBody>
      </p:sp>
      <p:sp>
        <p:nvSpPr>
          <p:cNvPr id="3" name="Subtitle 2">
            <a:extLst>
              <a:ext uri="{FF2B5EF4-FFF2-40B4-BE49-F238E27FC236}">
                <a16:creationId xmlns:a16="http://schemas.microsoft.com/office/drawing/2014/main" id="{CA90C8F4-1384-525E-BF3D-C565FB9D78CF}"/>
              </a:ext>
            </a:extLst>
          </p:cNvPr>
          <p:cNvSpPr>
            <a:spLocks noGrp="1"/>
          </p:cNvSpPr>
          <p:nvPr>
            <p:ph type="subTitle" idx="1"/>
          </p:nvPr>
        </p:nvSpPr>
        <p:spPr>
          <a:xfrm>
            <a:off x="687354" y="2057400"/>
            <a:ext cx="16686244" cy="6172200"/>
          </a:xfrm>
        </p:spPr>
        <p:txBody>
          <a:bodyPr/>
          <a:lstStyle/>
          <a:p>
            <a:pPr marL="457200" indent="-457200">
              <a:buFont typeface="Arial" panose="020B0604020202020204" pitchFamily="34" charset="0"/>
              <a:buChar char="•"/>
            </a:pPr>
            <a:r>
              <a:rPr lang="en-US" sz="3600" dirty="0"/>
              <a:t>What about the national networks and frameworks?</a:t>
            </a:r>
          </a:p>
          <a:p>
            <a:pPr marL="457200" indent="-457200">
              <a:buFont typeface="Arial" panose="020B0604020202020204" pitchFamily="34" charset="0"/>
              <a:buChar char="•"/>
            </a:pPr>
            <a:r>
              <a:rPr lang="en-US" sz="3600" dirty="0"/>
              <a:t>Will data exchange issues be solved at the national level…finally? </a:t>
            </a:r>
          </a:p>
          <a:p>
            <a:pPr marL="457200" indent="-457200">
              <a:buFont typeface="Arial" panose="020B0604020202020204" pitchFamily="34" charset="0"/>
              <a:buChar char="•"/>
            </a:pPr>
            <a:r>
              <a:rPr lang="en-US" sz="3600" dirty="0"/>
              <a:t>Why do states, community HIEs, and HDUs still matter? </a:t>
            </a:r>
          </a:p>
          <a:p>
            <a:pPr marL="457200" indent="-457200">
              <a:buFont typeface="Arial" panose="020B0604020202020204" pitchFamily="34" charset="0"/>
              <a:buChar char="•"/>
            </a:pPr>
            <a:endParaRPr lang="en-US" sz="3600" dirty="0"/>
          </a:p>
          <a:p>
            <a:pPr marL="457200" indent="-457200">
              <a:buFont typeface="Arial" panose="020B0604020202020204" pitchFamily="34" charset="0"/>
              <a:buChar char="•"/>
            </a:pPr>
            <a:endParaRPr lang="en-US" sz="3600" dirty="0"/>
          </a:p>
        </p:txBody>
      </p:sp>
      <p:sp>
        <p:nvSpPr>
          <p:cNvPr id="8" name="Rectangle 7">
            <a:extLst>
              <a:ext uri="{FF2B5EF4-FFF2-40B4-BE49-F238E27FC236}">
                <a16:creationId xmlns:a16="http://schemas.microsoft.com/office/drawing/2014/main" id="{A789A71D-271C-6107-96F5-9267B56D1965}"/>
              </a:ext>
            </a:extLst>
          </p:cNvPr>
          <p:cNvSpPr/>
          <p:nvPr/>
        </p:nvSpPr>
        <p:spPr>
          <a:xfrm>
            <a:off x="687353" y="4742448"/>
            <a:ext cx="16750630" cy="132146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a:extLst>
              <a:ext uri="{FF2B5EF4-FFF2-40B4-BE49-F238E27FC236}">
                <a16:creationId xmlns:a16="http://schemas.microsoft.com/office/drawing/2014/main" id="{E870ED55-0468-95BB-D91C-EFABFCD81A7F}"/>
              </a:ext>
            </a:extLst>
          </p:cNvPr>
          <p:cNvSpPr/>
          <p:nvPr/>
        </p:nvSpPr>
        <p:spPr>
          <a:xfrm>
            <a:off x="4349482" y="4921914"/>
            <a:ext cx="3926297" cy="824339"/>
          </a:xfrm>
          <a:custGeom>
            <a:avLst/>
            <a:gdLst/>
            <a:ahLst/>
            <a:cxnLst/>
            <a:rect l="l" t="t" r="r" b="b"/>
            <a:pathLst>
              <a:path w="3926297" h="824339">
                <a:moveTo>
                  <a:pt x="0" y="0"/>
                </a:moveTo>
                <a:lnTo>
                  <a:pt x="3926297" y="0"/>
                </a:lnTo>
                <a:lnTo>
                  <a:pt x="3926297" y="824340"/>
                </a:lnTo>
                <a:lnTo>
                  <a:pt x="0" y="824340"/>
                </a:lnTo>
                <a:lnTo>
                  <a:pt x="0" y="0"/>
                </a:lnTo>
                <a:close/>
              </a:path>
            </a:pathLst>
          </a:custGeom>
          <a:blipFill>
            <a:blip r:embed="rId2"/>
            <a:stretch>
              <a:fillRect/>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5" name="Freeform 6">
            <a:extLst>
              <a:ext uri="{FF2B5EF4-FFF2-40B4-BE49-F238E27FC236}">
                <a16:creationId xmlns:a16="http://schemas.microsoft.com/office/drawing/2014/main" id="{9865DC8C-4C42-38B2-113C-D324B625B351}"/>
              </a:ext>
            </a:extLst>
          </p:cNvPr>
          <p:cNvSpPr/>
          <p:nvPr/>
        </p:nvSpPr>
        <p:spPr>
          <a:xfrm>
            <a:off x="687353" y="4744264"/>
            <a:ext cx="3480995" cy="1179641"/>
          </a:xfrm>
          <a:custGeom>
            <a:avLst/>
            <a:gdLst/>
            <a:ahLst/>
            <a:cxnLst/>
            <a:rect l="l" t="t" r="r" b="b"/>
            <a:pathLst>
              <a:path w="3480994" h="1179641">
                <a:moveTo>
                  <a:pt x="0" y="0"/>
                </a:moveTo>
                <a:lnTo>
                  <a:pt x="3480994" y="0"/>
                </a:lnTo>
                <a:lnTo>
                  <a:pt x="3480994" y="1179640"/>
                </a:lnTo>
                <a:lnTo>
                  <a:pt x="0" y="1179640"/>
                </a:lnTo>
                <a:lnTo>
                  <a:pt x="0" y="0"/>
                </a:lnTo>
                <a:close/>
              </a:path>
            </a:pathLst>
          </a:custGeom>
          <a:blipFill>
            <a:blip r:embed="rId3"/>
            <a:stretch>
              <a:fillRect/>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6" name="Freeform 7">
            <a:extLst>
              <a:ext uri="{FF2B5EF4-FFF2-40B4-BE49-F238E27FC236}">
                <a16:creationId xmlns:a16="http://schemas.microsoft.com/office/drawing/2014/main" id="{350DC42D-9EA9-5933-C19A-7F7225DC94D1}"/>
              </a:ext>
            </a:extLst>
          </p:cNvPr>
          <p:cNvSpPr/>
          <p:nvPr/>
        </p:nvSpPr>
        <p:spPr>
          <a:xfrm>
            <a:off x="13476503" y="4375798"/>
            <a:ext cx="3833141" cy="1916570"/>
          </a:xfrm>
          <a:custGeom>
            <a:avLst/>
            <a:gdLst/>
            <a:ahLst/>
            <a:cxnLst/>
            <a:rect l="l" t="t" r="r" b="b"/>
            <a:pathLst>
              <a:path w="3833141" h="1916570">
                <a:moveTo>
                  <a:pt x="0" y="0"/>
                </a:moveTo>
                <a:lnTo>
                  <a:pt x="3833141" y="0"/>
                </a:lnTo>
                <a:lnTo>
                  <a:pt x="3833141" y="1916570"/>
                </a:lnTo>
                <a:lnTo>
                  <a:pt x="0" y="1916570"/>
                </a:lnTo>
                <a:lnTo>
                  <a:pt x="0" y="0"/>
                </a:lnTo>
                <a:close/>
              </a:path>
            </a:pathLst>
          </a:custGeom>
          <a:blipFill>
            <a:blip r:embed="rId4"/>
            <a:stretch>
              <a:fillRect/>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7" name="Freeform 8">
            <a:extLst>
              <a:ext uri="{FF2B5EF4-FFF2-40B4-BE49-F238E27FC236}">
                <a16:creationId xmlns:a16="http://schemas.microsoft.com/office/drawing/2014/main" id="{3B356216-B5B7-82BF-75A4-E1B533252E28}"/>
              </a:ext>
            </a:extLst>
          </p:cNvPr>
          <p:cNvSpPr/>
          <p:nvPr/>
        </p:nvSpPr>
        <p:spPr>
          <a:xfrm>
            <a:off x="8650537" y="5044825"/>
            <a:ext cx="4676852" cy="578517"/>
          </a:xfrm>
          <a:custGeom>
            <a:avLst/>
            <a:gdLst/>
            <a:ahLst/>
            <a:cxnLst/>
            <a:rect l="l" t="t" r="r" b="b"/>
            <a:pathLst>
              <a:path w="4676852" h="578517">
                <a:moveTo>
                  <a:pt x="0" y="0"/>
                </a:moveTo>
                <a:lnTo>
                  <a:pt x="4676853" y="0"/>
                </a:lnTo>
                <a:lnTo>
                  <a:pt x="4676853" y="578516"/>
                </a:lnTo>
                <a:lnTo>
                  <a:pt x="0" y="578516"/>
                </a:lnTo>
                <a:lnTo>
                  <a:pt x="0" y="0"/>
                </a:lnTo>
                <a:close/>
              </a:path>
            </a:pathLst>
          </a:custGeom>
          <a:blipFill>
            <a:blip r:embed="rId5"/>
            <a:stretch>
              <a:fillRect/>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Tree>
    <p:extLst>
      <p:ext uri="{BB962C8B-B14F-4D97-AF65-F5344CB8AC3E}">
        <p14:creationId xmlns:p14="http://schemas.microsoft.com/office/powerpoint/2010/main" val="866317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578BC-3EBE-4B1D-1689-2C4F11A3DEB2}"/>
              </a:ext>
            </a:extLst>
          </p:cNvPr>
          <p:cNvSpPr>
            <a:spLocks noGrp="1"/>
          </p:cNvSpPr>
          <p:nvPr>
            <p:ph type="ctrTitle"/>
          </p:nvPr>
        </p:nvSpPr>
        <p:spPr/>
        <p:txBody>
          <a:bodyPr/>
          <a:lstStyle/>
          <a:p>
            <a:r>
              <a:rPr lang="en-US">
                <a:latin typeface="+mj-lt"/>
              </a:rPr>
              <a:t>HIE STATE POLICY DEVELOPMENT</a:t>
            </a:r>
          </a:p>
        </p:txBody>
      </p:sp>
      <p:sp>
        <p:nvSpPr>
          <p:cNvPr id="4" name="Freeform 3">
            <a:extLst>
              <a:ext uri="{FF2B5EF4-FFF2-40B4-BE49-F238E27FC236}">
                <a16:creationId xmlns:a16="http://schemas.microsoft.com/office/drawing/2014/main" id="{A0A083C6-3481-05A0-6C59-CE3D1687786D}"/>
              </a:ext>
            </a:extLst>
          </p:cNvPr>
          <p:cNvSpPr/>
          <p:nvPr/>
        </p:nvSpPr>
        <p:spPr>
          <a:xfrm>
            <a:off x="2454844" y="2065173"/>
            <a:ext cx="12588087" cy="7836084"/>
          </a:xfrm>
          <a:custGeom>
            <a:avLst/>
            <a:gdLst/>
            <a:ahLst/>
            <a:cxnLst/>
            <a:rect l="l" t="t" r="r" b="b"/>
            <a:pathLst>
              <a:path w="12588087" h="7836084">
                <a:moveTo>
                  <a:pt x="0" y="0"/>
                </a:moveTo>
                <a:lnTo>
                  <a:pt x="12588087" y="0"/>
                </a:lnTo>
                <a:lnTo>
                  <a:pt x="12588087" y="7836084"/>
                </a:lnTo>
                <a:lnTo>
                  <a:pt x="0" y="7836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mj-lt"/>
            </a:endParaRPr>
          </a:p>
        </p:txBody>
      </p:sp>
      <p:sp>
        <p:nvSpPr>
          <p:cNvPr id="5" name="Freeform 4">
            <a:extLst>
              <a:ext uri="{FF2B5EF4-FFF2-40B4-BE49-F238E27FC236}">
                <a16:creationId xmlns:a16="http://schemas.microsoft.com/office/drawing/2014/main" id="{A8CFCE0C-D6CC-A4E8-8173-4951D4118CB6}"/>
              </a:ext>
            </a:extLst>
          </p:cNvPr>
          <p:cNvSpPr/>
          <p:nvPr/>
        </p:nvSpPr>
        <p:spPr>
          <a:xfrm>
            <a:off x="4563435" y="3929550"/>
            <a:ext cx="484796" cy="484796"/>
          </a:xfrm>
          <a:custGeom>
            <a:avLst/>
            <a:gdLst/>
            <a:ahLst/>
            <a:cxnLst/>
            <a:rect l="l" t="t" r="r" b="b"/>
            <a:pathLst>
              <a:path w="484796" h="484796">
                <a:moveTo>
                  <a:pt x="0" y="0"/>
                </a:moveTo>
                <a:lnTo>
                  <a:pt x="484796" y="0"/>
                </a:lnTo>
                <a:lnTo>
                  <a:pt x="484796" y="484796"/>
                </a:lnTo>
                <a:lnTo>
                  <a:pt x="0" y="484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6" name="TextBox 5">
            <a:extLst>
              <a:ext uri="{FF2B5EF4-FFF2-40B4-BE49-F238E27FC236}">
                <a16:creationId xmlns:a16="http://schemas.microsoft.com/office/drawing/2014/main" id="{ECABA5BA-3DDC-C9FF-E82F-25AAD75DCF6A}"/>
              </a:ext>
            </a:extLst>
          </p:cNvPr>
          <p:cNvSpPr txBox="1"/>
          <p:nvPr/>
        </p:nvSpPr>
        <p:spPr>
          <a:xfrm>
            <a:off x="3170800" y="2433237"/>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2009</a:t>
            </a:r>
          </a:p>
        </p:txBody>
      </p:sp>
      <p:sp>
        <p:nvSpPr>
          <p:cNvPr id="7" name="TextBox 6">
            <a:extLst>
              <a:ext uri="{FF2B5EF4-FFF2-40B4-BE49-F238E27FC236}">
                <a16:creationId xmlns:a16="http://schemas.microsoft.com/office/drawing/2014/main" id="{9CA54E33-E6E3-D0D9-C83E-4D3D25DA8712}"/>
              </a:ext>
            </a:extLst>
          </p:cNvPr>
          <p:cNvSpPr txBox="1"/>
          <p:nvPr/>
        </p:nvSpPr>
        <p:spPr>
          <a:xfrm>
            <a:off x="2934862" y="3413970"/>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2022</a:t>
            </a:r>
          </a:p>
        </p:txBody>
      </p:sp>
      <p:sp>
        <p:nvSpPr>
          <p:cNvPr id="8" name="TextBox 7">
            <a:extLst>
              <a:ext uri="{FF2B5EF4-FFF2-40B4-BE49-F238E27FC236}">
                <a16:creationId xmlns:a16="http://schemas.microsoft.com/office/drawing/2014/main" id="{795E4475-7FB8-D30B-1058-445776904292}"/>
              </a:ext>
            </a:extLst>
          </p:cNvPr>
          <p:cNvSpPr txBox="1"/>
          <p:nvPr/>
        </p:nvSpPr>
        <p:spPr>
          <a:xfrm rot="3157356">
            <a:off x="2799387" y="5731079"/>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2024</a:t>
            </a:r>
          </a:p>
        </p:txBody>
      </p:sp>
      <p:sp>
        <p:nvSpPr>
          <p:cNvPr id="9" name="TextBox 8">
            <a:extLst>
              <a:ext uri="{FF2B5EF4-FFF2-40B4-BE49-F238E27FC236}">
                <a16:creationId xmlns:a16="http://schemas.microsoft.com/office/drawing/2014/main" id="{5DCC9128-8ECE-BAE0-CAC2-07CF5E4AA53F}"/>
              </a:ext>
            </a:extLst>
          </p:cNvPr>
          <p:cNvSpPr txBox="1"/>
          <p:nvPr/>
        </p:nvSpPr>
        <p:spPr>
          <a:xfrm>
            <a:off x="3043818" y="8298816"/>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2009</a:t>
            </a:r>
          </a:p>
        </p:txBody>
      </p:sp>
      <p:sp>
        <p:nvSpPr>
          <p:cNvPr id="10" name="TextBox 9">
            <a:extLst>
              <a:ext uri="{FF2B5EF4-FFF2-40B4-BE49-F238E27FC236}">
                <a16:creationId xmlns:a16="http://schemas.microsoft.com/office/drawing/2014/main" id="{F8C45E45-1844-19F1-4CEF-126B49A812E5}"/>
              </a:ext>
            </a:extLst>
          </p:cNvPr>
          <p:cNvSpPr txBox="1"/>
          <p:nvPr/>
        </p:nvSpPr>
        <p:spPr>
          <a:xfrm>
            <a:off x="5095948" y="9192313"/>
            <a:ext cx="1267112" cy="433901"/>
          </a:xfrm>
          <a:prstGeom prst="rect">
            <a:avLst/>
          </a:prstGeom>
        </p:spPr>
        <p:txBody>
          <a:bodyPr lIns="0" tIns="0" rIns="0" bIns="0" rtlCol="0" anchor="t">
            <a:spAutoFit/>
          </a:bodyPr>
          <a:lstStyle/>
          <a:p>
            <a:pPr algn="ctr">
              <a:lnSpc>
                <a:spcPts val="3744"/>
              </a:lnSpc>
            </a:pPr>
            <a:r>
              <a:rPr lang="en-US" sz="2674">
                <a:latin typeface="+mj-lt"/>
              </a:rPr>
              <a:t>2009</a:t>
            </a:r>
          </a:p>
        </p:txBody>
      </p:sp>
      <p:sp>
        <p:nvSpPr>
          <p:cNvPr id="11" name="TextBox 10">
            <a:extLst>
              <a:ext uri="{FF2B5EF4-FFF2-40B4-BE49-F238E27FC236}">
                <a16:creationId xmlns:a16="http://schemas.microsoft.com/office/drawing/2014/main" id="{21FDCAD3-64F9-CD3D-E82B-193A820669F7}"/>
              </a:ext>
            </a:extLst>
          </p:cNvPr>
          <p:cNvSpPr txBox="1"/>
          <p:nvPr/>
        </p:nvSpPr>
        <p:spPr>
          <a:xfrm>
            <a:off x="3443579" y="5043016"/>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2011</a:t>
            </a:r>
          </a:p>
        </p:txBody>
      </p:sp>
      <p:sp>
        <p:nvSpPr>
          <p:cNvPr id="12" name="Freeform 11">
            <a:extLst>
              <a:ext uri="{FF2B5EF4-FFF2-40B4-BE49-F238E27FC236}">
                <a16:creationId xmlns:a16="http://schemas.microsoft.com/office/drawing/2014/main" id="{753B294C-40A3-D18E-6635-5B1208DE0B2A}"/>
              </a:ext>
            </a:extLst>
          </p:cNvPr>
          <p:cNvSpPr/>
          <p:nvPr/>
        </p:nvSpPr>
        <p:spPr>
          <a:xfrm>
            <a:off x="10047669" y="5115558"/>
            <a:ext cx="484796" cy="484796"/>
          </a:xfrm>
          <a:custGeom>
            <a:avLst/>
            <a:gdLst/>
            <a:ahLst/>
            <a:cxnLst/>
            <a:rect l="l" t="t" r="r" b="b"/>
            <a:pathLst>
              <a:path w="484796" h="484796">
                <a:moveTo>
                  <a:pt x="0" y="0"/>
                </a:moveTo>
                <a:lnTo>
                  <a:pt x="484796" y="0"/>
                </a:lnTo>
                <a:lnTo>
                  <a:pt x="484796" y="484796"/>
                </a:lnTo>
                <a:lnTo>
                  <a:pt x="0" y="484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13" name="Freeform 12">
            <a:extLst>
              <a:ext uri="{FF2B5EF4-FFF2-40B4-BE49-F238E27FC236}">
                <a16:creationId xmlns:a16="http://schemas.microsoft.com/office/drawing/2014/main" id="{A06E4BFF-453F-7179-8551-118A6144FD14}"/>
              </a:ext>
            </a:extLst>
          </p:cNvPr>
          <p:cNvSpPr/>
          <p:nvPr/>
        </p:nvSpPr>
        <p:spPr>
          <a:xfrm>
            <a:off x="9281665" y="5632166"/>
            <a:ext cx="484796" cy="484796"/>
          </a:xfrm>
          <a:custGeom>
            <a:avLst/>
            <a:gdLst/>
            <a:ahLst/>
            <a:cxnLst/>
            <a:rect l="l" t="t" r="r" b="b"/>
            <a:pathLst>
              <a:path w="484796" h="484796">
                <a:moveTo>
                  <a:pt x="0" y="0"/>
                </a:moveTo>
                <a:lnTo>
                  <a:pt x="484796" y="0"/>
                </a:lnTo>
                <a:lnTo>
                  <a:pt x="484796" y="484796"/>
                </a:lnTo>
                <a:lnTo>
                  <a:pt x="0" y="484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14" name="Freeform 13">
            <a:extLst>
              <a:ext uri="{FF2B5EF4-FFF2-40B4-BE49-F238E27FC236}">
                <a16:creationId xmlns:a16="http://schemas.microsoft.com/office/drawing/2014/main" id="{227CB18E-B980-9010-7D26-E4F6E72DB2D0}"/>
              </a:ext>
            </a:extLst>
          </p:cNvPr>
          <p:cNvSpPr/>
          <p:nvPr/>
        </p:nvSpPr>
        <p:spPr>
          <a:xfrm>
            <a:off x="10127198" y="7214409"/>
            <a:ext cx="484796" cy="484796"/>
          </a:xfrm>
          <a:custGeom>
            <a:avLst/>
            <a:gdLst/>
            <a:ahLst/>
            <a:cxnLst/>
            <a:rect l="l" t="t" r="r" b="b"/>
            <a:pathLst>
              <a:path w="484796" h="484796">
                <a:moveTo>
                  <a:pt x="0" y="0"/>
                </a:moveTo>
                <a:lnTo>
                  <a:pt x="484796" y="0"/>
                </a:lnTo>
                <a:lnTo>
                  <a:pt x="484796" y="484796"/>
                </a:lnTo>
                <a:lnTo>
                  <a:pt x="0" y="484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15" name="TextBox 14">
            <a:extLst>
              <a:ext uri="{FF2B5EF4-FFF2-40B4-BE49-F238E27FC236}">
                <a16:creationId xmlns:a16="http://schemas.microsoft.com/office/drawing/2014/main" id="{A1F58C01-D0F6-B3A5-AC83-820325936CEC}"/>
              </a:ext>
            </a:extLst>
          </p:cNvPr>
          <p:cNvSpPr txBox="1"/>
          <p:nvPr/>
        </p:nvSpPr>
        <p:spPr>
          <a:xfrm>
            <a:off x="4502157" y="6440190"/>
            <a:ext cx="1267112" cy="858568"/>
          </a:xfrm>
          <a:prstGeom prst="rect">
            <a:avLst/>
          </a:prstGeom>
        </p:spPr>
        <p:txBody>
          <a:bodyPr lIns="0" tIns="0" rIns="0" bIns="0" rtlCol="0" anchor="t">
            <a:spAutoFit/>
          </a:bodyPr>
          <a:lstStyle/>
          <a:p>
            <a:pPr algn="ctr">
              <a:lnSpc>
                <a:spcPts val="3506"/>
              </a:lnSpc>
            </a:pPr>
            <a:r>
              <a:rPr lang="en-US" sz="2504">
                <a:solidFill>
                  <a:srgbClr val="B34220"/>
                </a:solidFill>
                <a:latin typeface="+mj-lt"/>
              </a:rPr>
              <a:t>2011/</a:t>
            </a:r>
          </a:p>
          <a:p>
            <a:pPr algn="ctr">
              <a:lnSpc>
                <a:spcPts val="3506"/>
              </a:lnSpc>
            </a:pPr>
            <a:r>
              <a:rPr lang="en-US" sz="2504">
                <a:solidFill>
                  <a:srgbClr val="B34220"/>
                </a:solidFill>
                <a:latin typeface="+mj-lt"/>
              </a:rPr>
              <a:t>2019</a:t>
            </a:r>
          </a:p>
        </p:txBody>
      </p:sp>
      <p:sp>
        <p:nvSpPr>
          <p:cNvPr id="16" name="TextBox 15">
            <a:extLst>
              <a:ext uri="{FF2B5EF4-FFF2-40B4-BE49-F238E27FC236}">
                <a16:creationId xmlns:a16="http://schemas.microsoft.com/office/drawing/2014/main" id="{7D69DF90-9F0D-2525-39D4-1B202B1A274F}"/>
              </a:ext>
            </a:extLst>
          </p:cNvPr>
          <p:cNvSpPr txBox="1"/>
          <p:nvPr/>
        </p:nvSpPr>
        <p:spPr>
          <a:xfrm>
            <a:off x="4595246" y="5169478"/>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2010</a:t>
            </a:r>
          </a:p>
        </p:txBody>
      </p:sp>
      <p:sp>
        <p:nvSpPr>
          <p:cNvPr id="17" name="TextBox 16">
            <a:extLst>
              <a:ext uri="{FF2B5EF4-FFF2-40B4-BE49-F238E27FC236}">
                <a16:creationId xmlns:a16="http://schemas.microsoft.com/office/drawing/2014/main" id="{10588FE8-21FE-FB80-E744-7317733E3C44}"/>
              </a:ext>
            </a:extLst>
          </p:cNvPr>
          <p:cNvSpPr txBox="1"/>
          <p:nvPr/>
        </p:nvSpPr>
        <p:spPr>
          <a:xfrm>
            <a:off x="5557821" y="4155077"/>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2018</a:t>
            </a:r>
          </a:p>
        </p:txBody>
      </p:sp>
      <p:sp>
        <p:nvSpPr>
          <p:cNvPr id="18" name="TextBox 17">
            <a:extLst>
              <a:ext uri="{FF2B5EF4-FFF2-40B4-BE49-F238E27FC236}">
                <a16:creationId xmlns:a16="http://schemas.microsoft.com/office/drawing/2014/main" id="{4AB67C96-8C3D-ECE0-FE43-7EB86B1DD170}"/>
              </a:ext>
            </a:extLst>
          </p:cNvPr>
          <p:cNvSpPr txBox="1"/>
          <p:nvPr/>
        </p:nvSpPr>
        <p:spPr>
          <a:xfrm>
            <a:off x="5358201" y="2957019"/>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2019</a:t>
            </a:r>
          </a:p>
        </p:txBody>
      </p:sp>
      <p:sp>
        <p:nvSpPr>
          <p:cNvPr id="19" name="TextBox 18">
            <a:extLst>
              <a:ext uri="{FF2B5EF4-FFF2-40B4-BE49-F238E27FC236}">
                <a16:creationId xmlns:a16="http://schemas.microsoft.com/office/drawing/2014/main" id="{19502BF6-AB39-46F7-EA55-6EFAA7D162FF}"/>
              </a:ext>
            </a:extLst>
          </p:cNvPr>
          <p:cNvSpPr txBox="1"/>
          <p:nvPr/>
        </p:nvSpPr>
        <p:spPr>
          <a:xfrm>
            <a:off x="7265057" y="3012690"/>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2014</a:t>
            </a:r>
          </a:p>
        </p:txBody>
      </p:sp>
      <p:sp>
        <p:nvSpPr>
          <p:cNvPr id="20" name="TextBox 19">
            <a:extLst>
              <a:ext uri="{FF2B5EF4-FFF2-40B4-BE49-F238E27FC236}">
                <a16:creationId xmlns:a16="http://schemas.microsoft.com/office/drawing/2014/main" id="{1001AB93-F776-5469-6D4A-50873A5F9973}"/>
              </a:ext>
            </a:extLst>
          </p:cNvPr>
          <p:cNvSpPr txBox="1"/>
          <p:nvPr/>
        </p:nvSpPr>
        <p:spPr>
          <a:xfrm>
            <a:off x="7265057" y="3898766"/>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2008</a:t>
            </a:r>
          </a:p>
        </p:txBody>
      </p:sp>
      <p:sp>
        <p:nvSpPr>
          <p:cNvPr id="21" name="TextBox 20">
            <a:extLst>
              <a:ext uri="{FF2B5EF4-FFF2-40B4-BE49-F238E27FC236}">
                <a16:creationId xmlns:a16="http://schemas.microsoft.com/office/drawing/2014/main" id="{C6D2068C-5051-03FD-52A0-9598A0BB0A93}"/>
              </a:ext>
            </a:extLst>
          </p:cNvPr>
          <p:cNvSpPr txBox="1"/>
          <p:nvPr/>
        </p:nvSpPr>
        <p:spPr>
          <a:xfrm rot="637445">
            <a:off x="7392253" y="4860224"/>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2018</a:t>
            </a:r>
          </a:p>
        </p:txBody>
      </p:sp>
      <p:sp>
        <p:nvSpPr>
          <p:cNvPr id="22" name="TextBox 21">
            <a:extLst>
              <a:ext uri="{FF2B5EF4-FFF2-40B4-BE49-F238E27FC236}">
                <a16:creationId xmlns:a16="http://schemas.microsoft.com/office/drawing/2014/main" id="{5E1D2346-89A9-103B-4A41-8F5D45B0B2DA}"/>
              </a:ext>
            </a:extLst>
          </p:cNvPr>
          <p:cNvSpPr txBox="1"/>
          <p:nvPr/>
        </p:nvSpPr>
        <p:spPr>
          <a:xfrm>
            <a:off x="6089086" y="5370118"/>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2015</a:t>
            </a:r>
          </a:p>
        </p:txBody>
      </p:sp>
      <p:sp>
        <p:nvSpPr>
          <p:cNvPr id="23" name="TextBox 22">
            <a:extLst>
              <a:ext uri="{FF2B5EF4-FFF2-40B4-BE49-F238E27FC236}">
                <a16:creationId xmlns:a16="http://schemas.microsoft.com/office/drawing/2014/main" id="{528B34C8-6B6F-7EC5-8ED3-78181B93A953}"/>
              </a:ext>
            </a:extLst>
          </p:cNvPr>
          <p:cNvSpPr txBox="1"/>
          <p:nvPr/>
        </p:nvSpPr>
        <p:spPr>
          <a:xfrm>
            <a:off x="7661517" y="5636463"/>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2013</a:t>
            </a:r>
          </a:p>
        </p:txBody>
      </p:sp>
      <p:sp>
        <p:nvSpPr>
          <p:cNvPr id="24" name="TextBox 23">
            <a:extLst>
              <a:ext uri="{FF2B5EF4-FFF2-40B4-BE49-F238E27FC236}">
                <a16:creationId xmlns:a16="http://schemas.microsoft.com/office/drawing/2014/main" id="{44104219-3768-D0FB-0A11-38592E0E0375}"/>
              </a:ext>
            </a:extLst>
          </p:cNvPr>
          <p:cNvSpPr txBox="1"/>
          <p:nvPr/>
        </p:nvSpPr>
        <p:spPr>
          <a:xfrm>
            <a:off x="7812623" y="6494174"/>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2021</a:t>
            </a:r>
          </a:p>
        </p:txBody>
      </p:sp>
      <p:sp>
        <p:nvSpPr>
          <p:cNvPr id="25" name="TextBox 24">
            <a:extLst>
              <a:ext uri="{FF2B5EF4-FFF2-40B4-BE49-F238E27FC236}">
                <a16:creationId xmlns:a16="http://schemas.microsoft.com/office/drawing/2014/main" id="{A83E56ED-F4FC-4618-546E-A914667221EB}"/>
              </a:ext>
            </a:extLst>
          </p:cNvPr>
          <p:cNvSpPr txBox="1"/>
          <p:nvPr/>
        </p:nvSpPr>
        <p:spPr>
          <a:xfrm>
            <a:off x="7382329" y="7584905"/>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2009</a:t>
            </a:r>
          </a:p>
        </p:txBody>
      </p:sp>
      <p:sp>
        <p:nvSpPr>
          <p:cNvPr id="26" name="TextBox 25">
            <a:extLst>
              <a:ext uri="{FF2B5EF4-FFF2-40B4-BE49-F238E27FC236}">
                <a16:creationId xmlns:a16="http://schemas.microsoft.com/office/drawing/2014/main" id="{79116029-6439-4F3D-CE4B-A7A97C09D3D8}"/>
              </a:ext>
            </a:extLst>
          </p:cNvPr>
          <p:cNvSpPr txBox="1"/>
          <p:nvPr/>
        </p:nvSpPr>
        <p:spPr>
          <a:xfrm>
            <a:off x="5862359" y="6405271"/>
            <a:ext cx="1033146" cy="1123242"/>
          </a:xfrm>
          <a:prstGeom prst="rect">
            <a:avLst/>
          </a:prstGeom>
        </p:spPr>
        <p:txBody>
          <a:bodyPr lIns="0" tIns="0" rIns="0" bIns="0" rtlCol="0" anchor="t">
            <a:spAutoFit/>
          </a:bodyPr>
          <a:lstStyle/>
          <a:p>
            <a:pPr algn="ctr">
              <a:lnSpc>
                <a:spcPts val="2859"/>
              </a:lnSpc>
            </a:pPr>
            <a:r>
              <a:rPr lang="en-US" sz="2042">
                <a:solidFill>
                  <a:srgbClr val="B34220"/>
                </a:solidFill>
                <a:latin typeface="+mj-lt"/>
              </a:rPr>
              <a:t>2009/</a:t>
            </a:r>
          </a:p>
          <a:p>
            <a:pPr algn="ctr">
              <a:lnSpc>
                <a:spcPts val="2859"/>
              </a:lnSpc>
            </a:pPr>
            <a:r>
              <a:rPr lang="en-US" sz="2042">
                <a:solidFill>
                  <a:srgbClr val="B34220"/>
                </a:solidFill>
                <a:latin typeface="+mj-lt"/>
              </a:rPr>
              <a:t>2020/</a:t>
            </a:r>
          </a:p>
          <a:p>
            <a:pPr algn="ctr">
              <a:lnSpc>
                <a:spcPts val="2859"/>
              </a:lnSpc>
            </a:pPr>
            <a:r>
              <a:rPr lang="en-US" sz="2042">
                <a:solidFill>
                  <a:srgbClr val="B34220"/>
                </a:solidFill>
                <a:latin typeface="+mj-lt"/>
              </a:rPr>
              <a:t>2021</a:t>
            </a:r>
          </a:p>
        </p:txBody>
      </p:sp>
      <p:sp>
        <p:nvSpPr>
          <p:cNvPr id="27" name="TextBox 26">
            <a:extLst>
              <a:ext uri="{FF2B5EF4-FFF2-40B4-BE49-F238E27FC236}">
                <a16:creationId xmlns:a16="http://schemas.microsoft.com/office/drawing/2014/main" id="{F5B00A65-1450-4634-85A6-4C18489EF605}"/>
              </a:ext>
            </a:extLst>
          </p:cNvPr>
          <p:cNvSpPr txBox="1"/>
          <p:nvPr/>
        </p:nvSpPr>
        <p:spPr>
          <a:xfrm>
            <a:off x="9079736" y="6691028"/>
            <a:ext cx="1047463" cy="362663"/>
          </a:xfrm>
          <a:prstGeom prst="rect">
            <a:avLst/>
          </a:prstGeom>
        </p:spPr>
        <p:txBody>
          <a:bodyPr lIns="0" tIns="0" rIns="0" bIns="0" rtlCol="0" anchor="t">
            <a:spAutoFit/>
          </a:bodyPr>
          <a:lstStyle/>
          <a:p>
            <a:pPr algn="ctr">
              <a:lnSpc>
                <a:spcPts val="3095"/>
              </a:lnSpc>
            </a:pPr>
            <a:r>
              <a:rPr lang="en-US" sz="2211">
                <a:solidFill>
                  <a:srgbClr val="B34220"/>
                </a:solidFill>
                <a:latin typeface="+mj-lt"/>
              </a:rPr>
              <a:t>2019</a:t>
            </a:r>
          </a:p>
        </p:txBody>
      </p:sp>
      <p:sp>
        <p:nvSpPr>
          <p:cNvPr id="28" name="TextBox 27">
            <a:extLst>
              <a:ext uri="{FF2B5EF4-FFF2-40B4-BE49-F238E27FC236}">
                <a16:creationId xmlns:a16="http://schemas.microsoft.com/office/drawing/2014/main" id="{9E170B8C-98AE-0A98-F3D6-E9E79AED1E60}"/>
              </a:ext>
            </a:extLst>
          </p:cNvPr>
          <p:cNvSpPr txBox="1"/>
          <p:nvPr/>
        </p:nvSpPr>
        <p:spPr>
          <a:xfrm>
            <a:off x="9484173" y="8045000"/>
            <a:ext cx="1008527" cy="350673"/>
          </a:xfrm>
          <a:prstGeom prst="rect">
            <a:avLst/>
          </a:prstGeom>
        </p:spPr>
        <p:txBody>
          <a:bodyPr lIns="0" tIns="0" rIns="0" bIns="0" rtlCol="0" anchor="t">
            <a:spAutoFit/>
          </a:bodyPr>
          <a:lstStyle/>
          <a:p>
            <a:pPr algn="ctr">
              <a:lnSpc>
                <a:spcPts val="2980"/>
              </a:lnSpc>
            </a:pPr>
            <a:r>
              <a:rPr lang="en-US" sz="2129">
                <a:solidFill>
                  <a:srgbClr val="B34220"/>
                </a:solidFill>
                <a:latin typeface="+mj-lt"/>
              </a:rPr>
              <a:t>2007</a:t>
            </a:r>
          </a:p>
        </p:txBody>
      </p:sp>
      <p:sp>
        <p:nvSpPr>
          <p:cNvPr id="29" name="TextBox 28">
            <a:extLst>
              <a:ext uri="{FF2B5EF4-FFF2-40B4-BE49-F238E27FC236}">
                <a16:creationId xmlns:a16="http://schemas.microsoft.com/office/drawing/2014/main" id="{D8A80DC7-FF58-0A3D-665B-52D1579F69D1}"/>
              </a:ext>
            </a:extLst>
          </p:cNvPr>
          <p:cNvSpPr txBox="1"/>
          <p:nvPr/>
        </p:nvSpPr>
        <p:spPr>
          <a:xfrm rot="3348832">
            <a:off x="10663644" y="7204376"/>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2012</a:t>
            </a:r>
          </a:p>
        </p:txBody>
      </p:sp>
      <p:sp>
        <p:nvSpPr>
          <p:cNvPr id="30" name="TextBox 29">
            <a:extLst>
              <a:ext uri="{FF2B5EF4-FFF2-40B4-BE49-F238E27FC236}">
                <a16:creationId xmlns:a16="http://schemas.microsoft.com/office/drawing/2014/main" id="{1728FE06-5147-198B-4C02-EBD57D8EA688}"/>
              </a:ext>
            </a:extLst>
          </p:cNvPr>
          <p:cNvSpPr txBox="1"/>
          <p:nvPr/>
        </p:nvSpPr>
        <p:spPr>
          <a:xfrm rot="3348832">
            <a:off x="11401655" y="7204376"/>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2013</a:t>
            </a:r>
          </a:p>
        </p:txBody>
      </p:sp>
      <p:sp>
        <p:nvSpPr>
          <p:cNvPr id="31" name="TextBox 30">
            <a:extLst>
              <a:ext uri="{FF2B5EF4-FFF2-40B4-BE49-F238E27FC236}">
                <a16:creationId xmlns:a16="http://schemas.microsoft.com/office/drawing/2014/main" id="{CA88EB9F-4E66-D5E4-A30D-1172DA1436B9}"/>
              </a:ext>
            </a:extLst>
          </p:cNvPr>
          <p:cNvSpPr txBox="1"/>
          <p:nvPr/>
        </p:nvSpPr>
        <p:spPr>
          <a:xfrm rot="3348832">
            <a:off x="12139665" y="8346040"/>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2011</a:t>
            </a:r>
          </a:p>
        </p:txBody>
      </p:sp>
      <p:sp>
        <p:nvSpPr>
          <p:cNvPr id="32" name="TextBox 31">
            <a:extLst>
              <a:ext uri="{FF2B5EF4-FFF2-40B4-BE49-F238E27FC236}">
                <a16:creationId xmlns:a16="http://schemas.microsoft.com/office/drawing/2014/main" id="{0C8B9174-647A-3807-C1E5-13F76DB040EC}"/>
              </a:ext>
            </a:extLst>
          </p:cNvPr>
          <p:cNvSpPr txBox="1"/>
          <p:nvPr/>
        </p:nvSpPr>
        <p:spPr>
          <a:xfrm rot="1723477">
            <a:off x="11959280" y="6777561"/>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2010</a:t>
            </a:r>
          </a:p>
        </p:txBody>
      </p:sp>
      <p:sp>
        <p:nvSpPr>
          <p:cNvPr id="33" name="TextBox 32">
            <a:extLst>
              <a:ext uri="{FF2B5EF4-FFF2-40B4-BE49-F238E27FC236}">
                <a16:creationId xmlns:a16="http://schemas.microsoft.com/office/drawing/2014/main" id="{5F74F179-7042-264A-A187-6E0DC36D5DD6}"/>
              </a:ext>
            </a:extLst>
          </p:cNvPr>
          <p:cNvSpPr txBox="1"/>
          <p:nvPr/>
        </p:nvSpPr>
        <p:spPr>
          <a:xfrm rot="167174">
            <a:off x="12451197" y="6163883"/>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2015</a:t>
            </a:r>
          </a:p>
        </p:txBody>
      </p:sp>
      <p:sp>
        <p:nvSpPr>
          <p:cNvPr id="34" name="TextBox 33">
            <a:extLst>
              <a:ext uri="{FF2B5EF4-FFF2-40B4-BE49-F238E27FC236}">
                <a16:creationId xmlns:a16="http://schemas.microsoft.com/office/drawing/2014/main" id="{EE949BA3-213D-C1E4-F615-3EF63EB83E43}"/>
              </a:ext>
            </a:extLst>
          </p:cNvPr>
          <p:cNvSpPr txBox="1"/>
          <p:nvPr/>
        </p:nvSpPr>
        <p:spPr>
          <a:xfrm rot="167174">
            <a:off x="12394920" y="5600142"/>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1996</a:t>
            </a:r>
          </a:p>
        </p:txBody>
      </p:sp>
      <p:sp>
        <p:nvSpPr>
          <p:cNvPr id="35" name="TextBox 34">
            <a:extLst>
              <a:ext uri="{FF2B5EF4-FFF2-40B4-BE49-F238E27FC236}">
                <a16:creationId xmlns:a16="http://schemas.microsoft.com/office/drawing/2014/main" id="{EB09ED7B-AA16-334B-4765-E91F627111DA}"/>
              </a:ext>
            </a:extLst>
          </p:cNvPr>
          <p:cNvSpPr txBox="1"/>
          <p:nvPr/>
        </p:nvSpPr>
        <p:spPr>
          <a:xfrm>
            <a:off x="10707430" y="5826492"/>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2010</a:t>
            </a:r>
          </a:p>
        </p:txBody>
      </p:sp>
      <p:sp>
        <p:nvSpPr>
          <p:cNvPr id="36" name="TextBox 36">
            <a:extLst>
              <a:ext uri="{FF2B5EF4-FFF2-40B4-BE49-F238E27FC236}">
                <a16:creationId xmlns:a16="http://schemas.microsoft.com/office/drawing/2014/main" id="{408CD025-7292-0934-1644-D56CF090BCDE}"/>
              </a:ext>
            </a:extLst>
          </p:cNvPr>
          <p:cNvSpPr txBox="1"/>
          <p:nvPr/>
        </p:nvSpPr>
        <p:spPr>
          <a:xfrm>
            <a:off x="10707430" y="6263426"/>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2005</a:t>
            </a:r>
          </a:p>
        </p:txBody>
      </p:sp>
      <p:sp>
        <p:nvSpPr>
          <p:cNvPr id="37" name="TextBox 37">
            <a:extLst>
              <a:ext uri="{FF2B5EF4-FFF2-40B4-BE49-F238E27FC236}">
                <a16:creationId xmlns:a16="http://schemas.microsoft.com/office/drawing/2014/main" id="{9A075CDF-3A12-6536-6D69-38202DF41D11}"/>
              </a:ext>
            </a:extLst>
          </p:cNvPr>
          <p:cNvSpPr txBox="1"/>
          <p:nvPr/>
        </p:nvSpPr>
        <p:spPr>
          <a:xfrm>
            <a:off x="11754313" y="5508248"/>
            <a:ext cx="728787" cy="256480"/>
          </a:xfrm>
          <a:prstGeom prst="rect">
            <a:avLst/>
          </a:prstGeom>
        </p:spPr>
        <p:txBody>
          <a:bodyPr lIns="0" tIns="0" rIns="0" bIns="0" rtlCol="0" anchor="t">
            <a:spAutoFit/>
          </a:bodyPr>
          <a:lstStyle/>
          <a:p>
            <a:pPr algn="ctr">
              <a:lnSpc>
                <a:spcPts val="2153"/>
              </a:lnSpc>
            </a:pPr>
            <a:r>
              <a:rPr lang="en-US" sz="1538">
                <a:solidFill>
                  <a:srgbClr val="B34220"/>
                </a:solidFill>
                <a:latin typeface="+mj-lt"/>
              </a:rPr>
              <a:t>2017</a:t>
            </a:r>
          </a:p>
        </p:txBody>
      </p:sp>
      <p:sp>
        <p:nvSpPr>
          <p:cNvPr id="38" name="TextBox 38">
            <a:extLst>
              <a:ext uri="{FF2B5EF4-FFF2-40B4-BE49-F238E27FC236}">
                <a16:creationId xmlns:a16="http://schemas.microsoft.com/office/drawing/2014/main" id="{A12C48A3-B8BF-8661-A182-ACE4F34F2FE5}"/>
              </a:ext>
            </a:extLst>
          </p:cNvPr>
          <p:cNvSpPr txBox="1"/>
          <p:nvPr/>
        </p:nvSpPr>
        <p:spPr>
          <a:xfrm>
            <a:off x="11192560" y="4988540"/>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2009</a:t>
            </a:r>
          </a:p>
        </p:txBody>
      </p:sp>
      <p:sp>
        <p:nvSpPr>
          <p:cNvPr id="39" name="TextBox 39">
            <a:extLst>
              <a:ext uri="{FF2B5EF4-FFF2-40B4-BE49-F238E27FC236}">
                <a16:creationId xmlns:a16="http://schemas.microsoft.com/office/drawing/2014/main" id="{F4052E16-57E6-0BC2-C9AB-3DA41B360F2E}"/>
              </a:ext>
            </a:extLst>
          </p:cNvPr>
          <p:cNvSpPr txBox="1"/>
          <p:nvPr/>
        </p:nvSpPr>
        <p:spPr>
          <a:xfrm>
            <a:off x="9636661" y="3944378"/>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2010</a:t>
            </a:r>
          </a:p>
        </p:txBody>
      </p:sp>
      <p:sp>
        <p:nvSpPr>
          <p:cNvPr id="40" name="TextBox 40">
            <a:extLst>
              <a:ext uri="{FF2B5EF4-FFF2-40B4-BE49-F238E27FC236}">
                <a16:creationId xmlns:a16="http://schemas.microsoft.com/office/drawing/2014/main" id="{934FD862-19A5-EBB6-068B-F1F4510C430E}"/>
              </a:ext>
            </a:extLst>
          </p:cNvPr>
          <p:cNvSpPr txBox="1"/>
          <p:nvPr/>
        </p:nvSpPr>
        <p:spPr>
          <a:xfrm rot="3627715">
            <a:off x="10647924" y="5162881"/>
            <a:ext cx="730536" cy="256609"/>
          </a:xfrm>
          <a:prstGeom prst="rect">
            <a:avLst/>
          </a:prstGeom>
        </p:spPr>
        <p:txBody>
          <a:bodyPr lIns="0" tIns="0" rIns="0" bIns="0" rtlCol="0" anchor="t">
            <a:spAutoFit/>
          </a:bodyPr>
          <a:lstStyle/>
          <a:p>
            <a:pPr algn="ctr">
              <a:lnSpc>
                <a:spcPts val="2159"/>
              </a:lnSpc>
            </a:pPr>
            <a:r>
              <a:rPr lang="en-US" sz="1542">
                <a:solidFill>
                  <a:srgbClr val="B34220"/>
                </a:solidFill>
                <a:latin typeface="+mj-lt"/>
              </a:rPr>
              <a:t>2004</a:t>
            </a:r>
          </a:p>
        </p:txBody>
      </p:sp>
      <p:sp>
        <p:nvSpPr>
          <p:cNvPr id="41" name="TextBox 41">
            <a:extLst>
              <a:ext uri="{FF2B5EF4-FFF2-40B4-BE49-F238E27FC236}">
                <a16:creationId xmlns:a16="http://schemas.microsoft.com/office/drawing/2014/main" id="{BE1720D7-E0CB-D112-03C3-5F8B312F8B19}"/>
              </a:ext>
            </a:extLst>
          </p:cNvPr>
          <p:cNvSpPr txBox="1"/>
          <p:nvPr/>
        </p:nvSpPr>
        <p:spPr>
          <a:xfrm>
            <a:off x="10859282" y="4228069"/>
            <a:ext cx="755550" cy="258148"/>
          </a:xfrm>
          <a:prstGeom prst="rect">
            <a:avLst/>
          </a:prstGeom>
        </p:spPr>
        <p:txBody>
          <a:bodyPr lIns="0" tIns="0" rIns="0" bIns="0" rtlCol="0" anchor="t">
            <a:spAutoFit/>
          </a:bodyPr>
          <a:lstStyle/>
          <a:p>
            <a:pPr algn="ctr">
              <a:lnSpc>
                <a:spcPts val="2233"/>
              </a:lnSpc>
            </a:pPr>
            <a:r>
              <a:rPr lang="en-US" sz="1595">
                <a:solidFill>
                  <a:srgbClr val="B34220"/>
                </a:solidFill>
                <a:latin typeface="+mj-lt"/>
              </a:rPr>
              <a:t>2010</a:t>
            </a:r>
          </a:p>
        </p:txBody>
      </p:sp>
      <p:sp>
        <p:nvSpPr>
          <p:cNvPr id="42" name="TextBox 42">
            <a:extLst>
              <a:ext uri="{FF2B5EF4-FFF2-40B4-BE49-F238E27FC236}">
                <a16:creationId xmlns:a16="http://schemas.microsoft.com/office/drawing/2014/main" id="{02C952F3-CBEE-B59C-F2EF-7CBBC9A71AFD}"/>
              </a:ext>
            </a:extLst>
          </p:cNvPr>
          <p:cNvSpPr txBox="1"/>
          <p:nvPr/>
        </p:nvSpPr>
        <p:spPr>
          <a:xfrm>
            <a:off x="12088364" y="4472699"/>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2016</a:t>
            </a:r>
          </a:p>
        </p:txBody>
      </p:sp>
      <p:sp>
        <p:nvSpPr>
          <p:cNvPr id="43" name="TextBox 43">
            <a:extLst>
              <a:ext uri="{FF2B5EF4-FFF2-40B4-BE49-F238E27FC236}">
                <a16:creationId xmlns:a16="http://schemas.microsoft.com/office/drawing/2014/main" id="{E3F26881-E571-AF57-CFF9-7EE2C1382878}"/>
              </a:ext>
            </a:extLst>
          </p:cNvPr>
          <p:cNvSpPr txBox="1"/>
          <p:nvPr/>
        </p:nvSpPr>
        <p:spPr>
          <a:xfrm>
            <a:off x="8636213" y="3170328"/>
            <a:ext cx="895803" cy="305276"/>
          </a:xfrm>
          <a:prstGeom prst="rect">
            <a:avLst/>
          </a:prstGeom>
        </p:spPr>
        <p:txBody>
          <a:bodyPr lIns="0" tIns="0" rIns="0" bIns="0" rtlCol="0" anchor="t">
            <a:spAutoFit/>
          </a:bodyPr>
          <a:lstStyle/>
          <a:p>
            <a:pPr algn="ctr">
              <a:lnSpc>
                <a:spcPts val="2647"/>
              </a:lnSpc>
            </a:pPr>
            <a:r>
              <a:rPr lang="en-US" sz="1891">
                <a:solidFill>
                  <a:srgbClr val="B34220"/>
                </a:solidFill>
                <a:latin typeface="+mj-lt"/>
              </a:rPr>
              <a:t>2010*</a:t>
            </a:r>
          </a:p>
        </p:txBody>
      </p:sp>
      <p:sp>
        <p:nvSpPr>
          <p:cNvPr id="44" name="TextBox 44">
            <a:extLst>
              <a:ext uri="{FF2B5EF4-FFF2-40B4-BE49-F238E27FC236}">
                <a16:creationId xmlns:a16="http://schemas.microsoft.com/office/drawing/2014/main" id="{0F79BC48-C903-F7A2-93C7-56A98A88E362}"/>
              </a:ext>
            </a:extLst>
          </p:cNvPr>
          <p:cNvSpPr txBox="1"/>
          <p:nvPr/>
        </p:nvSpPr>
        <p:spPr>
          <a:xfrm>
            <a:off x="8721324" y="4558685"/>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2015</a:t>
            </a:r>
          </a:p>
        </p:txBody>
      </p:sp>
      <p:sp>
        <p:nvSpPr>
          <p:cNvPr id="45" name="AutoShape 45">
            <a:extLst>
              <a:ext uri="{FF2B5EF4-FFF2-40B4-BE49-F238E27FC236}">
                <a16:creationId xmlns:a16="http://schemas.microsoft.com/office/drawing/2014/main" id="{E8808B22-AC38-609B-E57D-B3B67701D0E9}"/>
              </a:ext>
            </a:extLst>
          </p:cNvPr>
          <p:cNvSpPr/>
          <p:nvPr/>
        </p:nvSpPr>
        <p:spPr>
          <a:xfrm flipH="1" flipV="1">
            <a:off x="13100031" y="5182734"/>
            <a:ext cx="1504991" cy="1651265"/>
          </a:xfrm>
          <a:prstGeom prst="line">
            <a:avLst/>
          </a:prstGeom>
          <a:ln w="47625" cap="flat">
            <a:solidFill>
              <a:srgbClr val="B34220"/>
            </a:solidFill>
            <a:prstDash val="solid"/>
            <a:headEnd type="none" w="sm" len="sm"/>
            <a:tailEnd type="arrow" w="med" len="sm"/>
          </a:ln>
        </p:spPr>
        <p:txBody>
          <a:bodyPr/>
          <a:lstStyle/>
          <a:p>
            <a:endParaRPr lang="en-US">
              <a:latin typeface="+mj-lt"/>
            </a:endParaRPr>
          </a:p>
        </p:txBody>
      </p:sp>
      <p:sp>
        <p:nvSpPr>
          <p:cNvPr id="46" name="TextBox 46">
            <a:extLst>
              <a:ext uri="{FF2B5EF4-FFF2-40B4-BE49-F238E27FC236}">
                <a16:creationId xmlns:a16="http://schemas.microsoft.com/office/drawing/2014/main" id="{3A51980B-7463-8A70-EA06-B8406F6C93C6}"/>
              </a:ext>
            </a:extLst>
          </p:cNvPr>
          <p:cNvSpPr txBox="1"/>
          <p:nvPr/>
        </p:nvSpPr>
        <p:spPr>
          <a:xfrm>
            <a:off x="14258996" y="6773761"/>
            <a:ext cx="1558431" cy="433837"/>
          </a:xfrm>
          <a:prstGeom prst="rect">
            <a:avLst/>
          </a:prstGeom>
        </p:spPr>
        <p:txBody>
          <a:bodyPr lIns="0" tIns="0" rIns="0" bIns="0" rtlCol="0" anchor="t">
            <a:spAutoFit/>
          </a:bodyPr>
          <a:lstStyle/>
          <a:p>
            <a:pPr algn="ctr">
              <a:lnSpc>
                <a:spcPts val="3740"/>
              </a:lnSpc>
            </a:pPr>
            <a:r>
              <a:rPr lang="en-US" sz="2671">
                <a:latin typeface="+mj-lt"/>
              </a:rPr>
              <a:t>2022</a:t>
            </a:r>
          </a:p>
        </p:txBody>
      </p:sp>
      <p:sp>
        <p:nvSpPr>
          <p:cNvPr id="47" name="AutoShape 47">
            <a:extLst>
              <a:ext uri="{FF2B5EF4-FFF2-40B4-BE49-F238E27FC236}">
                <a16:creationId xmlns:a16="http://schemas.microsoft.com/office/drawing/2014/main" id="{75066B54-E6C9-302E-EBC2-BFF17DE8A0BB}"/>
              </a:ext>
            </a:extLst>
          </p:cNvPr>
          <p:cNvSpPr/>
          <p:nvPr/>
        </p:nvSpPr>
        <p:spPr>
          <a:xfrm flipH="1" flipV="1">
            <a:off x="13519268" y="4949898"/>
            <a:ext cx="1684296" cy="888243"/>
          </a:xfrm>
          <a:prstGeom prst="line">
            <a:avLst/>
          </a:prstGeom>
          <a:ln w="38100" cap="flat">
            <a:solidFill>
              <a:srgbClr val="B34220"/>
            </a:solidFill>
            <a:prstDash val="solid"/>
            <a:headEnd type="none" w="sm" len="sm"/>
            <a:tailEnd type="arrow" w="med" len="sm"/>
          </a:ln>
        </p:spPr>
        <p:txBody>
          <a:bodyPr/>
          <a:lstStyle/>
          <a:p>
            <a:endParaRPr lang="en-US">
              <a:latin typeface="+mj-lt"/>
            </a:endParaRPr>
          </a:p>
        </p:txBody>
      </p:sp>
      <p:sp>
        <p:nvSpPr>
          <p:cNvPr id="48" name="AutoShape 48">
            <a:extLst>
              <a:ext uri="{FF2B5EF4-FFF2-40B4-BE49-F238E27FC236}">
                <a16:creationId xmlns:a16="http://schemas.microsoft.com/office/drawing/2014/main" id="{61DE4E3E-C1B6-BC7B-F46C-134627001693}"/>
              </a:ext>
            </a:extLst>
          </p:cNvPr>
          <p:cNvSpPr/>
          <p:nvPr/>
        </p:nvSpPr>
        <p:spPr>
          <a:xfrm flipH="1" flipV="1">
            <a:off x="13371323" y="5296997"/>
            <a:ext cx="1812548" cy="1056853"/>
          </a:xfrm>
          <a:prstGeom prst="line">
            <a:avLst/>
          </a:prstGeom>
          <a:ln w="38100" cap="flat">
            <a:solidFill>
              <a:srgbClr val="B34220"/>
            </a:solidFill>
            <a:prstDash val="solid"/>
            <a:headEnd type="none" w="sm" len="sm"/>
            <a:tailEnd type="arrow" w="med" len="sm"/>
          </a:ln>
        </p:spPr>
        <p:txBody>
          <a:bodyPr/>
          <a:lstStyle/>
          <a:p>
            <a:endParaRPr lang="en-US">
              <a:latin typeface="+mj-lt"/>
            </a:endParaRPr>
          </a:p>
        </p:txBody>
      </p:sp>
      <p:sp>
        <p:nvSpPr>
          <p:cNvPr id="49" name="TextBox 49">
            <a:extLst>
              <a:ext uri="{FF2B5EF4-FFF2-40B4-BE49-F238E27FC236}">
                <a16:creationId xmlns:a16="http://schemas.microsoft.com/office/drawing/2014/main" id="{767821FD-1B8F-D3EB-630D-DD01CBF2B622}"/>
              </a:ext>
            </a:extLst>
          </p:cNvPr>
          <p:cNvSpPr txBox="1"/>
          <p:nvPr/>
        </p:nvSpPr>
        <p:spPr>
          <a:xfrm>
            <a:off x="14550314" y="6239550"/>
            <a:ext cx="1267112" cy="433901"/>
          </a:xfrm>
          <a:prstGeom prst="rect">
            <a:avLst/>
          </a:prstGeom>
        </p:spPr>
        <p:txBody>
          <a:bodyPr lIns="0" tIns="0" rIns="0" bIns="0" rtlCol="0" anchor="t">
            <a:spAutoFit/>
          </a:bodyPr>
          <a:lstStyle/>
          <a:p>
            <a:pPr algn="ctr">
              <a:lnSpc>
                <a:spcPts val="3744"/>
              </a:lnSpc>
            </a:pPr>
            <a:r>
              <a:rPr lang="en-US" sz="2674">
                <a:latin typeface="+mj-lt"/>
              </a:rPr>
              <a:t>1997</a:t>
            </a:r>
          </a:p>
        </p:txBody>
      </p:sp>
      <p:sp>
        <p:nvSpPr>
          <p:cNvPr id="50" name="TextBox 50">
            <a:extLst>
              <a:ext uri="{FF2B5EF4-FFF2-40B4-BE49-F238E27FC236}">
                <a16:creationId xmlns:a16="http://schemas.microsoft.com/office/drawing/2014/main" id="{1810AFEE-5C1F-E7BB-7A49-2ED1C569E921}"/>
              </a:ext>
            </a:extLst>
          </p:cNvPr>
          <p:cNvSpPr txBox="1"/>
          <p:nvPr/>
        </p:nvSpPr>
        <p:spPr>
          <a:xfrm>
            <a:off x="14969646" y="5733365"/>
            <a:ext cx="1171075" cy="408830"/>
          </a:xfrm>
          <a:prstGeom prst="rect">
            <a:avLst/>
          </a:prstGeom>
        </p:spPr>
        <p:txBody>
          <a:bodyPr lIns="0" tIns="0" rIns="0" bIns="0" rtlCol="0" anchor="t">
            <a:spAutoFit/>
          </a:bodyPr>
          <a:lstStyle/>
          <a:p>
            <a:pPr algn="ctr">
              <a:lnSpc>
                <a:spcPts val="3461"/>
              </a:lnSpc>
            </a:pPr>
            <a:r>
              <a:rPr lang="en-US" sz="2472">
                <a:latin typeface="+mj-lt"/>
              </a:rPr>
              <a:t>2007</a:t>
            </a:r>
          </a:p>
        </p:txBody>
      </p:sp>
      <p:sp>
        <p:nvSpPr>
          <p:cNvPr id="51" name="TextBox 51">
            <a:extLst>
              <a:ext uri="{FF2B5EF4-FFF2-40B4-BE49-F238E27FC236}">
                <a16:creationId xmlns:a16="http://schemas.microsoft.com/office/drawing/2014/main" id="{E8739A95-B62B-28BE-DA05-A3D13AAA5159}"/>
              </a:ext>
            </a:extLst>
          </p:cNvPr>
          <p:cNvSpPr txBox="1"/>
          <p:nvPr/>
        </p:nvSpPr>
        <p:spPr>
          <a:xfrm>
            <a:off x="12443335" y="3815250"/>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2011</a:t>
            </a:r>
          </a:p>
        </p:txBody>
      </p:sp>
      <p:sp>
        <p:nvSpPr>
          <p:cNvPr id="52" name="TextBox 52">
            <a:extLst>
              <a:ext uri="{FF2B5EF4-FFF2-40B4-BE49-F238E27FC236}">
                <a16:creationId xmlns:a16="http://schemas.microsoft.com/office/drawing/2014/main" id="{6D0A164D-1842-E50B-C9DF-43B45F915331}"/>
              </a:ext>
            </a:extLst>
          </p:cNvPr>
          <p:cNvSpPr txBox="1"/>
          <p:nvPr/>
        </p:nvSpPr>
        <p:spPr>
          <a:xfrm>
            <a:off x="12118511" y="2171815"/>
            <a:ext cx="1267112" cy="433901"/>
          </a:xfrm>
          <a:prstGeom prst="rect">
            <a:avLst/>
          </a:prstGeom>
        </p:spPr>
        <p:txBody>
          <a:bodyPr lIns="0" tIns="0" rIns="0" bIns="0" rtlCol="0" anchor="t">
            <a:spAutoFit/>
          </a:bodyPr>
          <a:lstStyle/>
          <a:p>
            <a:pPr algn="ctr">
              <a:lnSpc>
                <a:spcPts val="3744"/>
              </a:lnSpc>
            </a:pPr>
            <a:r>
              <a:rPr lang="en-US" sz="2674">
                <a:latin typeface="+mj-lt"/>
              </a:rPr>
              <a:t>2011</a:t>
            </a:r>
          </a:p>
        </p:txBody>
      </p:sp>
      <p:sp>
        <p:nvSpPr>
          <p:cNvPr id="53" name="AutoShape 53">
            <a:extLst>
              <a:ext uri="{FF2B5EF4-FFF2-40B4-BE49-F238E27FC236}">
                <a16:creationId xmlns:a16="http://schemas.microsoft.com/office/drawing/2014/main" id="{A9A6FA15-375F-8CAD-6A8E-BF88D186009B}"/>
              </a:ext>
            </a:extLst>
          </p:cNvPr>
          <p:cNvSpPr/>
          <p:nvPr/>
        </p:nvSpPr>
        <p:spPr>
          <a:xfrm>
            <a:off x="12917818" y="2687395"/>
            <a:ext cx="787690" cy="953494"/>
          </a:xfrm>
          <a:prstGeom prst="line">
            <a:avLst/>
          </a:prstGeom>
          <a:ln w="38100" cap="flat">
            <a:solidFill>
              <a:srgbClr val="B34220"/>
            </a:solidFill>
            <a:prstDash val="solid"/>
            <a:headEnd type="none" w="sm" len="sm"/>
            <a:tailEnd type="arrow" w="med" len="sm"/>
          </a:ln>
        </p:spPr>
        <p:txBody>
          <a:bodyPr/>
          <a:lstStyle/>
          <a:p>
            <a:endParaRPr lang="en-US">
              <a:latin typeface="+mj-lt"/>
            </a:endParaRPr>
          </a:p>
        </p:txBody>
      </p:sp>
      <p:sp>
        <p:nvSpPr>
          <p:cNvPr id="54" name="Freeform 54">
            <a:extLst>
              <a:ext uri="{FF2B5EF4-FFF2-40B4-BE49-F238E27FC236}">
                <a16:creationId xmlns:a16="http://schemas.microsoft.com/office/drawing/2014/main" id="{58586289-0E64-41A8-FF5E-9D689C6E9DBF}"/>
              </a:ext>
            </a:extLst>
          </p:cNvPr>
          <p:cNvSpPr/>
          <p:nvPr/>
        </p:nvSpPr>
        <p:spPr>
          <a:xfrm>
            <a:off x="13884338" y="3664424"/>
            <a:ext cx="225361" cy="225361"/>
          </a:xfrm>
          <a:custGeom>
            <a:avLst/>
            <a:gdLst/>
            <a:ahLst/>
            <a:cxnLst/>
            <a:rect l="l" t="t" r="r" b="b"/>
            <a:pathLst>
              <a:path w="225361" h="225361">
                <a:moveTo>
                  <a:pt x="0" y="0"/>
                </a:moveTo>
                <a:lnTo>
                  <a:pt x="225361" y="0"/>
                </a:lnTo>
                <a:lnTo>
                  <a:pt x="225361" y="225361"/>
                </a:lnTo>
                <a:lnTo>
                  <a:pt x="0" y="2253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mj-lt"/>
            </a:endParaRPr>
          </a:p>
        </p:txBody>
      </p:sp>
      <p:sp>
        <p:nvSpPr>
          <p:cNvPr id="55" name="AutoShape 55">
            <a:extLst>
              <a:ext uri="{FF2B5EF4-FFF2-40B4-BE49-F238E27FC236}">
                <a16:creationId xmlns:a16="http://schemas.microsoft.com/office/drawing/2014/main" id="{53B11325-0B9E-8146-E308-1544A05DE302}"/>
              </a:ext>
            </a:extLst>
          </p:cNvPr>
          <p:cNvSpPr/>
          <p:nvPr/>
        </p:nvSpPr>
        <p:spPr>
          <a:xfrm flipH="1" flipV="1">
            <a:off x="13965805" y="4490071"/>
            <a:ext cx="1272308" cy="677449"/>
          </a:xfrm>
          <a:prstGeom prst="line">
            <a:avLst/>
          </a:prstGeom>
          <a:ln w="28575" cap="flat">
            <a:solidFill>
              <a:srgbClr val="B34220"/>
            </a:solidFill>
            <a:prstDash val="solid"/>
            <a:headEnd type="none" w="sm" len="sm"/>
            <a:tailEnd type="arrow" w="med" len="sm"/>
          </a:ln>
        </p:spPr>
        <p:txBody>
          <a:bodyPr/>
          <a:lstStyle/>
          <a:p>
            <a:endParaRPr lang="en-US">
              <a:latin typeface="+mj-lt"/>
            </a:endParaRPr>
          </a:p>
        </p:txBody>
      </p:sp>
      <p:sp>
        <p:nvSpPr>
          <p:cNvPr id="56" name="TextBox 56">
            <a:extLst>
              <a:ext uri="{FF2B5EF4-FFF2-40B4-BE49-F238E27FC236}">
                <a16:creationId xmlns:a16="http://schemas.microsoft.com/office/drawing/2014/main" id="{98F6F1C3-DCBC-14FA-B935-F440FA1CF028}"/>
              </a:ext>
            </a:extLst>
          </p:cNvPr>
          <p:cNvSpPr txBox="1"/>
          <p:nvPr/>
        </p:nvSpPr>
        <p:spPr>
          <a:xfrm>
            <a:off x="15035362" y="5072270"/>
            <a:ext cx="1000671" cy="350160"/>
          </a:xfrm>
          <a:prstGeom prst="rect">
            <a:avLst/>
          </a:prstGeom>
        </p:spPr>
        <p:txBody>
          <a:bodyPr lIns="0" tIns="0" rIns="0" bIns="0" rtlCol="0" anchor="t">
            <a:spAutoFit/>
          </a:bodyPr>
          <a:lstStyle/>
          <a:p>
            <a:pPr algn="ctr">
              <a:lnSpc>
                <a:spcPts val="2957"/>
              </a:lnSpc>
            </a:pPr>
            <a:r>
              <a:rPr lang="en-US" sz="2112">
                <a:latin typeface="+mj-lt"/>
              </a:rPr>
              <a:t>2019</a:t>
            </a:r>
          </a:p>
        </p:txBody>
      </p:sp>
      <p:sp>
        <p:nvSpPr>
          <p:cNvPr id="57" name="TextBox 57">
            <a:extLst>
              <a:ext uri="{FF2B5EF4-FFF2-40B4-BE49-F238E27FC236}">
                <a16:creationId xmlns:a16="http://schemas.microsoft.com/office/drawing/2014/main" id="{0CC38C69-F1DE-16E7-845E-8423C3E10D24}"/>
              </a:ext>
            </a:extLst>
          </p:cNvPr>
          <p:cNvSpPr txBox="1"/>
          <p:nvPr/>
        </p:nvSpPr>
        <p:spPr>
          <a:xfrm>
            <a:off x="13608825" y="4049016"/>
            <a:ext cx="752591" cy="257956"/>
          </a:xfrm>
          <a:prstGeom prst="rect">
            <a:avLst/>
          </a:prstGeom>
        </p:spPr>
        <p:txBody>
          <a:bodyPr lIns="0" tIns="0" rIns="0" bIns="0" rtlCol="0" anchor="t">
            <a:spAutoFit/>
          </a:bodyPr>
          <a:lstStyle/>
          <a:p>
            <a:pPr algn="ctr">
              <a:lnSpc>
                <a:spcPts val="2224"/>
              </a:lnSpc>
            </a:pPr>
            <a:r>
              <a:rPr lang="en-US" sz="1588">
                <a:solidFill>
                  <a:srgbClr val="B34220"/>
                </a:solidFill>
                <a:latin typeface="+mj-lt"/>
              </a:rPr>
              <a:t>2008</a:t>
            </a:r>
          </a:p>
        </p:txBody>
      </p:sp>
      <p:sp>
        <p:nvSpPr>
          <p:cNvPr id="58" name="TextBox 58">
            <a:extLst>
              <a:ext uri="{FF2B5EF4-FFF2-40B4-BE49-F238E27FC236}">
                <a16:creationId xmlns:a16="http://schemas.microsoft.com/office/drawing/2014/main" id="{607A742F-4A94-3320-C9AF-05327E3824FD}"/>
              </a:ext>
            </a:extLst>
          </p:cNvPr>
          <p:cNvSpPr txBox="1"/>
          <p:nvPr/>
        </p:nvSpPr>
        <p:spPr>
          <a:xfrm>
            <a:off x="13812761" y="2647808"/>
            <a:ext cx="1267112" cy="433901"/>
          </a:xfrm>
          <a:prstGeom prst="rect">
            <a:avLst/>
          </a:prstGeom>
        </p:spPr>
        <p:txBody>
          <a:bodyPr lIns="0" tIns="0" rIns="0" bIns="0" rtlCol="0" anchor="t">
            <a:spAutoFit/>
          </a:bodyPr>
          <a:lstStyle/>
          <a:p>
            <a:pPr algn="ctr">
              <a:lnSpc>
                <a:spcPts val="3744"/>
              </a:lnSpc>
            </a:pPr>
            <a:r>
              <a:rPr lang="en-US" sz="2674">
                <a:solidFill>
                  <a:srgbClr val="B34220"/>
                </a:solidFill>
                <a:latin typeface="+mj-lt"/>
              </a:rPr>
              <a:t>2011</a:t>
            </a:r>
          </a:p>
        </p:txBody>
      </p:sp>
      <p:sp>
        <p:nvSpPr>
          <p:cNvPr id="59" name="Freeform 60">
            <a:extLst>
              <a:ext uri="{FF2B5EF4-FFF2-40B4-BE49-F238E27FC236}">
                <a16:creationId xmlns:a16="http://schemas.microsoft.com/office/drawing/2014/main" id="{FD3250F7-098F-0709-D14F-CE79C0746B6D}"/>
              </a:ext>
            </a:extLst>
          </p:cNvPr>
          <p:cNvSpPr/>
          <p:nvPr/>
        </p:nvSpPr>
        <p:spPr>
          <a:xfrm>
            <a:off x="8215966" y="10272507"/>
            <a:ext cx="1856068" cy="399055"/>
          </a:xfrm>
          <a:custGeom>
            <a:avLst/>
            <a:gdLst/>
            <a:ahLst/>
            <a:cxnLst/>
            <a:rect l="l" t="t" r="r" b="b"/>
            <a:pathLst>
              <a:path w="1856068" h="399055">
                <a:moveTo>
                  <a:pt x="0" y="0"/>
                </a:moveTo>
                <a:lnTo>
                  <a:pt x="1856068" y="0"/>
                </a:lnTo>
                <a:lnTo>
                  <a:pt x="1856068" y="399055"/>
                </a:lnTo>
                <a:lnTo>
                  <a:pt x="0" y="3990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mj-lt"/>
            </a:endParaRPr>
          </a:p>
        </p:txBody>
      </p:sp>
    </p:spTree>
    <p:extLst>
      <p:ext uri="{BB962C8B-B14F-4D97-AF65-F5344CB8AC3E}">
        <p14:creationId xmlns:p14="http://schemas.microsoft.com/office/powerpoint/2010/main" val="253966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Hospital outline">
            <a:extLst>
              <a:ext uri="{FF2B5EF4-FFF2-40B4-BE49-F238E27FC236}">
                <a16:creationId xmlns:a16="http://schemas.microsoft.com/office/drawing/2014/main" id="{C76EAAD5-F0E5-ACF4-BAE5-22FC6767DF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7080" y="3300394"/>
            <a:ext cx="6092890" cy="6092890"/>
          </a:xfrm>
          <a:prstGeom prst="rect">
            <a:avLst/>
          </a:prstGeom>
        </p:spPr>
      </p:pic>
      <p:sp>
        <p:nvSpPr>
          <p:cNvPr id="2" name="Title 1">
            <a:extLst>
              <a:ext uri="{FF2B5EF4-FFF2-40B4-BE49-F238E27FC236}">
                <a16:creationId xmlns:a16="http://schemas.microsoft.com/office/drawing/2014/main" id="{9D6098D0-19D1-0A1C-EAC3-B4AE689C1235}"/>
              </a:ext>
            </a:extLst>
          </p:cNvPr>
          <p:cNvSpPr>
            <a:spLocks noGrp="1"/>
          </p:cNvSpPr>
          <p:nvPr>
            <p:ph type="ctrTitle"/>
          </p:nvPr>
        </p:nvSpPr>
        <p:spPr/>
        <p:txBody>
          <a:bodyPr/>
          <a:lstStyle/>
          <a:p>
            <a:r>
              <a:rPr lang="en-US"/>
              <a:t>HEALTH CARE SYSTEM ADOPTION OF HIE</a:t>
            </a:r>
          </a:p>
        </p:txBody>
      </p:sp>
      <p:sp>
        <p:nvSpPr>
          <p:cNvPr id="3" name="Subtitle 2">
            <a:extLst>
              <a:ext uri="{FF2B5EF4-FFF2-40B4-BE49-F238E27FC236}">
                <a16:creationId xmlns:a16="http://schemas.microsoft.com/office/drawing/2014/main" id="{75D03099-3B3A-C9B2-E962-92E758AFE0FC}"/>
              </a:ext>
            </a:extLst>
          </p:cNvPr>
          <p:cNvSpPr>
            <a:spLocks noGrp="1"/>
          </p:cNvSpPr>
          <p:nvPr>
            <p:ph type="subTitle" idx="1"/>
          </p:nvPr>
        </p:nvSpPr>
        <p:spPr>
          <a:xfrm>
            <a:off x="668694" y="2841458"/>
            <a:ext cx="16686244" cy="6172200"/>
          </a:xfrm>
        </p:spPr>
        <p:txBody>
          <a:bodyPr/>
          <a:lstStyle/>
          <a:p>
            <a:r>
              <a:rPr lang="en-US" sz="3200">
                <a:solidFill>
                  <a:srgbClr val="F2EFEA"/>
                </a:solidFill>
              </a:rPr>
              <a:t>% of acute care hospitals using state HIEs</a:t>
            </a:r>
          </a:p>
          <a:p>
            <a:endParaRPr lang="en-US"/>
          </a:p>
          <a:p>
            <a:r>
              <a:rPr lang="en-US" sz="3200">
                <a:solidFill>
                  <a:srgbClr val="F2EFEA"/>
                </a:solidFill>
              </a:rPr>
              <a:t>% of acute care hospitals using national networks</a:t>
            </a:r>
          </a:p>
          <a:p>
            <a:endParaRPr lang="en-US"/>
          </a:p>
          <a:p>
            <a:r>
              <a:rPr lang="en-US" sz="3200">
                <a:solidFill>
                  <a:srgbClr val="F2EFEA"/>
                </a:solidFill>
              </a:rPr>
              <a:t>Many are using both...there is no single solution for interoperability in a complex health care landscape! </a:t>
            </a:r>
          </a:p>
          <a:p>
            <a:endParaRPr lang="en-US" sz="3200">
              <a:solidFill>
                <a:srgbClr val="F2EFEA"/>
              </a:solidFill>
            </a:endParaRPr>
          </a:p>
          <a:p>
            <a:r>
              <a:rPr lang="en-US" sz="2400" i="1">
                <a:solidFill>
                  <a:srgbClr val="FFFFFF"/>
                </a:solidFill>
              </a:rPr>
              <a:t>Source: 2021 AHA Annual Survey Information Technology Supplement</a:t>
            </a:r>
            <a:endParaRPr lang="en-US" sz="2400" i="1">
              <a:solidFill>
                <a:srgbClr val="F2EFEA"/>
              </a:solidFill>
            </a:endParaRPr>
          </a:p>
          <a:p>
            <a:endParaRPr lang="en-US"/>
          </a:p>
        </p:txBody>
      </p:sp>
      <p:sp>
        <p:nvSpPr>
          <p:cNvPr id="8" name="Freeform 5">
            <a:extLst>
              <a:ext uri="{FF2B5EF4-FFF2-40B4-BE49-F238E27FC236}">
                <a16:creationId xmlns:a16="http://schemas.microsoft.com/office/drawing/2014/main" id="{118439B1-77AE-C85F-A4D1-06CC7F9B27C2}"/>
              </a:ext>
            </a:extLst>
          </p:cNvPr>
          <p:cNvSpPr/>
          <p:nvPr/>
        </p:nvSpPr>
        <p:spPr>
          <a:xfrm>
            <a:off x="575787" y="3627457"/>
            <a:ext cx="17024859" cy="216029"/>
          </a:xfrm>
          <a:custGeom>
            <a:avLst/>
            <a:gdLst/>
            <a:ahLst/>
            <a:cxnLst/>
            <a:rect l="l" t="t" r="r" b="b"/>
            <a:pathLst>
              <a:path w="17024859" h="216028">
                <a:moveTo>
                  <a:pt x="0" y="0"/>
                </a:moveTo>
                <a:lnTo>
                  <a:pt x="17024860" y="0"/>
                </a:lnTo>
                <a:lnTo>
                  <a:pt x="17024860" y="216028"/>
                </a:lnTo>
                <a:lnTo>
                  <a:pt x="0" y="216028"/>
                </a:lnTo>
                <a:lnTo>
                  <a:pt x="0" y="0"/>
                </a:lnTo>
                <a:close/>
              </a:path>
            </a:pathLst>
          </a:custGeom>
          <a:blipFill>
            <a:blip r:embed="rId4">
              <a:extLst>
                <a:ext uri="{96DAC541-7B7A-43D3-8B79-37D633B846F1}">
                  <asvg:svgBlip xmlns:asvg="http://schemas.microsoft.com/office/drawing/2016/SVG/main" r:embed="rId5"/>
                </a:ext>
              </a:extLst>
            </a:blip>
            <a:stretch>
              <a:fillRect l="-384" b="-513114"/>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9" name="Freeform 15">
            <a:extLst>
              <a:ext uri="{FF2B5EF4-FFF2-40B4-BE49-F238E27FC236}">
                <a16:creationId xmlns:a16="http://schemas.microsoft.com/office/drawing/2014/main" id="{81040D05-A6A4-6F2D-F006-8B6485FB2544}"/>
              </a:ext>
            </a:extLst>
          </p:cNvPr>
          <p:cNvSpPr/>
          <p:nvPr/>
        </p:nvSpPr>
        <p:spPr>
          <a:xfrm>
            <a:off x="575787" y="4775539"/>
            <a:ext cx="17024859" cy="216029"/>
          </a:xfrm>
          <a:custGeom>
            <a:avLst/>
            <a:gdLst/>
            <a:ahLst/>
            <a:cxnLst/>
            <a:rect l="l" t="t" r="r" b="b"/>
            <a:pathLst>
              <a:path w="17024859" h="216028">
                <a:moveTo>
                  <a:pt x="0" y="0"/>
                </a:moveTo>
                <a:lnTo>
                  <a:pt x="17024860" y="0"/>
                </a:lnTo>
                <a:lnTo>
                  <a:pt x="17024860" y="216028"/>
                </a:lnTo>
                <a:lnTo>
                  <a:pt x="0" y="216028"/>
                </a:lnTo>
                <a:lnTo>
                  <a:pt x="0" y="0"/>
                </a:lnTo>
                <a:close/>
              </a:path>
            </a:pathLst>
          </a:custGeom>
          <a:blipFill>
            <a:blip r:embed="rId4">
              <a:extLst>
                <a:ext uri="{96DAC541-7B7A-43D3-8B79-37D633B846F1}">
                  <asvg:svgBlip xmlns:asvg="http://schemas.microsoft.com/office/drawing/2016/SVG/main" r:embed="rId5"/>
                </a:ext>
              </a:extLst>
            </a:blip>
            <a:stretch>
              <a:fillRect l="-384" b="-513114"/>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10" name="TextBox 7">
            <a:extLst>
              <a:ext uri="{FF2B5EF4-FFF2-40B4-BE49-F238E27FC236}">
                <a16:creationId xmlns:a16="http://schemas.microsoft.com/office/drawing/2014/main" id="{1CB3D741-F8C2-0645-6F5A-13A743304A85}"/>
              </a:ext>
            </a:extLst>
          </p:cNvPr>
          <p:cNvSpPr txBox="1"/>
          <p:nvPr/>
        </p:nvSpPr>
        <p:spPr>
          <a:xfrm>
            <a:off x="12741531" y="1776642"/>
            <a:ext cx="1881635" cy="1011559"/>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9026"/>
              </a:lnSpc>
            </a:pPr>
            <a:r>
              <a:rPr lang="en-US" sz="4000">
                <a:solidFill>
                  <a:srgbClr val="F2EFEA"/>
                </a:solidFill>
                <a:latin typeface="Overpass Ultra-Bold"/>
              </a:rPr>
              <a:t>2019</a:t>
            </a:r>
          </a:p>
        </p:txBody>
      </p:sp>
      <p:sp>
        <p:nvSpPr>
          <p:cNvPr id="11" name="TextBox 8">
            <a:extLst>
              <a:ext uri="{FF2B5EF4-FFF2-40B4-BE49-F238E27FC236}">
                <a16:creationId xmlns:a16="http://schemas.microsoft.com/office/drawing/2014/main" id="{1E8A9FE5-9C68-CCA1-6685-B558ACD3D7F3}"/>
              </a:ext>
            </a:extLst>
          </p:cNvPr>
          <p:cNvSpPr txBox="1"/>
          <p:nvPr/>
        </p:nvSpPr>
        <p:spPr>
          <a:xfrm>
            <a:off x="15369973" y="1721236"/>
            <a:ext cx="1879997" cy="98238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9026"/>
              </a:lnSpc>
            </a:pPr>
            <a:r>
              <a:rPr lang="en-US" sz="4000">
                <a:solidFill>
                  <a:srgbClr val="F2EFEA"/>
                </a:solidFill>
                <a:latin typeface="Overpass Ultra-Bold"/>
              </a:rPr>
              <a:t>2021</a:t>
            </a:r>
          </a:p>
        </p:txBody>
      </p:sp>
      <p:sp>
        <p:nvSpPr>
          <p:cNvPr id="12" name="TextBox 10">
            <a:extLst>
              <a:ext uri="{FF2B5EF4-FFF2-40B4-BE49-F238E27FC236}">
                <a16:creationId xmlns:a16="http://schemas.microsoft.com/office/drawing/2014/main" id="{DA17AF2D-41BC-CFF5-5952-277B6A0D469B}"/>
              </a:ext>
            </a:extLst>
          </p:cNvPr>
          <p:cNvSpPr txBox="1"/>
          <p:nvPr/>
        </p:nvSpPr>
        <p:spPr>
          <a:xfrm>
            <a:off x="12843478" y="2525777"/>
            <a:ext cx="1677740" cy="98238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9023"/>
              </a:lnSpc>
            </a:pPr>
            <a:r>
              <a:rPr lang="en-US" sz="4000">
                <a:solidFill>
                  <a:prstClr val="white"/>
                </a:solidFill>
                <a:latin typeface="Overpass Ultra-Bold"/>
              </a:rPr>
              <a:t>53%</a:t>
            </a:r>
          </a:p>
        </p:txBody>
      </p:sp>
      <p:sp>
        <p:nvSpPr>
          <p:cNvPr id="13" name="TextBox 11">
            <a:extLst>
              <a:ext uri="{FF2B5EF4-FFF2-40B4-BE49-F238E27FC236}">
                <a16:creationId xmlns:a16="http://schemas.microsoft.com/office/drawing/2014/main" id="{94F06477-5611-EFFF-9435-94E12E4B3BF6}"/>
              </a:ext>
            </a:extLst>
          </p:cNvPr>
          <p:cNvSpPr txBox="1"/>
          <p:nvPr/>
        </p:nvSpPr>
        <p:spPr>
          <a:xfrm>
            <a:off x="15457537" y="2503674"/>
            <a:ext cx="1637556" cy="98238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9023"/>
              </a:lnSpc>
            </a:pPr>
            <a:r>
              <a:rPr lang="en-US" sz="4000">
                <a:solidFill>
                  <a:prstClr val="white"/>
                </a:solidFill>
                <a:latin typeface="Overpass Ultra-Bold"/>
              </a:rPr>
              <a:t>79%</a:t>
            </a:r>
          </a:p>
        </p:txBody>
      </p:sp>
      <p:sp>
        <p:nvSpPr>
          <p:cNvPr id="14" name="TextBox 13">
            <a:extLst>
              <a:ext uri="{FF2B5EF4-FFF2-40B4-BE49-F238E27FC236}">
                <a16:creationId xmlns:a16="http://schemas.microsoft.com/office/drawing/2014/main" id="{5B83117A-608E-41DC-73BB-B8587D925CBB}"/>
              </a:ext>
            </a:extLst>
          </p:cNvPr>
          <p:cNvSpPr txBox="1"/>
          <p:nvPr/>
        </p:nvSpPr>
        <p:spPr>
          <a:xfrm>
            <a:off x="12802550" y="3627456"/>
            <a:ext cx="1759595" cy="98238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9023"/>
              </a:lnSpc>
            </a:pPr>
            <a:r>
              <a:rPr lang="en-US" sz="4000">
                <a:solidFill>
                  <a:prstClr val="white"/>
                </a:solidFill>
                <a:latin typeface="Overpass Ultra-Bold"/>
              </a:rPr>
              <a:t>44%</a:t>
            </a:r>
          </a:p>
        </p:txBody>
      </p:sp>
      <p:sp>
        <p:nvSpPr>
          <p:cNvPr id="15" name="TextBox 14">
            <a:extLst>
              <a:ext uri="{FF2B5EF4-FFF2-40B4-BE49-F238E27FC236}">
                <a16:creationId xmlns:a16="http://schemas.microsoft.com/office/drawing/2014/main" id="{F15621FD-D661-3C5F-152C-000C9182D189}"/>
              </a:ext>
            </a:extLst>
          </p:cNvPr>
          <p:cNvSpPr txBox="1"/>
          <p:nvPr/>
        </p:nvSpPr>
        <p:spPr>
          <a:xfrm>
            <a:off x="15461278" y="3623896"/>
            <a:ext cx="1697385" cy="98238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9023"/>
              </a:lnSpc>
            </a:pPr>
            <a:r>
              <a:rPr lang="en-US" sz="4000">
                <a:solidFill>
                  <a:prstClr val="white"/>
                </a:solidFill>
                <a:latin typeface="Overpass Ultra-Bold"/>
              </a:rPr>
              <a:t>66%</a:t>
            </a:r>
          </a:p>
        </p:txBody>
      </p:sp>
    </p:spTree>
    <p:extLst>
      <p:ext uri="{BB962C8B-B14F-4D97-AF65-F5344CB8AC3E}">
        <p14:creationId xmlns:p14="http://schemas.microsoft.com/office/powerpoint/2010/main" val="2454577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D094B-5F76-6972-5622-CDFA370399A8}"/>
              </a:ext>
            </a:extLst>
          </p:cNvPr>
          <p:cNvSpPr>
            <a:spLocks noGrp="1"/>
          </p:cNvSpPr>
          <p:nvPr>
            <p:ph type="ctrTitle"/>
          </p:nvPr>
        </p:nvSpPr>
        <p:spPr/>
        <p:txBody>
          <a:bodyPr/>
          <a:lstStyle/>
          <a:p>
            <a:r>
              <a:rPr lang="en-US"/>
              <a:t>WHY COMMUNITY GOVERNANCE?</a:t>
            </a:r>
          </a:p>
        </p:txBody>
      </p:sp>
      <p:sp>
        <p:nvSpPr>
          <p:cNvPr id="4" name="Freeform 4">
            <a:extLst>
              <a:ext uri="{FF2B5EF4-FFF2-40B4-BE49-F238E27FC236}">
                <a16:creationId xmlns:a16="http://schemas.microsoft.com/office/drawing/2014/main" id="{F8FC89E0-4D82-0B12-49A0-2E23940DCCDE}"/>
              </a:ext>
            </a:extLst>
          </p:cNvPr>
          <p:cNvSpPr/>
          <p:nvPr/>
        </p:nvSpPr>
        <p:spPr>
          <a:xfrm>
            <a:off x="8203250" y="1953439"/>
            <a:ext cx="1456581" cy="1360855"/>
          </a:xfrm>
          <a:custGeom>
            <a:avLst/>
            <a:gdLst/>
            <a:ahLst/>
            <a:cxnLst/>
            <a:rect l="l" t="t" r="r" b="b"/>
            <a:pathLst>
              <a:path w="1971680" h="1944569">
                <a:moveTo>
                  <a:pt x="0" y="0"/>
                </a:moveTo>
                <a:lnTo>
                  <a:pt x="1971680" y="0"/>
                </a:lnTo>
                <a:lnTo>
                  <a:pt x="1971680" y="1944569"/>
                </a:lnTo>
                <a:lnTo>
                  <a:pt x="0" y="19445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grpSp>
        <p:nvGrpSpPr>
          <p:cNvPr id="5" name="Group 5">
            <a:extLst>
              <a:ext uri="{FF2B5EF4-FFF2-40B4-BE49-F238E27FC236}">
                <a16:creationId xmlns:a16="http://schemas.microsoft.com/office/drawing/2014/main" id="{254E49F7-BED6-2DE5-D60C-54685CF6FBCE}"/>
              </a:ext>
            </a:extLst>
          </p:cNvPr>
          <p:cNvGrpSpPr/>
          <p:nvPr/>
        </p:nvGrpSpPr>
        <p:grpSpPr>
          <a:xfrm>
            <a:off x="914401" y="4174752"/>
            <a:ext cx="7359789" cy="4669535"/>
            <a:chOff x="0" y="0"/>
            <a:chExt cx="1938381" cy="1229836"/>
          </a:xfrm>
        </p:grpSpPr>
        <p:sp>
          <p:nvSpPr>
            <p:cNvPr id="6" name="Freeform 6">
              <a:extLst>
                <a:ext uri="{FF2B5EF4-FFF2-40B4-BE49-F238E27FC236}">
                  <a16:creationId xmlns:a16="http://schemas.microsoft.com/office/drawing/2014/main" id="{D43ADCFE-9890-2EC9-DB69-B211BD3887AC}"/>
                </a:ext>
              </a:extLst>
            </p:cNvPr>
            <p:cNvSpPr/>
            <p:nvPr/>
          </p:nvSpPr>
          <p:spPr>
            <a:xfrm>
              <a:off x="0" y="0"/>
              <a:ext cx="1938381" cy="1229836"/>
            </a:xfrm>
            <a:custGeom>
              <a:avLst/>
              <a:gdLst/>
              <a:ahLst/>
              <a:cxnLst/>
              <a:rect l="l" t="t" r="r" b="b"/>
              <a:pathLst>
                <a:path w="1938381" h="1229836">
                  <a:moveTo>
                    <a:pt x="53648" y="0"/>
                  </a:moveTo>
                  <a:lnTo>
                    <a:pt x="1884732" y="0"/>
                  </a:lnTo>
                  <a:cubicBezTo>
                    <a:pt x="1914361" y="0"/>
                    <a:pt x="1938381" y="24019"/>
                    <a:pt x="1938381" y="53648"/>
                  </a:cubicBezTo>
                  <a:lnTo>
                    <a:pt x="1938381" y="1176188"/>
                  </a:lnTo>
                  <a:cubicBezTo>
                    <a:pt x="1938381" y="1205817"/>
                    <a:pt x="1914361" y="1229836"/>
                    <a:pt x="1884732" y="1229836"/>
                  </a:cubicBezTo>
                  <a:lnTo>
                    <a:pt x="53648" y="1229836"/>
                  </a:lnTo>
                  <a:cubicBezTo>
                    <a:pt x="24019" y="1229836"/>
                    <a:pt x="0" y="1205817"/>
                    <a:pt x="0" y="1176188"/>
                  </a:cubicBezTo>
                  <a:lnTo>
                    <a:pt x="0" y="53648"/>
                  </a:lnTo>
                  <a:cubicBezTo>
                    <a:pt x="0" y="24019"/>
                    <a:pt x="24019" y="0"/>
                    <a:pt x="53648" y="0"/>
                  </a:cubicBezTo>
                  <a:close/>
                </a:path>
              </a:pathLst>
            </a:custGeom>
            <a:solidFill>
              <a:srgbClr val="42413F"/>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7" name="TextBox 7">
              <a:extLst>
                <a:ext uri="{FF2B5EF4-FFF2-40B4-BE49-F238E27FC236}">
                  <a16:creationId xmlns:a16="http://schemas.microsoft.com/office/drawing/2014/main" id="{E8DDC03F-F284-901A-E676-4326A7EBE9B8}"/>
                </a:ext>
              </a:extLst>
            </p:cNvPr>
            <p:cNvSpPr txBox="1"/>
            <p:nvPr/>
          </p:nvSpPr>
          <p:spPr>
            <a:xfrm>
              <a:off x="170411" y="110848"/>
              <a:ext cx="1540129" cy="965200"/>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4479"/>
                </a:lnSpc>
              </a:pPr>
              <a:r>
                <a:rPr lang="en-US" sz="3200">
                  <a:solidFill>
                    <a:srgbClr val="FFFFFF"/>
                  </a:solidFill>
                  <a:latin typeface="Overpass"/>
                </a:rPr>
                <a:t>Progress over the last two decades points to nationwide centralization, consolidation, and an EHR-centric view of  interoperability and data exchange...</a:t>
              </a:r>
            </a:p>
          </p:txBody>
        </p:sp>
      </p:grpSp>
      <p:sp>
        <p:nvSpPr>
          <p:cNvPr id="8" name="TextBox 9">
            <a:extLst>
              <a:ext uri="{FF2B5EF4-FFF2-40B4-BE49-F238E27FC236}">
                <a16:creationId xmlns:a16="http://schemas.microsoft.com/office/drawing/2014/main" id="{F44D771D-0FBC-9B43-DB61-CD9D49CFA00C}"/>
              </a:ext>
            </a:extLst>
          </p:cNvPr>
          <p:cNvSpPr txBox="1"/>
          <p:nvPr/>
        </p:nvSpPr>
        <p:spPr>
          <a:xfrm>
            <a:off x="1057373" y="2117725"/>
            <a:ext cx="6583919" cy="136085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5529"/>
              </a:lnSpc>
            </a:pPr>
            <a:r>
              <a:rPr lang="en-US" sz="3949">
                <a:solidFill>
                  <a:srgbClr val="F2EFEA"/>
                </a:solidFill>
                <a:latin typeface="Overpass Ultra-Bold"/>
              </a:rPr>
              <a:t>Nationwide Interoperability </a:t>
            </a:r>
          </a:p>
          <a:p>
            <a:pPr algn="ctr" defTabSz="914445">
              <a:lnSpc>
                <a:spcPts val="5529"/>
              </a:lnSpc>
            </a:pPr>
            <a:r>
              <a:rPr lang="en-US" sz="3949">
                <a:solidFill>
                  <a:srgbClr val="F2EFEA"/>
                </a:solidFill>
                <a:latin typeface="Overpass Ultra-Bold"/>
              </a:rPr>
              <a:t>Networks &amp; Frameworks </a:t>
            </a:r>
          </a:p>
        </p:txBody>
      </p:sp>
      <p:sp>
        <p:nvSpPr>
          <p:cNvPr id="9" name="TextBox 10">
            <a:extLst>
              <a:ext uri="{FF2B5EF4-FFF2-40B4-BE49-F238E27FC236}">
                <a16:creationId xmlns:a16="http://schemas.microsoft.com/office/drawing/2014/main" id="{59C93E8E-97C6-7CE6-62A5-D60F70CD3258}"/>
              </a:ext>
            </a:extLst>
          </p:cNvPr>
          <p:cNvSpPr txBox="1"/>
          <p:nvPr/>
        </p:nvSpPr>
        <p:spPr>
          <a:xfrm>
            <a:off x="10127996" y="2117725"/>
            <a:ext cx="7259408" cy="136085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5529"/>
              </a:lnSpc>
            </a:pPr>
            <a:r>
              <a:rPr lang="en-US" sz="3949">
                <a:solidFill>
                  <a:srgbClr val="F2EFEA"/>
                </a:solidFill>
                <a:latin typeface="Overpass Bold"/>
              </a:rPr>
              <a:t>Community Governed HIE/HDU Organizations</a:t>
            </a:r>
          </a:p>
        </p:txBody>
      </p:sp>
      <p:grpSp>
        <p:nvGrpSpPr>
          <p:cNvPr id="10" name="Group 11">
            <a:extLst>
              <a:ext uri="{FF2B5EF4-FFF2-40B4-BE49-F238E27FC236}">
                <a16:creationId xmlns:a16="http://schemas.microsoft.com/office/drawing/2014/main" id="{2EA1A8D3-83B9-1EEE-84E8-4299F926A304}"/>
              </a:ext>
            </a:extLst>
          </p:cNvPr>
          <p:cNvGrpSpPr/>
          <p:nvPr/>
        </p:nvGrpSpPr>
        <p:grpSpPr>
          <a:xfrm>
            <a:off x="10027614" y="4259361"/>
            <a:ext cx="7359789" cy="4584924"/>
            <a:chOff x="0" y="0"/>
            <a:chExt cx="1938381" cy="1207552"/>
          </a:xfrm>
        </p:grpSpPr>
        <p:sp>
          <p:nvSpPr>
            <p:cNvPr id="11" name="Freeform 12">
              <a:extLst>
                <a:ext uri="{FF2B5EF4-FFF2-40B4-BE49-F238E27FC236}">
                  <a16:creationId xmlns:a16="http://schemas.microsoft.com/office/drawing/2014/main" id="{D512BE20-35F8-44C4-8EEE-CE25E96C23C5}"/>
                </a:ext>
              </a:extLst>
            </p:cNvPr>
            <p:cNvSpPr/>
            <p:nvPr/>
          </p:nvSpPr>
          <p:spPr>
            <a:xfrm>
              <a:off x="0" y="0"/>
              <a:ext cx="1938381" cy="1207552"/>
            </a:xfrm>
            <a:custGeom>
              <a:avLst/>
              <a:gdLst/>
              <a:ahLst/>
              <a:cxnLst/>
              <a:rect l="l" t="t" r="r" b="b"/>
              <a:pathLst>
                <a:path w="1938381" h="1207552">
                  <a:moveTo>
                    <a:pt x="53648" y="0"/>
                  </a:moveTo>
                  <a:lnTo>
                    <a:pt x="1884732" y="0"/>
                  </a:lnTo>
                  <a:cubicBezTo>
                    <a:pt x="1914361" y="0"/>
                    <a:pt x="1938381" y="24019"/>
                    <a:pt x="1938381" y="53648"/>
                  </a:cubicBezTo>
                  <a:lnTo>
                    <a:pt x="1938381" y="1153904"/>
                  </a:lnTo>
                  <a:cubicBezTo>
                    <a:pt x="1938381" y="1168132"/>
                    <a:pt x="1932728" y="1181778"/>
                    <a:pt x="1922667" y="1191839"/>
                  </a:cubicBezTo>
                  <a:cubicBezTo>
                    <a:pt x="1912607" y="1201900"/>
                    <a:pt x="1898961" y="1207552"/>
                    <a:pt x="1884732" y="1207552"/>
                  </a:cubicBezTo>
                  <a:lnTo>
                    <a:pt x="53648" y="1207552"/>
                  </a:lnTo>
                  <a:cubicBezTo>
                    <a:pt x="24019" y="1207552"/>
                    <a:pt x="0" y="1183533"/>
                    <a:pt x="0" y="1153904"/>
                  </a:cubicBezTo>
                  <a:lnTo>
                    <a:pt x="0" y="53648"/>
                  </a:lnTo>
                  <a:cubicBezTo>
                    <a:pt x="0" y="24019"/>
                    <a:pt x="24019" y="0"/>
                    <a:pt x="53648" y="0"/>
                  </a:cubicBezTo>
                  <a:close/>
                </a:path>
              </a:pathLst>
            </a:custGeom>
            <a:solidFill>
              <a:srgbClr val="0D325F"/>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sp>
          <p:nvSpPr>
            <p:cNvPr id="12" name="TextBox 13">
              <a:extLst>
                <a:ext uri="{FF2B5EF4-FFF2-40B4-BE49-F238E27FC236}">
                  <a16:creationId xmlns:a16="http://schemas.microsoft.com/office/drawing/2014/main" id="{0CC7BDD9-FAB9-F113-581F-FFCBCBF5B481}"/>
                </a:ext>
              </a:extLst>
            </p:cNvPr>
            <p:cNvSpPr txBox="1"/>
            <p:nvPr/>
          </p:nvSpPr>
          <p:spPr>
            <a:xfrm>
              <a:off x="181531" y="102851"/>
              <a:ext cx="1575319" cy="936625"/>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4059"/>
                </a:lnSpc>
              </a:pPr>
              <a:r>
                <a:rPr lang="en-US" sz="2900">
                  <a:solidFill>
                    <a:srgbClr val="FFFFFF"/>
                  </a:solidFill>
                  <a:latin typeface="Overpass"/>
                </a:rPr>
                <a:t> Data governance must happen at the community level with local stakeholders, in line with state laws and local needs. </a:t>
              </a:r>
              <a:r>
                <a:rPr lang="en-US" sz="2900">
                  <a:solidFill>
                    <a:srgbClr val="FFFFFF"/>
                  </a:solidFill>
                  <a:latin typeface="Overpass Bold"/>
                </a:rPr>
                <a:t>These organizations can co-exist with national exchanges and frameworks. </a:t>
              </a:r>
            </a:p>
          </p:txBody>
        </p:sp>
      </p:grpSp>
      <p:sp>
        <p:nvSpPr>
          <p:cNvPr id="13" name="TextBox 14">
            <a:extLst>
              <a:ext uri="{FF2B5EF4-FFF2-40B4-BE49-F238E27FC236}">
                <a16:creationId xmlns:a16="http://schemas.microsoft.com/office/drawing/2014/main" id="{57DA01F1-D73A-5151-4999-7D223ED581FE}"/>
              </a:ext>
            </a:extLst>
          </p:cNvPr>
          <p:cNvSpPr txBox="1"/>
          <p:nvPr/>
        </p:nvSpPr>
        <p:spPr>
          <a:xfrm>
            <a:off x="8422612" y="5871719"/>
            <a:ext cx="1456581" cy="93112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ts val="7977"/>
              </a:lnSpc>
            </a:pPr>
            <a:r>
              <a:rPr lang="en-US" sz="5699">
                <a:solidFill>
                  <a:srgbClr val="F2EFEA"/>
                </a:solidFill>
                <a:latin typeface="Overpass Ultra-Bold"/>
              </a:rPr>
              <a:t>BUT</a:t>
            </a:r>
          </a:p>
        </p:txBody>
      </p:sp>
    </p:spTree>
    <p:extLst>
      <p:ext uri="{BB962C8B-B14F-4D97-AF65-F5344CB8AC3E}">
        <p14:creationId xmlns:p14="http://schemas.microsoft.com/office/powerpoint/2010/main" val="368703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325F"/>
        </a:solidFill>
        <a:effectLst/>
      </p:bgPr>
    </p:bg>
    <p:spTree>
      <p:nvGrpSpPr>
        <p:cNvPr id="1" name=""/>
        <p:cNvGrpSpPr/>
        <p:nvPr/>
      </p:nvGrpSpPr>
      <p:grpSpPr>
        <a:xfrm>
          <a:off x="0" y="0"/>
          <a:ext cx="0" cy="0"/>
          <a:chOff x="0" y="0"/>
          <a:chExt cx="0" cy="0"/>
        </a:xfrm>
      </p:grpSpPr>
      <p:sp>
        <p:nvSpPr>
          <p:cNvPr id="6" name="TextBox 6"/>
          <p:cNvSpPr txBox="1"/>
          <p:nvPr/>
        </p:nvSpPr>
        <p:spPr>
          <a:xfrm>
            <a:off x="8904764" y="2053171"/>
            <a:ext cx="8354537" cy="520033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5904"/>
              </a:lnSpc>
            </a:pPr>
            <a:r>
              <a:rPr lang="en-US" sz="4400" b="1" dirty="0">
                <a:solidFill>
                  <a:srgbClr val="F2EFEA"/>
                </a:solidFill>
                <a:latin typeface="+mj-lt"/>
              </a:rPr>
              <a:t>National networks and frameworks are like the interstate highway system. </a:t>
            </a:r>
          </a:p>
          <a:p>
            <a:pPr defTabSz="914445">
              <a:lnSpc>
                <a:spcPts val="5904"/>
              </a:lnSpc>
            </a:pPr>
            <a:endParaRPr lang="en-US" sz="4400" dirty="0">
              <a:solidFill>
                <a:srgbClr val="F2EFEA"/>
              </a:solidFill>
              <a:latin typeface="+mj-lt"/>
            </a:endParaRPr>
          </a:p>
          <a:p>
            <a:pPr defTabSz="914445">
              <a:lnSpc>
                <a:spcPts val="5763"/>
              </a:lnSpc>
            </a:pPr>
            <a:r>
              <a:rPr lang="en-US" sz="4400" dirty="0">
                <a:solidFill>
                  <a:srgbClr val="F2EFEA"/>
                </a:solidFill>
                <a:latin typeface="+mj-lt"/>
              </a:rPr>
              <a:t>Without </a:t>
            </a:r>
            <a:r>
              <a:rPr lang="en-US" sz="4400" b="1" dirty="0">
                <a:solidFill>
                  <a:schemeClr val="tx2"/>
                </a:solidFill>
                <a:latin typeface="+mj-lt"/>
              </a:rPr>
              <a:t>state</a:t>
            </a:r>
            <a:r>
              <a:rPr lang="en-US" sz="4400" dirty="0">
                <a:solidFill>
                  <a:srgbClr val="F2EFEA"/>
                </a:solidFill>
                <a:latin typeface="+mj-lt"/>
              </a:rPr>
              <a:t> and </a:t>
            </a:r>
            <a:r>
              <a:rPr lang="en-US" sz="4400" b="1" dirty="0">
                <a:solidFill>
                  <a:schemeClr val="tx2"/>
                </a:solidFill>
                <a:latin typeface="+mj-lt"/>
              </a:rPr>
              <a:t>local</a:t>
            </a:r>
            <a:r>
              <a:rPr lang="en-US" sz="4400" dirty="0">
                <a:solidFill>
                  <a:srgbClr val="F2EFEA"/>
                </a:solidFill>
                <a:latin typeface="+mj-lt"/>
              </a:rPr>
              <a:t> networks, you’d exit the I-70 onto a field.  </a:t>
            </a:r>
          </a:p>
        </p:txBody>
      </p:sp>
      <p:sp>
        <p:nvSpPr>
          <p:cNvPr id="7" name="Freeform 7"/>
          <p:cNvSpPr/>
          <p:nvPr/>
        </p:nvSpPr>
        <p:spPr>
          <a:xfrm>
            <a:off x="15568305" y="8971819"/>
            <a:ext cx="1850766" cy="572966"/>
          </a:xfrm>
          <a:custGeom>
            <a:avLst/>
            <a:gdLst/>
            <a:ahLst/>
            <a:cxnLst/>
            <a:rect l="l" t="t" r="r" b="b"/>
            <a:pathLst>
              <a:path w="1850766" h="572966">
                <a:moveTo>
                  <a:pt x="0" y="0"/>
                </a:moveTo>
                <a:lnTo>
                  <a:pt x="1850765" y="0"/>
                </a:lnTo>
                <a:lnTo>
                  <a:pt x="1850765" y="572966"/>
                </a:lnTo>
                <a:lnTo>
                  <a:pt x="0" y="572966"/>
                </a:lnTo>
                <a:lnTo>
                  <a:pt x="0" y="0"/>
                </a:lnTo>
                <a:close/>
              </a:path>
            </a:pathLst>
          </a:custGeom>
          <a:blipFill>
            <a:blip r:embed="rId2"/>
            <a:stretch>
              <a:fillRect/>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endParaRPr lang="en-US" sz="1800">
              <a:solidFill>
                <a:prstClr val="black"/>
              </a:solidFill>
              <a:latin typeface="Calibri"/>
            </a:endParaRPr>
          </a:p>
        </p:txBody>
      </p:sp>
      <p:pic>
        <p:nvPicPr>
          <p:cNvPr id="11" name="Picture Placeholder 10" descr="Aerial shot of a city flyover">
            <a:extLst>
              <a:ext uri="{FF2B5EF4-FFF2-40B4-BE49-F238E27FC236}">
                <a16:creationId xmlns:a16="http://schemas.microsoft.com/office/drawing/2014/main" id="{E622928C-6BF5-6228-A0B1-078633D8FD31}"/>
              </a:ext>
            </a:extLst>
          </p:cNvPr>
          <p:cNvPicPr>
            <a:picLocks noGrp="1" noChangeAspect="1"/>
          </p:cNvPicPr>
          <p:nvPr>
            <p:ph type="pic" sz="quarter" idx="10"/>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l="22124" r="22124"/>
          <a:stretch>
            <a:fillRect/>
          </a:stretch>
        </p:blipFill>
        <p:spPr>
          <a:xfrm>
            <a:off x="1252538" y="1371600"/>
            <a:ext cx="6400800" cy="7543800"/>
          </a:xfrm>
        </p:spPr>
      </p:pic>
    </p:spTree>
    <p:extLst>
      <p:ext uri="{BB962C8B-B14F-4D97-AF65-F5344CB8AC3E}">
        <p14:creationId xmlns:p14="http://schemas.microsoft.com/office/powerpoint/2010/main" val="50111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2E4F-24D1-8E16-D897-96760BD15E0C}"/>
              </a:ext>
            </a:extLst>
          </p:cNvPr>
          <p:cNvSpPr>
            <a:spLocks noGrp="1"/>
          </p:cNvSpPr>
          <p:nvPr>
            <p:ph type="ctrTitle"/>
          </p:nvPr>
        </p:nvSpPr>
        <p:spPr/>
        <p:txBody>
          <a:bodyPr/>
          <a:lstStyle/>
          <a:p>
            <a:r>
              <a:rPr lang="en-US"/>
              <a:t>THE RIGHT EQUATION FOR NATIONAL, STATE, REGIONAL, AND LOCAL HDU INFRASTRUCTURE</a:t>
            </a:r>
          </a:p>
        </p:txBody>
      </p:sp>
      <p:grpSp>
        <p:nvGrpSpPr>
          <p:cNvPr id="4" name="Group 5">
            <a:extLst>
              <a:ext uri="{FF2B5EF4-FFF2-40B4-BE49-F238E27FC236}">
                <a16:creationId xmlns:a16="http://schemas.microsoft.com/office/drawing/2014/main" id="{FFB656B8-DF9C-362B-0EF6-B27F3CDCC1AE}"/>
              </a:ext>
            </a:extLst>
          </p:cNvPr>
          <p:cNvGrpSpPr/>
          <p:nvPr/>
        </p:nvGrpSpPr>
        <p:grpSpPr>
          <a:xfrm>
            <a:off x="526139" y="3333552"/>
            <a:ext cx="4717258" cy="4673760"/>
            <a:chOff x="0" y="0"/>
            <a:chExt cx="1242405" cy="1230949"/>
          </a:xfrm>
        </p:grpSpPr>
        <p:sp>
          <p:nvSpPr>
            <p:cNvPr id="5" name="Freeform 6">
              <a:extLst>
                <a:ext uri="{FF2B5EF4-FFF2-40B4-BE49-F238E27FC236}">
                  <a16:creationId xmlns:a16="http://schemas.microsoft.com/office/drawing/2014/main" id="{CA10395A-FC8B-278E-CCFF-7C34682FBABE}"/>
                </a:ext>
              </a:extLst>
            </p:cNvPr>
            <p:cNvSpPr/>
            <p:nvPr/>
          </p:nvSpPr>
          <p:spPr>
            <a:xfrm>
              <a:off x="0" y="0"/>
              <a:ext cx="1242405" cy="1230949"/>
            </a:xfrm>
            <a:custGeom>
              <a:avLst/>
              <a:gdLst/>
              <a:ahLst/>
              <a:cxnLst/>
              <a:rect l="l" t="t" r="r" b="b"/>
              <a:pathLst>
                <a:path w="1242405" h="1230949">
                  <a:moveTo>
                    <a:pt x="83701" y="0"/>
                  </a:moveTo>
                  <a:lnTo>
                    <a:pt x="1158705" y="0"/>
                  </a:lnTo>
                  <a:cubicBezTo>
                    <a:pt x="1204931" y="0"/>
                    <a:pt x="1242405" y="37474"/>
                    <a:pt x="1242405" y="83701"/>
                  </a:cubicBezTo>
                  <a:lnTo>
                    <a:pt x="1242405" y="1147249"/>
                  </a:lnTo>
                  <a:cubicBezTo>
                    <a:pt x="1242405" y="1169447"/>
                    <a:pt x="1233587" y="1190737"/>
                    <a:pt x="1217890" y="1206434"/>
                  </a:cubicBezTo>
                  <a:cubicBezTo>
                    <a:pt x="1202193" y="1222131"/>
                    <a:pt x="1180904" y="1230949"/>
                    <a:pt x="1158705" y="1230949"/>
                  </a:cubicBezTo>
                  <a:lnTo>
                    <a:pt x="83701" y="1230949"/>
                  </a:lnTo>
                  <a:cubicBezTo>
                    <a:pt x="61502" y="1230949"/>
                    <a:pt x="40212" y="1222131"/>
                    <a:pt x="24515" y="1206434"/>
                  </a:cubicBezTo>
                  <a:cubicBezTo>
                    <a:pt x="8818" y="1190737"/>
                    <a:pt x="0" y="1169447"/>
                    <a:pt x="0" y="1147249"/>
                  </a:cubicBezTo>
                  <a:lnTo>
                    <a:pt x="0" y="83701"/>
                  </a:lnTo>
                  <a:cubicBezTo>
                    <a:pt x="0" y="37474"/>
                    <a:pt x="37474" y="0"/>
                    <a:pt x="83701" y="0"/>
                  </a:cubicBezTo>
                  <a:close/>
                </a:path>
              </a:pathLst>
            </a:custGeom>
            <a:solidFill>
              <a:srgbClr val="0D325F"/>
            </a:solidFill>
          </p:spPr>
          <p:txBody>
            <a:bodyPr/>
            <a:lstStyle/>
            <a:p>
              <a:endParaRPr lang="en-US"/>
            </a:p>
          </p:txBody>
        </p:sp>
        <p:sp>
          <p:nvSpPr>
            <p:cNvPr id="6" name="TextBox 7">
              <a:extLst>
                <a:ext uri="{FF2B5EF4-FFF2-40B4-BE49-F238E27FC236}">
                  <a16:creationId xmlns:a16="http://schemas.microsoft.com/office/drawing/2014/main" id="{39376D62-ED80-EB5B-2A65-71B4EF621D2D}"/>
                </a:ext>
              </a:extLst>
            </p:cNvPr>
            <p:cNvSpPr txBox="1"/>
            <p:nvPr/>
          </p:nvSpPr>
          <p:spPr>
            <a:xfrm>
              <a:off x="101761" y="108964"/>
              <a:ext cx="966861" cy="984250"/>
            </a:xfrm>
            <a:prstGeom prst="rect">
              <a:avLst/>
            </a:prstGeom>
          </p:spPr>
          <p:txBody>
            <a:bodyPr lIns="50800" tIns="50800" rIns="50800" bIns="50800" rtlCol="0" anchor="ctr"/>
            <a:lstStyle/>
            <a:p>
              <a:pPr algn="ctr">
                <a:lnSpc>
                  <a:spcPts val="5039"/>
                </a:lnSpc>
              </a:pPr>
              <a:r>
                <a:rPr lang="en-US" sz="3599">
                  <a:solidFill>
                    <a:srgbClr val="FFFFFF"/>
                  </a:solidFill>
                  <a:latin typeface="Overpass Ultra-Bold Italics"/>
                </a:rPr>
                <a:t>Robust HDUs covering every region and state in the nation</a:t>
              </a:r>
            </a:p>
          </p:txBody>
        </p:sp>
      </p:grpSp>
      <p:grpSp>
        <p:nvGrpSpPr>
          <p:cNvPr id="7" name="Group 8">
            <a:extLst>
              <a:ext uri="{FF2B5EF4-FFF2-40B4-BE49-F238E27FC236}">
                <a16:creationId xmlns:a16="http://schemas.microsoft.com/office/drawing/2014/main" id="{E01E7EC7-D05C-EABC-4FCE-49EE9202FBE5}"/>
              </a:ext>
            </a:extLst>
          </p:cNvPr>
          <p:cNvGrpSpPr/>
          <p:nvPr/>
        </p:nvGrpSpPr>
        <p:grpSpPr>
          <a:xfrm>
            <a:off x="6615031" y="3333552"/>
            <a:ext cx="4804863" cy="4673760"/>
            <a:chOff x="0" y="0"/>
            <a:chExt cx="1265478" cy="1230949"/>
          </a:xfrm>
        </p:grpSpPr>
        <p:sp>
          <p:nvSpPr>
            <p:cNvPr id="8" name="Freeform 9">
              <a:extLst>
                <a:ext uri="{FF2B5EF4-FFF2-40B4-BE49-F238E27FC236}">
                  <a16:creationId xmlns:a16="http://schemas.microsoft.com/office/drawing/2014/main" id="{D91E36D0-FA65-15E6-DFE2-CA79568E4059}"/>
                </a:ext>
              </a:extLst>
            </p:cNvPr>
            <p:cNvSpPr/>
            <p:nvPr/>
          </p:nvSpPr>
          <p:spPr>
            <a:xfrm>
              <a:off x="0" y="0"/>
              <a:ext cx="1265478" cy="1230949"/>
            </a:xfrm>
            <a:custGeom>
              <a:avLst/>
              <a:gdLst/>
              <a:ahLst/>
              <a:cxnLst/>
              <a:rect l="l" t="t" r="r" b="b"/>
              <a:pathLst>
                <a:path w="1265478" h="1230949">
                  <a:moveTo>
                    <a:pt x="82175" y="0"/>
                  </a:moveTo>
                  <a:lnTo>
                    <a:pt x="1183304" y="0"/>
                  </a:lnTo>
                  <a:cubicBezTo>
                    <a:pt x="1228688" y="0"/>
                    <a:pt x="1265478" y="36791"/>
                    <a:pt x="1265478" y="82175"/>
                  </a:cubicBezTo>
                  <a:lnTo>
                    <a:pt x="1265478" y="1148775"/>
                  </a:lnTo>
                  <a:cubicBezTo>
                    <a:pt x="1265478" y="1170569"/>
                    <a:pt x="1256821" y="1191470"/>
                    <a:pt x="1241410" y="1206881"/>
                  </a:cubicBezTo>
                  <a:cubicBezTo>
                    <a:pt x="1225999" y="1222292"/>
                    <a:pt x="1205098" y="1230949"/>
                    <a:pt x="1183304" y="1230949"/>
                  </a:cubicBezTo>
                  <a:lnTo>
                    <a:pt x="82175" y="1230949"/>
                  </a:lnTo>
                  <a:cubicBezTo>
                    <a:pt x="60381" y="1230949"/>
                    <a:pt x="39479" y="1222292"/>
                    <a:pt x="24068" y="1206881"/>
                  </a:cubicBezTo>
                  <a:cubicBezTo>
                    <a:pt x="8658" y="1191470"/>
                    <a:pt x="0" y="1170569"/>
                    <a:pt x="0" y="1148775"/>
                  </a:cubicBezTo>
                  <a:lnTo>
                    <a:pt x="0" y="82175"/>
                  </a:lnTo>
                  <a:cubicBezTo>
                    <a:pt x="0" y="60381"/>
                    <a:pt x="8658" y="39479"/>
                    <a:pt x="24068" y="24068"/>
                  </a:cubicBezTo>
                  <a:cubicBezTo>
                    <a:pt x="39479" y="8658"/>
                    <a:pt x="60381" y="0"/>
                    <a:pt x="82175" y="0"/>
                  </a:cubicBezTo>
                  <a:close/>
                </a:path>
              </a:pathLst>
            </a:custGeom>
            <a:solidFill>
              <a:srgbClr val="B34220"/>
            </a:solidFill>
          </p:spPr>
          <p:txBody>
            <a:bodyPr/>
            <a:lstStyle/>
            <a:p>
              <a:endParaRPr lang="en-US"/>
            </a:p>
          </p:txBody>
        </p:sp>
        <p:sp>
          <p:nvSpPr>
            <p:cNvPr id="9" name="TextBox 10">
              <a:extLst>
                <a:ext uri="{FF2B5EF4-FFF2-40B4-BE49-F238E27FC236}">
                  <a16:creationId xmlns:a16="http://schemas.microsoft.com/office/drawing/2014/main" id="{09866A1E-3558-A990-83B3-ECCC8F93683C}"/>
                </a:ext>
              </a:extLst>
            </p:cNvPr>
            <p:cNvSpPr txBox="1"/>
            <p:nvPr/>
          </p:nvSpPr>
          <p:spPr>
            <a:xfrm>
              <a:off x="120843" y="108964"/>
              <a:ext cx="1023792" cy="965200"/>
            </a:xfrm>
            <a:prstGeom prst="rect">
              <a:avLst/>
            </a:prstGeom>
          </p:spPr>
          <p:txBody>
            <a:bodyPr lIns="50800" tIns="50800" rIns="50800" bIns="50800" rtlCol="0" anchor="ctr"/>
            <a:lstStyle/>
            <a:p>
              <a:pPr algn="ctr">
                <a:lnSpc>
                  <a:spcPts val="5040"/>
                </a:lnSpc>
              </a:pPr>
              <a:r>
                <a:rPr lang="en-US" sz="3600">
                  <a:solidFill>
                    <a:srgbClr val="FFFFFF"/>
                  </a:solidFill>
                  <a:latin typeface="Overpass Ultra-Bold Italics"/>
                </a:rPr>
                <a:t>High adoption of national networks and frameworks</a:t>
              </a:r>
            </a:p>
          </p:txBody>
        </p:sp>
      </p:grpSp>
      <p:grpSp>
        <p:nvGrpSpPr>
          <p:cNvPr id="10" name="Group 11">
            <a:extLst>
              <a:ext uri="{FF2B5EF4-FFF2-40B4-BE49-F238E27FC236}">
                <a16:creationId xmlns:a16="http://schemas.microsoft.com/office/drawing/2014/main" id="{C8A052C6-1688-EDE0-5662-2877359382DA}"/>
              </a:ext>
            </a:extLst>
          </p:cNvPr>
          <p:cNvGrpSpPr/>
          <p:nvPr/>
        </p:nvGrpSpPr>
        <p:grpSpPr>
          <a:xfrm>
            <a:off x="13084712" y="3333552"/>
            <a:ext cx="4717258" cy="4673760"/>
            <a:chOff x="0" y="0"/>
            <a:chExt cx="1242405" cy="1230949"/>
          </a:xfrm>
        </p:grpSpPr>
        <p:sp>
          <p:nvSpPr>
            <p:cNvPr id="11" name="Freeform 12">
              <a:extLst>
                <a:ext uri="{FF2B5EF4-FFF2-40B4-BE49-F238E27FC236}">
                  <a16:creationId xmlns:a16="http://schemas.microsoft.com/office/drawing/2014/main" id="{F8255C35-8316-F384-0689-689207FD2525}"/>
                </a:ext>
              </a:extLst>
            </p:cNvPr>
            <p:cNvSpPr/>
            <p:nvPr/>
          </p:nvSpPr>
          <p:spPr>
            <a:xfrm>
              <a:off x="0" y="0"/>
              <a:ext cx="1242405" cy="1230949"/>
            </a:xfrm>
            <a:custGeom>
              <a:avLst/>
              <a:gdLst/>
              <a:ahLst/>
              <a:cxnLst/>
              <a:rect l="l" t="t" r="r" b="b"/>
              <a:pathLst>
                <a:path w="1242405" h="1230949">
                  <a:moveTo>
                    <a:pt x="83701" y="0"/>
                  </a:moveTo>
                  <a:lnTo>
                    <a:pt x="1158705" y="0"/>
                  </a:lnTo>
                  <a:cubicBezTo>
                    <a:pt x="1204931" y="0"/>
                    <a:pt x="1242405" y="37474"/>
                    <a:pt x="1242405" y="83701"/>
                  </a:cubicBezTo>
                  <a:lnTo>
                    <a:pt x="1242405" y="1147249"/>
                  </a:lnTo>
                  <a:cubicBezTo>
                    <a:pt x="1242405" y="1169447"/>
                    <a:pt x="1233587" y="1190737"/>
                    <a:pt x="1217890" y="1206434"/>
                  </a:cubicBezTo>
                  <a:cubicBezTo>
                    <a:pt x="1202193" y="1222131"/>
                    <a:pt x="1180904" y="1230949"/>
                    <a:pt x="1158705" y="1230949"/>
                  </a:cubicBezTo>
                  <a:lnTo>
                    <a:pt x="83701" y="1230949"/>
                  </a:lnTo>
                  <a:cubicBezTo>
                    <a:pt x="61502" y="1230949"/>
                    <a:pt x="40212" y="1222131"/>
                    <a:pt x="24515" y="1206434"/>
                  </a:cubicBezTo>
                  <a:cubicBezTo>
                    <a:pt x="8818" y="1190737"/>
                    <a:pt x="0" y="1169447"/>
                    <a:pt x="0" y="1147249"/>
                  </a:cubicBezTo>
                  <a:lnTo>
                    <a:pt x="0" y="83701"/>
                  </a:lnTo>
                  <a:cubicBezTo>
                    <a:pt x="0" y="37474"/>
                    <a:pt x="37474" y="0"/>
                    <a:pt x="83701" y="0"/>
                  </a:cubicBezTo>
                  <a:close/>
                </a:path>
              </a:pathLst>
            </a:custGeom>
            <a:solidFill>
              <a:srgbClr val="AFAEAC"/>
            </a:solidFill>
          </p:spPr>
          <p:txBody>
            <a:bodyPr/>
            <a:lstStyle/>
            <a:p>
              <a:endParaRPr lang="en-US"/>
            </a:p>
          </p:txBody>
        </p:sp>
        <p:sp>
          <p:nvSpPr>
            <p:cNvPr id="12" name="TextBox 13">
              <a:extLst>
                <a:ext uri="{FF2B5EF4-FFF2-40B4-BE49-F238E27FC236}">
                  <a16:creationId xmlns:a16="http://schemas.microsoft.com/office/drawing/2014/main" id="{EB9B59F5-6F4E-F019-5B5B-7071F62470B7}"/>
                </a:ext>
              </a:extLst>
            </p:cNvPr>
            <p:cNvSpPr txBox="1"/>
            <p:nvPr/>
          </p:nvSpPr>
          <p:spPr>
            <a:xfrm>
              <a:off x="86515" y="99439"/>
              <a:ext cx="1069376" cy="984250"/>
            </a:xfrm>
            <a:prstGeom prst="rect">
              <a:avLst/>
            </a:prstGeom>
          </p:spPr>
          <p:txBody>
            <a:bodyPr lIns="50800" tIns="50800" rIns="50800" bIns="50800" rtlCol="0" anchor="ctr"/>
            <a:lstStyle/>
            <a:p>
              <a:pPr algn="ctr">
                <a:lnSpc>
                  <a:spcPts val="5039"/>
                </a:lnSpc>
              </a:pPr>
              <a:r>
                <a:rPr lang="en-US" sz="3599" dirty="0">
                  <a:latin typeface="Overpass Ultra-Bold"/>
                </a:rPr>
                <a:t>Meeting health,  equity, and interoperability needs for the US…and beyond?</a:t>
              </a:r>
            </a:p>
          </p:txBody>
        </p:sp>
      </p:grpSp>
      <p:sp>
        <p:nvSpPr>
          <p:cNvPr id="15" name="Freeform 16">
            <a:extLst>
              <a:ext uri="{FF2B5EF4-FFF2-40B4-BE49-F238E27FC236}">
                <a16:creationId xmlns:a16="http://schemas.microsoft.com/office/drawing/2014/main" id="{EF5EED42-8647-D419-A0EF-77E8F3CC9A38}"/>
              </a:ext>
            </a:extLst>
          </p:cNvPr>
          <p:cNvSpPr/>
          <p:nvPr/>
        </p:nvSpPr>
        <p:spPr>
          <a:xfrm rot="-836737">
            <a:off x="14805332" y="2579256"/>
            <a:ext cx="1525946" cy="1524039"/>
          </a:xfrm>
          <a:custGeom>
            <a:avLst/>
            <a:gdLst/>
            <a:ahLst/>
            <a:cxnLst/>
            <a:rect l="l" t="t" r="r" b="b"/>
            <a:pathLst>
              <a:path w="1525946" h="1524039">
                <a:moveTo>
                  <a:pt x="0" y="0"/>
                </a:moveTo>
                <a:lnTo>
                  <a:pt x="1525946" y="0"/>
                </a:lnTo>
                <a:lnTo>
                  <a:pt x="1525946" y="1524039"/>
                </a:lnTo>
                <a:lnTo>
                  <a:pt x="0" y="1524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7" name="Graphic 16" descr="Add with solid fill">
            <a:extLst>
              <a:ext uri="{FF2B5EF4-FFF2-40B4-BE49-F238E27FC236}">
                <a16:creationId xmlns:a16="http://schemas.microsoft.com/office/drawing/2014/main" id="{D8F90A79-4BB5-3370-EED2-9EBC2F5D8B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97999" y="5158612"/>
            <a:ext cx="914400" cy="914400"/>
          </a:xfrm>
          <a:prstGeom prst="rect">
            <a:avLst/>
          </a:prstGeom>
        </p:spPr>
      </p:pic>
      <p:sp>
        <p:nvSpPr>
          <p:cNvPr id="18" name="TextBox 17">
            <a:extLst>
              <a:ext uri="{FF2B5EF4-FFF2-40B4-BE49-F238E27FC236}">
                <a16:creationId xmlns:a16="http://schemas.microsoft.com/office/drawing/2014/main" id="{74592F56-5B77-2671-34D9-8D336FF0E014}"/>
              </a:ext>
            </a:extLst>
          </p:cNvPr>
          <p:cNvSpPr txBox="1"/>
          <p:nvPr/>
        </p:nvSpPr>
        <p:spPr>
          <a:xfrm>
            <a:off x="11878720" y="5008712"/>
            <a:ext cx="523290" cy="1323439"/>
          </a:xfrm>
          <a:prstGeom prst="rect">
            <a:avLst/>
          </a:prstGeom>
          <a:noFill/>
        </p:spPr>
        <p:txBody>
          <a:bodyPr wrap="square" rtlCol="0">
            <a:spAutoFit/>
          </a:bodyPr>
          <a:lstStyle/>
          <a:p>
            <a:r>
              <a:rPr lang="en-US" sz="8000"/>
              <a:t>=</a:t>
            </a:r>
          </a:p>
        </p:txBody>
      </p:sp>
    </p:spTree>
    <p:extLst>
      <p:ext uri="{BB962C8B-B14F-4D97-AF65-F5344CB8AC3E}">
        <p14:creationId xmlns:p14="http://schemas.microsoft.com/office/powerpoint/2010/main" val="1786327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7AD2E-2A76-1EC8-3D2B-EF9E596DF9BE}"/>
              </a:ext>
            </a:extLst>
          </p:cNvPr>
          <p:cNvSpPr>
            <a:spLocks noGrp="1"/>
          </p:cNvSpPr>
          <p:nvPr>
            <p:ph type="ctrTitle"/>
          </p:nvPr>
        </p:nvSpPr>
        <p:spPr/>
        <p:txBody>
          <a:bodyPr/>
          <a:lstStyle/>
          <a:p>
            <a:r>
              <a:rPr lang="en-US"/>
              <a:t>WHAT CAN HDUs DO FOR THEIR COMMUNITIES?</a:t>
            </a:r>
          </a:p>
        </p:txBody>
      </p:sp>
      <p:sp>
        <p:nvSpPr>
          <p:cNvPr id="3" name="Subtitle 2">
            <a:extLst>
              <a:ext uri="{FF2B5EF4-FFF2-40B4-BE49-F238E27FC236}">
                <a16:creationId xmlns:a16="http://schemas.microsoft.com/office/drawing/2014/main" id="{E8172C96-BAFE-C4A6-3E5E-3D1AE2A3388E}"/>
              </a:ext>
            </a:extLst>
          </p:cNvPr>
          <p:cNvSpPr>
            <a:spLocks noGrp="1"/>
          </p:cNvSpPr>
          <p:nvPr>
            <p:ph type="subTitle" idx="1"/>
          </p:nvPr>
        </p:nvSpPr>
        <p:spPr>
          <a:xfrm>
            <a:off x="687355" y="2117725"/>
            <a:ext cx="16686244" cy="6172200"/>
          </a:xfrm>
        </p:spPr>
        <p:txBody>
          <a:bodyPr/>
          <a:lstStyle/>
          <a:p>
            <a:pPr marL="571500" indent="-571500">
              <a:buFont typeface="Arial" panose="020B0604020202020204" pitchFamily="34" charset="0"/>
              <a:buChar char="•"/>
            </a:pPr>
            <a:r>
              <a:rPr lang="en-US" sz="4000"/>
              <a:t>Enable value-based care and quality improvement</a:t>
            </a:r>
          </a:p>
          <a:p>
            <a:pPr marL="571500" indent="-571500">
              <a:buFont typeface="Arial" panose="020B0604020202020204" pitchFamily="34" charset="0"/>
              <a:buChar char="•"/>
            </a:pPr>
            <a:r>
              <a:rPr lang="en-US" sz="4000"/>
              <a:t>Data sharing for health-related social needs</a:t>
            </a:r>
          </a:p>
          <a:p>
            <a:pPr marL="571500" indent="-571500">
              <a:buFont typeface="Arial" panose="020B0604020202020204" pitchFamily="34" charset="0"/>
              <a:buChar char="•"/>
            </a:pPr>
            <a:r>
              <a:rPr lang="en-US" sz="4000"/>
              <a:t>Public health data modernization</a:t>
            </a:r>
          </a:p>
          <a:p>
            <a:pPr marL="571500" indent="-571500">
              <a:buFont typeface="Arial" panose="020B0604020202020204" pitchFamily="34" charset="0"/>
              <a:buChar char="•"/>
            </a:pPr>
            <a:r>
              <a:rPr lang="en-US" sz="4000"/>
              <a:t>Advancement of health equity</a:t>
            </a:r>
          </a:p>
          <a:p>
            <a:pPr marL="571500" indent="-571500">
              <a:buFont typeface="Arial" panose="020B0604020202020204" pitchFamily="34" charset="0"/>
              <a:buChar char="•"/>
            </a:pPr>
            <a:endParaRPr lang="en-US" sz="4000"/>
          </a:p>
          <a:p>
            <a:pPr marL="571500" indent="-571500">
              <a:buFont typeface="Arial" panose="020B0604020202020204" pitchFamily="34" charset="0"/>
              <a:buChar char="•"/>
            </a:pPr>
            <a:endParaRPr lang="en-US" sz="4000"/>
          </a:p>
        </p:txBody>
      </p:sp>
      <p:pic>
        <p:nvPicPr>
          <p:cNvPr id="5" name="Graphic 4" descr="Checkmark with solid fill">
            <a:extLst>
              <a:ext uri="{FF2B5EF4-FFF2-40B4-BE49-F238E27FC236}">
                <a16:creationId xmlns:a16="http://schemas.microsoft.com/office/drawing/2014/main" id="{753749AB-E044-1D7D-71A8-C1A0C64000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8219" y="1600201"/>
            <a:ext cx="8686799" cy="8686799"/>
          </a:xfrm>
          <a:prstGeom prst="rect">
            <a:avLst/>
          </a:prstGeom>
        </p:spPr>
      </p:pic>
    </p:spTree>
    <p:extLst>
      <p:ext uri="{BB962C8B-B14F-4D97-AF65-F5344CB8AC3E}">
        <p14:creationId xmlns:p14="http://schemas.microsoft.com/office/powerpoint/2010/main" val="77982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a:extLst>
              <a:ext uri="{FF2B5EF4-FFF2-40B4-BE49-F238E27FC236}">
                <a16:creationId xmlns:a16="http://schemas.microsoft.com/office/drawing/2014/main" id="{A50E3CA4-A110-E7EE-9EF8-A0D8D31E50D3}"/>
              </a:ext>
            </a:extLst>
          </p:cNvPr>
          <p:cNvSpPr/>
          <p:nvPr/>
        </p:nvSpPr>
        <p:spPr>
          <a:xfrm>
            <a:off x="12809085" y="7369850"/>
            <a:ext cx="2929812" cy="13244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81356130-6D44-2518-08E1-9AB97826220F}"/>
              </a:ext>
            </a:extLst>
          </p:cNvPr>
          <p:cNvSpPr/>
          <p:nvPr/>
        </p:nvSpPr>
        <p:spPr>
          <a:xfrm>
            <a:off x="10587644" y="3885725"/>
            <a:ext cx="2929812" cy="13244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E8E6FD72-C592-A716-8E3C-4B7D675BE03E}"/>
              </a:ext>
            </a:extLst>
          </p:cNvPr>
          <p:cNvSpPr/>
          <p:nvPr/>
        </p:nvSpPr>
        <p:spPr>
          <a:xfrm>
            <a:off x="8551508" y="7316052"/>
            <a:ext cx="2929812" cy="132444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BFED74B9-9C46-A27E-1089-EAFA8F048065}"/>
              </a:ext>
            </a:extLst>
          </p:cNvPr>
          <p:cNvSpPr/>
          <p:nvPr/>
        </p:nvSpPr>
        <p:spPr>
          <a:xfrm>
            <a:off x="6214188" y="3952401"/>
            <a:ext cx="2929812" cy="119109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B0F8A-6056-7B87-D8EC-91DA77263AF4}"/>
              </a:ext>
            </a:extLst>
          </p:cNvPr>
          <p:cNvSpPr>
            <a:spLocks noGrp="1"/>
          </p:cNvSpPr>
          <p:nvPr>
            <p:ph type="ctrTitle"/>
          </p:nvPr>
        </p:nvSpPr>
        <p:spPr/>
        <p:txBody>
          <a:bodyPr/>
          <a:lstStyle/>
          <a:p>
            <a:r>
              <a:rPr lang="en-US"/>
              <a:t>VALUE-BASED CARE ENABLEMENT</a:t>
            </a:r>
          </a:p>
        </p:txBody>
      </p:sp>
      <p:sp>
        <p:nvSpPr>
          <p:cNvPr id="4" name="Freeform 5">
            <a:extLst>
              <a:ext uri="{FF2B5EF4-FFF2-40B4-BE49-F238E27FC236}">
                <a16:creationId xmlns:a16="http://schemas.microsoft.com/office/drawing/2014/main" id="{94F0E18E-D0A0-5A13-C096-E8A724DCAB93}"/>
              </a:ext>
            </a:extLst>
          </p:cNvPr>
          <p:cNvSpPr/>
          <p:nvPr/>
        </p:nvSpPr>
        <p:spPr>
          <a:xfrm>
            <a:off x="1198626" y="4177930"/>
            <a:ext cx="4134727" cy="4793887"/>
          </a:xfrm>
          <a:custGeom>
            <a:avLst/>
            <a:gdLst/>
            <a:ahLst/>
            <a:cxnLst/>
            <a:rect l="l" t="t" r="r" b="b"/>
            <a:pathLst>
              <a:path w="4134727" h="4793887">
                <a:moveTo>
                  <a:pt x="0" y="0"/>
                </a:moveTo>
                <a:lnTo>
                  <a:pt x="4134728" y="0"/>
                </a:lnTo>
                <a:lnTo>
                  <a:pt x="4134728" y="4793887"/>
                </a:lnTo>
                <a:lnTo>
                  <a:pt x="0" y="4793887"/>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AutoShape 6">
            <a:extLst>
              <a:ext uri="{FF2B5EF4-FFF2-40B4-BE49-F238E27FC236}">
                <a16:creationId xmlns:a16="http://schemas.microsoft.com/office/drawing/2014/main" id="{72BB0852-16A8-C69D-4B77-AE224B4C3434}"/>
              </a:ext>
            </a:extLst>
          </p:cNvPr>
          <p:cNvSpPr/>
          <p:nvPr/>
        </p:nvSpPr>
        <p:spPr>
          <a:xfrm flipV="1">
            <a:off x="7647929" y="5276850"/>
            <a:ext cx="0" cy="1034762"/>
          </a:xfrm>
          <a:prstGeom prst="line">
            <a:avLst/>
          </a:prstGeom>
          <a:ln w="38100" cap="flat">
            <a:solidFill>
              <a:srgbClr val="FFFFFF"/>
            </a:solidFill>
            <a:prstDash val="sysDash"/>
            <a:headEnd type="none" w="sm" len="sm"/>
            <a:tailEnd type="none" w="sm" len="sm"/>
          </a:ln>
        </p:spPr>
        <p:txBody>
          <a:bodyPr/>
          <a:lstStyle/>
          <a:p>
            <a:endParaRPr lang="en-US"/>
          </a:p>
        </p:txBody>
      </p:sp>
      <p:sp>
        <p:nvSpPr>
          <p:cNvPr id="6" name="AutoShape 7">
            <a:extLst>
              <a:ext uri="{FF2B5EF4-FFF2-40B4-BE49-F238E27FC236}">
                <a16:creationId xmlns:a16="http://schemas.microsoft.com/office/drawing/2014/main" id="{AF4591C5-ABED-9266-DE1D-7803E852475C}"/>
              </a:ext>
            </a:extLst>
          </p:cNvPr>
          <p:cNvSpPr/>
          <p:nvPr/>
        </p:nvSpPr>
        <p:spPr>
          <a:xfrm flipV="1">
            <a:off x="10018704" y="6335088"/>
            <a:ext cx="0" cy="1034762"/>
          </a:xfrm>
          <a:prstGeom prst="line">
            <a:avLst/>
          </a:prstGeom>
          <a:ln w="38100" cap="flat">
            <a:solidFill>
              <a:srgbClr val="FFFFFF"/>
            </a:solidFill>
            <a:prstDash val="sysDash"/>
            <a:headEnd type="none" w="sm" len="sm"/>
            <a:tailEnd type="none" w="sm" len="sm"/>
          </a:ln>
        </p:spPr>
        <p:txBody>
          <a:bodyPr/>
          <a:lstStyle/>
          <a:p>
            <a:endParaRPr lang="en-US"/>
          </a:p>
        </p:txBody>
      </p:sp>
      <p:sp>
        <p:nvSpPr>
          <p:cNvPr id="7" name="AutoShape 8">
            <a:extLst>
              <a:ext uri="{FF2B5EF4-FFF2-40B4-BE49-F238E27FC236}">
                <a16:creationId xmlns:a16="http://schemas.microsoft.com/office/drawing/2014/main" id="{03B1B1B5-FB7A-01C9-EC58-DF75F632C576}"/>
              </a:ext>
            </a:extLst>
          </p:cNvPr>
          <p:cNvSpPr/>
          <p:nvPr/>
        </p:nvSpPr>
        <p:spPr>
          <a:xfrm flipV="1">
            <a:off x="12057190" y="5238750"/>
            <a:ext cx="0" cy="1034762"/>
          </a:xfrm>
          <a:prstGeom prst="line">
            <a:avLst/>
          </a:prstGeom>
          <a:ln w="38100" cap="flat">
            <a:solidFill>
              <a:srgbClr val="FFFFFF"/>
            </a:solidFill>
            <a:prstDash val="sysDash"/>
            <a:headEnd type="none" w="sm" len="sm"/>
            <a:tailEnd type="none" w="sm" len="sm"/>
          </a:ln>
        </p:spPr>
        <p:txBody>
          <a:bodyPr/>
          <a:lstStyle/>
          <a:p>
            <a:endParaRPr lang="en-US"/>
          </a:p>
        </p:txBody>
      </p:sp>
      <p:sp>
        <p:nvSpPr>
          <p:cNvPr id="8" name="Freeform 9">
            <a:extLst>
              <a:ext uri="{FF2B5EF4-FFF2-40B4-BE49-F238E27FC236}">
                <a16:creationId xmlns:a16="http://schemas.microsoft.com/office/drawing/2014/main" id="{AB2632D6-A138-81D1-AFCC-6A4CAAC54720}"/>
              </a:ext>
            </a:extLst>
          </p:cNvPr>
          <p:cNvSpPr/>
          <p:nvPr/>
        </p:nvSpPr>
        <p:spPr>
          <a:xfrm>
            <a:off x="7448221" y="6098118"/>
            <a:ext cx="9027438" cy="473940"/>
          </a:xfrm>
          <a:custGeom>
            <a:avLst/>
            <a:gdLst/>
            <a:ahLst/>
            <a:cxnLst/>
            <a:rect l="l" t="t" r="r" b="b"/>
            <a:pathLst>
              <a:path w="9027438" h="473940">
                <a:moveTo>
                  <a:pt x="0" y="0"/>
                </a:moveTo>
                <a:lnTo>
                  <a:pt x="9027437" y="0"/>
                </a:lnTo>
                <a:lnTo>
                  <a:pt x="9027437" y="473940"/>
                </a:lnTo>
                <a:lnTo>
                  <a:pt x="0" y="473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4">
            <a:extLst>
              <a:ext uri="{FF2B5EF4-FFF2-40B4-BE49-F238E27FC236}">
                <a16:creationId xmlns:a16="http://schemas.microsoft.com/office/drawing/2014/main" id="{4C237AFC-7456-0838-0123-B1D9FA49E23A}"/>
              </a:ext>
            </a:extLst>
          </p:cNvPr>
          <p:cNvSpPr txBox="1"/>
          <p:nvPr/>
        </p:nvSpPr>
        <p:spPr>
          <a:xfrm>
            <a:off x="835291" y="1798303"/>
            <a:ext cx="16390370" cy="1968937"/>
          </a:xfrm>
          <a:prstGeom prst="rect">
            <a:avLst/>
          </a:prstGeom>
        </p:spPr>
        <p:txBody>
          <a:bodyPr lIns="0" tIns="0" rIns="0" bIns="0" rtlCol="0" anchor="t">
            <a:spAutoFit/>
          </a:bodyPr>
          <a:lstStyle/>
          <a:p>
            <a:pPr>
              <a:lnSpc>
                <a:spcPts val="3934"/>
              </a:lnSpc>
            </a:pPr>
            <a:r>
              <a:rPr lang="en-US" sz="3200">
                <a:solidFill>
                  <a:srgbClr val="FFFFFF"/>
                </a:solidFill>
                <a:latin typeface="Overpass"/>
              </a:rPr>
              <a:t>In Arizona, the public health and Medicaid systems are utilizing Contexture to improve value-based care delivery. This enables providers to take on risk arrangements for their patient populations because they have more comprehensive quality data that supports whole person care.  </a:t>
            </a:r>
          </a:p>
        </p:txBody>
      </p:sp>
      <p:sp>
        <p:nvSpPr>
          <p:cNvPr id="19" name="TextBox 21">
            <a:extLst>
              <a:ext uri="{FF2B5EF4-FFF2-40B4-BE49-F238E27FC236}">
                <a16:creationId xmlns:a16="http://schemas.microsoft.com/office/drawing/2014/main" id="{CFF51C67-73B9-06D0-7B7B-E9D937DE134D}"/>
              </a:ext>
            </a:extLst>
          </p:cNvPr>
          <p:cNvSpPr txBox="1"/>
          <p:nvPr/>
        </p:nvSpPr>
        <p:spPr>
          <a:xfrm>
            <a:off x="6407624" y="4156366"/>
            <a:ext cx="2556810" cy="784958"/>
          </a:xfrm>
          <a:prstGeom prst="rect">
            <a:avLst/>
          </a:prstGeom>
        </p:spPr>
        <p:txBody>
          <a:bodyPr lIns="0" tIns="0" rIns="0" bIns="0" rtlCol="0" anchor="t">
            <a:spAutoFit/>
          </a:bodyPr>
          <a:lstStyle/>
          <a:p>
            <a:pPr algn="ctr">
              <a:lnSpc>
                <a:spcPts val="3204"/>
              </a:lnSpc>
            </a:pPr>
            <a:r>
              <a:rPr lang="en-US" sz="2288">
                <a:solidFill>
                  <a:sysClr val="windowText" lastClr="000000"/>
                </a:solidFill>
                <a:latin typeface="Overpass"/>
              </a:rPr>
              <a:t>High-utilizer smart </a:t>
            </a:r>
          </a:p>
          <a:p>
            <a:pPr algn="ctr">
              <a:lnSpc>
                <a:spcPts val="3204"/>
              </a:lnSpc>
            </a:pPr>
            <a:r>
              <a:rPr lang="en-US" sz="2288">
                <a:solidFill>
                  <a:sysClr val="windowText" lastClr="000000"/>
                </a:solidFill>
                <a:latin typeface="Overpass"/>
              </a:rPr>
              <a:t>alerts implemented </a:t>
            </a:r>
          </a:p>
        </p:txBody>
      </p:sp>
      <p:sp>
        <p:nvSpPr>
          <p:cNvPr id="20" name="TextBox 22">
            <a:extLst>
              <a:ext uri="{FF2B5EF4-FFF2-40B4-BE49-F238E27FC236}">
                <a16:creationId xmlns:a16="http://schemas.microsoft.com/office/drawing/2014/main" id="{66A04014-57C3-85AF-FD77-FBC01B7C1633}"/>
              </a:ext>
            </a:extLst>
          </p:cNvPr>
          <p:cNvSpPr txBox="1"/>
          <p:nvPr/>
        </p:nvSpPr>
        <p:spPr>
          <a:xfrm>
            <a:off x="6966720" y="6528633"/>
            <a:ext cx="1400517" cy="743089"/>
          </a:xfrm>
          <a:prstGeom prst="rect">
            <a:avLst/>
          </a:prstGeom>
        </p:spPr>
        <p:txBody>
          <a:bodyPr wrap="square" lIns="0" tIns="0" rIns="0" bIns="0" rtlCol="0" anchor="t">
            <a:spAutoFit/>
          </a:bodyPr>
          <a:lstStyle/>
          <a:p>
            <a:pPr algn="ctr">
              <a:lnSpc>
                <a:spcPts val="6043"/>
              </a:lnSpc>
            </a:pPr>
            <a:r>
              <a:rPr lang="en-US" sz="4316">
                <a:solidFill>
                  <a:srgbClr val="FFFFFF"/>
                </a:solidFill>
                <a:latin typeface="Overpass Light"/>
              </a:rPr>
              <a:t>2021</a:t>
            </a:r>
          </a:p>
        </p:txBody>
      </p:sp>
      <p:sp>
        <p:nvSpPr>
          <p:cNvPr id="21" name="TextBox 23">
            <a:extLst>
              <a:ext uri="{FF2B5EF4-FFF2-40B4-BE49-F238E27FC236}">
                <a16:creationId xmlns:a16="http://schemas.microsoft.com/office/drawing/2014/main" id="{A8653934-2D90-D45B-5057-452A30707B5E}"/>
              </a:ext>
            </a:extLst>
          </p:cNvPr>
          <p:cNvSpPr txBox="1"/>
          <p:nvPr/>
        </p:nvSpPr>
        <p:spPr>
          <a:xfrm>
            <a:off x="11204518" y="6551063"/>
            <a:ext cx="1696065" cy="743089"/>
          </a:xfrm>
          <a:prstGeom prst="rect">
            <a:avLst/>
          </a:prstGeom>
        </p:spPr>
        <p:txBody>
          <a:bodyPr wrap="square" lIns="0" tIns="0" rIns="0" bIns="0" rtlCol="0" anchor="t">
            <a:spAutoFit/>
          </a:bodyPr>
          <a:lstStyle/>
          <a:p>
            <a:pPr algn="ctr">
              <a:lnSpc>
                <a:spcPts val="6043"/>
              </a:lnSpc>
            </a:pPr>
            <a:r>
              <a:rPr lang="en-US" sz="4316">
                <a:solidFill>
                  <a:srgbClr val="FFFFFF"/>
                </a:solidFill>
                <a:latin typeface="Overpass Light"/>
              </a:rPr>
              <a:t>2022</a:t>
            </a:r>
          </a:p>
        </p:txBody>
      </p:sp>
      <p:sp>
        <p:nvSpPr>
          <p:cNvPr id="22" name="TextBox 24">
            <a:extLst>
              <a:ext uri="{FF2B5EF4-FFF2-40B4-BE49-F238E27FC236}">
                <a16:creationId xmlns:a16="http://schemas.microsoft.com/office/drawing/2014/main" id="{B2116651-C758-7B13-2D5D-D2895F7C4BF4}"/>
              </a:ext>
            </a:extLst>
          </p:cNvPr>
          <p:cNvSpPr txBox="1"/>
          <p:nvPr/>
        </p:nvSpPr>
        <p:spPr>
          <a:xfrm>
            <a:off x="8690939" y="7371564"/>
            <a:ext cx="2655530" cy="1195392"/>
          </a:xfrm>
          <a:prstGeom prst="rect">
            <a:avLst/>
          </a:prstGeom>
        </p:spPr>
        <p:txBody>
          <a:bodyPr lIns="0" tIns="0" rIns="0" bIns="0" rtlCol="0" anchor="t">
            <a:spAutoFit/>
          </a:bodyPr>
          <a:lstStyle/>
          <a:p>
            <a:pPr algn="ctr">
              <a:lnSpc>
                <a:spcPts val="3206"/>
              </a:lnSpc>
            </a:pPr>
            <a:r>
              <a:rPr lang="en-US" sz="2290">
                <a:solidFill>
                  <a:sysClr val="windowText" lastClr="000000"/>
                </a:solidFill>
                <a:latin typeface="Overpass"/>
              </a:rPr>
              <a:t>Inpatient psychiatric facility alerts implemented</a:t>
            </a:r>
          </a:p>
        </p:txBody>
      </p:sp>
      <p:sp>
        <p:nvSpPr>
          <p:cNvPr id="23" name="AutoShape 25">
            <a:extLst>
              <a:ext uri="{FF2B5EF4-FFF2-40B4-BE49-F238E27FC236}">
                <a16:creationId xmlns:a16="http://schemas.microsoft.com/office/drawing/2014/main" id="{429951BF-28A1-DCD1-2F2D-F74BEB3735E2}"/>
              </a:ext>
            </a:extLst>
          </p:cNvPr>
          <p:cNvSpPr/>
          <p:nvPr/>
        </p:nvSpPr>
        <p:spPr>
          <a:xfrm flipV="1">
            <a:off x="14255546" y="6335088"/>
            <a:ext cx="0" cy="1034762"/>
          </a:xfrm>
          <a:prstGeom prst="line">
            <a:avLst/>
          </a:prstGeom>
          <a:ln w="38100" cap="flat">
            <a:solidFill>
              <a:srgbClr val="FFFFFF"/>
            </a:solidFill>
            <a:prstDash val="sysDash"/>
            <a:headEnd type="none" w="sm" len="sm"/>
            <a:tailEnd type="none" w="sm" len="sm"/>
          </a:ln>
        </p:spPr>
        <p:txBody>
          <a:bodyPr/>
          <a:lstStyle/>
          <a:p>
            <a:endParaRPr lang="en-US"/>
          </a:p>
        </p:txBody>
      </p:sp>
      <p:sp>
        <p:nvSpPr>
          <p:cNvPr id="27" name="TextBox 29">
            <a:extLst>
              <a:ext uri="{FF2B5EF4-FFF2-40B4-BE49-F238E27FC236}">
                <a16:creationId xmlns:a16="http://schemas.microsoft.com/office/drawing/2014/main" id="{1C4529D3-CA21-6F20-80DD-62E76F6E5BAB}"/>
              </a:ext>
            </a:extLst>
          </p:cNvPr>
          <p:cNvSpPr txBox="1"/>
          <p:nvPr/>
        </p:nvSpPr>
        <p:spPr>
          <a:xfrm>
            <a:off x="12820039" y="7571589"/>
            <a:ext cx="2871014" cy="784958"/>
          </a:xfrm>
          <a:prstGeom prst="rect">
            <a:avLst/>
          </a:prstGeom>
        </p:spPr>
        <p:txBody>
          <a:bodyPr lIns="0" tIns="0" rIns="0" bIns="0" rtlCol="0" anchor="t">
            <a:spAutoFit/>
          </a:bodyPr>
          <a:lstStyle/>
          <a:p>
            <a:pPr algn="ctr">
              <a:lnSpc>
                <a:spcPts val="3205"/>
              </a:lnSpc>
            </a:pPr>
            <a:r>
              <a:rPr lang="en-US" sz="2289">
                <a:solidFill>
                  <a:sysClr val="windowText" lastClr="000000"/>
                </a:solidFill>
                <a:latin typeface="Overpass"/>
              </a:rPr>
              <a:t>CCD reports to fill gaps in care</a:t>
            </a:r>
          </a:p>
        </p:txBody>
      </p:sp>
      <p:sp>
        <p:nvSpPr>
          <p:cNvPr id="28" name="TextBox 30">
            <a:extLst>
              <a:ext uri="{FF2B5EF4-FFF2-40B4-BE49-F238E27FC236}">
                <a16:creationId xmlns:a16="http://schemas.microsoft.com/office/drawing/2014/main" id="{77D94AC0-6D0C-4D45-D97E-61898683071C}"/>
              </a:ext>
            </a:extLst>
          </p:cNvPr>
          <p:cNvSpPr txBox="1"/>
          <p:nvPr/>
        </p:nvSpPr>
        <p:spPr>
          <a:xfrm>
            <a:off x="10744377" y="3957908"/>
            <a:ext cx="2663726" cy="1195327"/>
          </a:xfrm>
          <a:prstGeom prst="rect">
            <a:avLst/>
          </a:prstGeom>
        </p:spPr>
        <p:txBody>
          <a:bodyPr lIns="0" tIns="0" rIns="0" bIns="0" rtlCol="0" anchor="t">
            <a:spAutoFit/>
          </a:bodyPr>
          <a:lstStyle/>
          <a:p>
            <a:pPr algn="ctr">
              <a:lnSpc>
                <a:spcPts val="3205"/>
              </a:lnSpc>
              <a:spcBef>
                <a:spcPct val="0"/>
              </a:spcBef>
            </a:pPr>
            <a:r>
              <a:rPr lang="en-US" sz="2289">
                <a:solidFill>
                  <a:sysClr val="windowText" lastClr="000000"/>
                </a:solidFill>
                <a:latin typeface="Overpass"/>
              </a:rPr>
              <a:t>Appropriate patient attribution to panel in MPI</a:t>
            </a:r>
          </a:p>
        </p:txBody>
      </p:sp>
      <p:sp>
        <p:nvSpPr>
          <p:cNvPr id="29" name="TextBox 31">
            <a:extLst>
              <a:ext uri="{FF2B5EF4-FFF2-40B4-BE49-F238E27FC236}">
                <a16:creationId xmlns:a16="http://schemas.microsoft.com/office/drawing/2014/main" id="{D6A08EF8-658B-7301-5863-97E246293D6A}"/>
              </a:ext>
            </a:extLst>
          </p:cNvPr>
          <p:cNvSpPr txBox="1"/>
          <p:nvPr/>
        </p:nvSpPr>
        <p:spPr>
          <a:xfrm>
            <a:off x="15376879" y="6551341"/>
            <a:ext cx="1690993" cy="743089"/>
          </a:xfrm>
          <a:prstGeom prst="rect">
            <a:avLst/>
          </a:prstGeom>
        </p:spPr>
        <p:txBody>
          <a:bodyPr wrap="square" lIns="0" tIns="0" rIns="0" bIns="0" rtlCol="0" anchor="t">
            <a:spAutoFit/>
          </a:bodyPr>
          <a:lstStyle/>
          <a:p>
            <a:pPr algn="ctr">
              <a:lnSpc>
                <a:spcPts val="6043"/>
              </a:lnSpc>
            </a:pPr>
            <a:r>
              <a:rPr lang="en-US" sz="4316">
                <a:solidFill>
                  <a:srgbClr val="FFFFFF"/>
                </a:solidFill>
                <a:latin typeface="Overpass Light"/>
              </a:rPr>
              <a:t>2023</a:t>
            </a:r>
          </a:p>
        </p:txBody>
      </p:sp>
    </p:spTree>
    <p:extLst>
      <p:ext uri="{BB962C8B-B14F-4D97-AF65-F5344CB8AC3E}">
        <p14:creationId xmlns:p14="http://schemas.microsoft.com/office/powerpoint/2010/main" val="36055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B0F8A-6056-7B87-D8EC-91DA77263AF4}"/>
              </a:ext>
            </a:extLst>
          </p:cNvPr>
          <p:cNvSpPr>
            <a:spLocks noGrp="1"/>
          </p:cNvSpPr>
          <p:nvPr>
            <p:ph type="ctrTitle"/>
          </p:nvPr>
        </p:nvSpPr>
        <p:spPr/>
        <p:txBody>
          <a:bodyPr/>
          <a:lstStyle/>
          <a:p>
            <a:r>
              <a:rPr lang="en-US"/>
              <a:t>VALUE-BASED CARE ENABLEMENT</a:t>
            </a:r>
          </a:p>
        </p:txBody>
      </p:sp>
      <p:sp>
        <p:nvSpPr>
          <p:cNvPr id="12" name="TextBox 14">
            <a:extLst>
              <a:ext uri="{FF2B5EF4-FFF2-40B4-BE49-F238E27FC236}">
                <a16:creationId xmlns:a16="http://schemas.microsoft.com/office/drawing/2014/main" id="{4C237AFC-7456-0838-0123-B1D9FA49E23A}"/>
              </a:ext>
            </a:extLst>
          </p:cNvPr>
          <p:cNvSpPr txBox="1"/>
          <p:nvPr/>
        </p:nvSpPr>
        <p:spPr>
          <a:xfrm>
            <a:off x="835291" y="1798303"/>
            <a:ext cx="16390370" cy="3469348"/>
          </a:xfrm>
          <a:prstGeom prst="rect">
            <a:avLst/>
          </a:prstGeom>
        </p:spPr>
        <p:txBody>
          <a:bodyPr lIns="0" tIns="0" rIns="0" bIns="0" rtlCol="0" anchor="t">
            <a:spAutoFit/>
          </a:bodyPr>
          <a:lstStyle/>
          <a:p>
            <a:pPr>
              <a:lnSpc>
                <a:spcPts val="3934"/>
              </a:lnSpc>
            </a:pPr>
            <a:r>
              <a:rPr lang="en-US" sz="3200">
                <a:solidFill>
                  <a:srgbClr val="FFFFFF"/>
                </a:solidFill>
                <a:latin typeface="Overpass"/>
              </a:rPr>
              <a:t>In Arkansas, through its partnership with HCP-LAN’s State Transformation Collaboratives (STC) and the State Health Alliance for Records Exchange (SHARE), different alignment strategies have enabled providers to have a comprehensive view of patient care encounters and patterns. Payers receive comprehensive performance data more quickly rather than having to reconcile data from different practices, helping the state achieve progress toward its national value-based care arrangement.  </a:t>
            </a:r>
          </a:p>
          <a:p>
            <a:pPr>
              <a:lnSpc>
                <a:spcPts val="3934"/>
              </a:lnSpc>
            </a:pPr>
            <a:endParaRPr lang="en-US" sz="3200">
              <a:solidFill>
                <a:srgbClr val="FFFFFF"/>
              </a:solidFill>
              <a:latin typeface="Overpass"/>
            </a:endParaRPr>
          </a:p>
        </p:txBody>
      </p:sp>
      <p:sp>
        <p:nvSpPr>
          <p:cNvPr id="3" name="Freeform 5">
            <a:extLst>
              <a:ext uri="{FF2B5EF4-FFF2-40B4-BE49-F238E27FC236}">
                <a16:creationId xmlns:a16="http://schemas.microsoft.com/office/drawing/2014/main" id="{E27B83E5-58A5-89EC-6766-503448FE7E19}"/>
              </a:ext>
            </a:extLst>
          </p:cNvPr>
          <p:cNvSpPr/>
          <p:nvPr/>
        </p:nvSpPr>
        <p:spPr>
          <a:xfrm>
            <a:off x="1028700" y="5143500"/>
            <a:ext cx="4291444" cy="3701371"/>
          </a:xfrm>
          <a:custGeom>
            <a:avLst/>
            <a:gdLst/>
            <a:ahLst/>
            <a:cxnLst/>
            <a:rect l="l" t="t" r="r" b="b"/>
            <a:pathLst>
              <a:path w="4291444" h="3701371">
                <a:moveTo>
                  <a:pt x="0" y="0"/>
                </a:moveTo>
                <a:lnTo>
                  <a:pt x="4291444" y="0"/>
                </a:lnTo>
                <a:lnTo>
                  <a:pt x="4291444" y="3701371"/>
                </a:lnTo>
                <a:lnTo>
                  <a:pt x="0" y="3701371"/>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6">
            <a:extLst>
              <a:ext uri="{FF2B5EF4-FFF2-40B4-BE49-F238E27FC236}">
                <a16:creationId xmlns:a16="http://schemas.microsoft.com/office/drawing/2014/main" id="{E0857561-A220-C7CF-16EC-D38F0CD9F6A0}"/>
              </a:ext>
            </a:extLst>
          </p:cNvPr>
          <p:cNvGrpSpPr/>
          <p:nvPr/>
        </p:nvGrpSpPr>
        <p:grpSpPr>
          <a:xfrm>
            <a:off x="10512071" y="5029411"/>
            <a:ext cx="6906999" cy="3520084"/>
            <a:chOff x="0" y="-30048"/>
            <a:chExt cx="1819127" cy="927100"/>
          </a:xfrm>
        </p:grpSpPr>
        <p:sp>
          <p:nvSpPr>
            <p:cNvPr id="10" name="Freeform 7">
              <a:extLst>
                <a:ext uri="{FF2B5EF4-FFF2-40B4-BE49-F238E27FC236}">
                  <a16:creationId xmlns:a16="http://schemas.microsoft.com/office/drawing/2014/main" id="{1AD6E4C1-C6A5-B06E-45E4-7D1D3EE03F06}"/>
                </a:ext>
              </a:extLst>
            </p:cNvPr>
            <p:cNvSpPr/>
            <p:nvPr/>
          </p:nvSpPr>
          <p:spPr>
            <a:xfrm>
              <a:off x="0" y="0"/>
              <a:ext cx="1819127" cy="897052"/>
            </a:xfrm>
            <a:custGeom>
              <a:avLst/>
              <a:gdLst/>
              <a:ahLst/>
              <a:cxnLst/>
              <a:rect l="l" t="t" r="r" b="b"/>
              <a:pathLst>
                <a:path w="1819127" h="897052">
                  <a:moveTo>
                    <a:pt x="57165" y="0"/>
                  </a:moveTo>
                  <a:lnTo>
                    <a:pt x="1761962" y="0"/>
                  </a:lnTo>
                  <a:cubicBezTo>
                    <a:pt x="1793534" y="0"/>
                    <a:pt x="1819127" y="25594"/>
                    <a:pt x="1819127" y="57165"/>
                  </a:cubicBezTo>
                  <a:lnTo>
                    <a:pt x="1819127" y="839887"/>
                  </a:lnTo>
                  <a:cubicBezTo>
                    <a:pt x="1819127" y="855048"/>
                    <a:pt x="1813105" y="869588"/>
                    <a:pt x="1802384" y="880309"/>
                  </a:cubicBezTo>
                  <a:cubicBezTo>
                    <a:pt x="1791664" y="891029"/>
                    <a:pt x="1777124" y="897052"/>
                    <a:pt x="1761962" y="897052"/>
                  </a:cubicBezTo>
                  <a:lnTo>
                    <a:pt x="57165" y="897052"/>
                  </a:lnTo>
                  <a:cubicBezTo>
                    <a:pt x="42004" y="897052"/>
                    <a:pt x="27464" y="891029"/>
                    <a:pt x="16743" y="880309"/>
                  </a:cubicBezTo>
                  <a:cubicBezTo>
                    <a:pt x="6023" y="869588"/>
                    <a:pt x="0" y="855048"/>
                    <a:pt x="0" y="839887"/>
                  </a:cubicBezTo>
                  <a:lnTo>
                    <a:pt x="0" y="57165"/>
                  </a:lnTo>
                  <a:cubicBezTo>
                    <a:pt x="0" y="42004"/>
                    <a:pt x="6023" y="27464"/>
                    <a:pt x="16743" y="16743"/>
                  </a:cubicBezTo>
                  <a:cubicBezTo>
                    <a:pt x="27464" y="6023"/>
                    <a:pt x="42004" y="0"/>
                    <a:pt x="57165" y="0"/>
                  </a:cubicBezTo>
                  <a:close/>
                </a:path>
              </a:pathLst>
            </a:custGeom>
            <a:solidFill>
              <a:srgbClr val="B34220"/>
            </a:solidFill>
          </p:spPr>
          <p:txBody>
            <a:bodyPr/>
            <a:lstStyle/>
            <a:p>
              <a:endParaRPr lang="en-US"/>
            </a:p>
          </p:txBody>
        </p:sp>
        <p:sp>
          <p:nvSpPr>
            <p:cNvPr id="11" name="TextBox 8">
              <a:extLst>
                <a:ext uri="{FF2B5EF4-FFF2-40B4-BE49-F238E27FC236}">
                  <a16:creationId xmlns:a16="http://schemas.microsoft.com/office/drawing/2014/main" id="{456C2460-28D9-3F40-72BE-A1B766860C39}"/>
                </a:ext>
              </a:extLst>
            </p:cNvPr>
            <p:cNvSpPr txBox="1"/>
            <p:nvPr/>
          </p:nvSpPr>
          <p:spPr>
            <a:xfrm>
              <a:off x="91281" y="-30048"/>
              <a:ext cx="1706806" cy="927100"/>
            </a:xfrm>
            <a:prstGeom prst="rect">
              <a:avLst/>
            </a:prstGeom>
          </p:spPr>
          <p:txBody>
            <a:bodyPr lIns="50800" tIns="50800" rIns="50800" bIns="50800" rtlCol="0" anchor="ctr"/>
            <a:lstStyle/>
            <a:p>
              <a:pPr algn="ctr">
                <a:lnSpc>
                  <a:spcPts val="3639"/>
                </a:lnSpc>
              </a:pPr>
              <a:r>
                <a:rPr lang="en-US" sz="2599" b="1">
                  <a:solidFill>
                    <a:srgbClr val="F2EFEA"/>
                  </a:solidFill>
                  <a:latin typeface="Overpass Ultra-Bold"/>
                </a:rPr>
                <a:t>In 2023, the Arkansas STC will build on CPC+ and Primary Care First Model alignment efforts to form an aligned quality measure set. Their immediate focus is to increase payer representation in quality measure discussions.</a:t>
              </a:r>
            </a:p>
          </p:txBody>
        </p:sp>
      </p:grpSp>
      <p:sp>
        <p:nvSpPr>
          <p:cNvPr id="13" name="Freeform 9">
            <a:extLst>
              <a:ext uri="{FF2B5EF4-FFF2-40B4-BE49-F238E27FC236}">
                <a16:creationId xmlns:a16="http://schemas.microsoft.com/office/drawing/2014/main" id="{255FE5AF-90A8-3DD4-CC22-A8D19E70875F}"/>
              </a:ext>
            </a:extLst>
          </p:cNvPr>
          <p:cNvSpPr/>
          <p:nvPr/>
        </p:nvSpPr>
        <p:spPr>
          <a:xfrm>
            <a:off x="5620846" y="5560410"/>
            <a:ext cx="4295907" cy="2572174"/>
          </a:xfrm>
          <a:custGeom>
            <a:avLst/>
            <a:gdLst/>
            <a:ahLst/>
            <a:cxnLst/>
            <a:rect l="l" t="t" r="r" b="b"/>
            <a:pathLst>
              <a:path w="4295907" h="2572174">
                <a:moveTo>
                  <a:pt x="0" y="0"/>
                </a:moveTo>
                <a:lnTo>
                  <a:pt x="4295907" y="0"/>
                </a:lnTo>
                <a:lnTo>
                  <a:pt x="4295907" y="2572175"/>
                </a:lnTo>
                <a:lnTo>
                  <a:pt x="0" y="25721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2">
            <a:extLst>
              <a:ext uri="{FF2B5EF4-FFF2-40B4-BE49-F238E27FC236}">
                <a16:creationId xmlns:a16="http://schemas.microsoft.com/office/drawing/2014/main" id="{DA1204F0-B7CC-B9EC-88D6-7AAB340E66B9}"/>
              </a:ext>
            </a:extLst>
          </p:cNvPr>
          <p:cNvSpPr txBox="1"/>
          <p:nvPr/>
        </p:nvSpPr>
        <p:spPr>
          <a:xfrm>
            <a:off x="1477790" y="5614783"/>
            <a:ext cx="2732140" cy="935355"/>
          </a:xfrm>
          <a:prstGeom prst="rect">
            <a:avLst/>
          </a:prstGeom>
        </p:spPr>
        <p:txBody>
          <a:bodyPr lIns="0" tIns="0" rIns="0" bIns="0" rtlCol="0" anchor="t">
            <a:spAutoFit/>
          </a:bodyPr>
          <a:lstStyle/>
          <a:p>
            <a:pPr algn="ctr">
              <a:lnSpc>
                <a:spcPts val="3570"/>
              </a:lnSpc>
            </a:pPr>
            <a:r>
              <a:rPr lang="en-US" sz="2550">
                <a:solidFill>
                  <a:srgbClr val="0D325F"/>
                </a:solidFill>
                <a:latin typeface="Overpass Ultra-Bold"/>
              </a:rPr>
              <a:t>36.4% RURAL </a:t>
            </a:r>
          </a:p>
          <a:p>
            <a:pPr algn="ctr">
              <a:lnSpc>
                <a:spcPts val="3570"/>
              </a:lnSpc>
            </a:pPr>
            <a:r>
              <a:rPr lang="en-US" sz="2550">
                <a:solidFill>
                  <a:srgbClr val="0D325F"/>
                </a:solidFill>
                <a:latin typeface="Overpass Ultra-Bold"/>
              </a:rPr>
              <a:t>POPULATION</a:t>
            </a:r>
            <a:r>
              <a:rPr lang="en-US" sz="2550">
                <a:solidFill>
                  <a:srgbClr val="0D325F"/>
                </a:solidFill>
                <a:latin typeface="Overpass"/>
              </a:rPr>
              <a:t> </a:t>
            </a:r>
          </a:p>
        </p:txBody>
      </p:sp>
      <p:sp>
        <p:nvSpPr>
          <p:cNvPr id="15" name="TextBox 13">
            <a:extLst>
              <a:ext uri="{FF2B5EF4-FFF2-40B4-BE49-F238E27FC236}">
                <a16:creationId xmlns:a16="http://schemas.microsoft.com/office/drawing/2014/main" id="{4216E2FB-060D-A2AF-A2DE-ACE564721328}"/>
              </a:ext>
            </a:extLst>
          </p:cNvPr>
          <p:cNvSpPr txBox="1"/>
          <p:nvPr/>
        </p:nvSpPr>
        <p:spPr>
          <a:xfrm>
            <a:off x="1477790" y="6741722"/>
            <a:ext cx="2732140" cy="935355"/>
          </a:xfrm>
          <a:prstGeom prst="rect">
            <a:avLst/>
          </a:prstGeom>
        </p:spPr>
        <p:txBody>
          <a:bodyPr lIns="0" tIns="0" rIns="0" bIns="0" rtlCol="0" anchor="t">
            <a:spAutoFit/>
          </a:bodyPr>
          <a:lstStyle/>
          <a:p>
            <a:pPr algn="ctr">
              <a:lnSpc>
                <a:spcPts val="3570"/>
              </a:lnSpc>
            </a:pPr>
            <a:r>
              <a:rPr lang="en-US" sz="2550">
                <a:solidFill>
                  <a:srgbClr val="0D325F"/>
                </a:solidFill>
                <a:latin typeface="Overpass Ultra-Bold"/>
              </a:rPr>
              <a:t>29.7% MEDICAID</a:t>
            </a:r>
          </a:p>
          <a:p>
            <a:pPr algn="ctr">
              <a:lnSpc>
                <a:spcPts val="3570"/>
              </a:lnSpc>
            </a:pPr>
            <a:r>
              <a:rPr lang="en-US" sz="2550">
                <a:solidFill>
                  <a:srgbClr val="0D325F"/>
                </a:solidFill>
                <a:latin typeface="Overpass Ultra-Bold"/>
              </a:rPr>
              <a:t>COVERAGE</a:t>
            </a:r>
            <a:r>
              <a:rPr lang="en-US" sz="2550">
                <a:solidFill>
                  <a:srgbClr val="0D325F"/>
                </a:solidFill>
                <a:latin typeface="Overpass"/>
              </a:rPr>
              <a:t> </a:t>
            </a:r>
          </a:p>
        </p:txBody>
      </p:sp>
    </p:spTree>
    <p:extLst>
      <p:ext uri="{BB962C8B-B14F-4D97-AF65-F5344CB8AC3E}">
        <p14:creationId xmlns:p14="http://schemas.microsoft.com/office/powerpoint/2010/main" val="36649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5ACF-A80E-D729-AF3C-A48CADB1D31B}"/>
              </a:ext>
            </a:extLst>
          </p:cNvPr>
          <p:cNvSpPr>
            <a:spLocks noGrp="1"/>
          </p:cNvSpPr>
          <p:nvPr>
            <p:ph type="ctrTitle"/>
          </p:nvPr>
        </p:nvSpPr>
        <p:spPr/>
        <p:txBody>
          <a:bodyPr/>
          <a:lstStyle/>
          <a:p>
            <a:r>
              <a:rPr lang="en-US" sz="5800"/>
              <a:t>WHAT IS CIVITAS NETWORKS FOR HEALTH?</a:t>
            </a:r>
          </a:p>
        </p:txBody>
      </p:sp>
      <p:sp>
        <p:nvSpPr>
          <p:cNvPr id="11" name="Freeform 6">
            <a:extLst>
              <a:ext uri="{FF2B5EF4-FFF2-40B4-BE49-F238E27FC236}">
                <a16:creationId xmlns:a16="http://schemas.microsoft.com/office/drawing/2014/main" id="{2D8A175D-808C-54C5-4878-AEF921C04219}"/>
              </a:ext>
            </a:extLst>
          </p:cNvPr>
          <p:cNvSpPr/>
          <p:nvPr/>
        </p:nvSpPr>
        <p:spPr>
          <a:xfrm>
            <a:off x="5372876" y="4230452"/>
            <a:ext cx="7315200" cy="3767328"/>
          </a:xfrm>
          <a:custGeom>
            <a:avLst/>
            <a:gdLst/>
            <a:ahLst/>
            <a:cxnLst/>
            <a:rect l="l" t="t" r="r" b="b"/>
            <a:pathLst>
              <a:path w="7315200" h="3767328">
                <a:moveTo>
                  <a:pt x="0" y="0"/>
                </a:moveTo>
                <a:lnTo>
                  <a:pt x="7315200" y="0"/>
                </a:lnTo>
                <a:lnTo>
                  <a:pt x="7315200" y="3767328"/>
                </a:lnTo>
                <a:lnTo>
                  <a:pt x="0" y="3767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9">
            <a:extLst>
              <a:ext uri="{FF2B5EF4-FFF2-40B4-BE49-F238E27FC236}">
                <a16:creationId xmlns:a16="http://schemas.microsoft.com/office/drawing/2014/main" id="{216E5DC7-51C8-2D74-2A25-EDCAD2F7D95E}"/>
              </a:ext>
            </a:extLst>
          </p:cNvPr>
          <p:cNvSpPr txBox="1"/>
          <p:nvPr/>
        </p:nvSpPr>
        <p:spPr>
          <a:xfrm>
            <a:off x="1028700" y="5618236"/>
            <a:ext cx="3505083" cy="1718676"/>
          </a:xfrm>
          <a:prstGeom prst="rect">
            <a:avLst/>
          </a:prstGeom>
        </p:spPr>
        <p:txBody>
          <a:bodyPr wrap="square" lIns="0" tIns="0" rIns="0" bIns="0" rtlCol="0" anchor="t">
            <a:spAutoFit/>
          </a:bodyPr>
          <a:lstStyle/>
          <a:p>
            <a:pPr algn="ctr">
              <a:lnSpc>
                <a:spcPts val="13894"/>
              </a:lnSpc>
            </a:pPr>
            <a:r>
              <a:rPr lang="en-US" sz="9924">
                <a:solidFill>
                  <a:srgbClr val="F2EFEA"/>
                </a:solidFill>
                <a:latin typeface="Overpass"/>
              </a:rPr>
              <a:t>DATA</a:t>
            </a:r>
          </a:p>
        </p:txBody>
      </p:sp>
      <p:sp>
        <p:nvSpPr>
          <p:cNvPr id="14" name="TextBox 10">
            <a:extLst>
              <a:ext uri="{FF2B5EF4-FFF2-40B4-BE49-F238E27FC236}">
                <a16:creationId xmlns:a16="http://schemas.microsoft.com/office/drawing/2014/main" id="{7BDA04A1-3BC5-52DD-4AD3-7A43486894FF}"/>
              </a:ext>
            </a:extLst>
          </p:cNvPr>
          <p:cNvSpPr txBox="1"/>
          <p:nvPr/>
        </p:nvSpPr>
        <p:spPr>
          <a:xfrm>
            <a:off x="13182601" y="5618236"/>
            <a:ext cx="4227536" cy="1638462"/>
          </a:xfrm>
          <a:prstGeom prst="rect">
            <a:avLst/>
          </a:prstGeom>
        </p:spPr>
        <p:txBody>
          <a:bodyPr wrap="square" lIns="0" tIns="0" rIns="0" bIns="0" rtlCol="0" anchor="t">
            <a:spAutoFit/>
          </a:bodyPr>
          <a:lstStyle/>
          <a:p>
            <a:pPr algn="ctr">
              <a:lnSpc>
                <a:spcPts val="13894"/>
              </a:lnSpc>
            </a:pPr>
            <a:r>
              <a:rPr lang="en-US" sz="9924">
                <a:solidFill>
                  <a:srgbClr val="F2EFEA"/>
                </a:solidFill>
                <a:latin typeface="Overpass"/>
              </a:rPr>
              <a:t>DOING</a:t>
            </a:r>
          </a:p>
        </p:txBody>
      </p:sp>
      <p:sp>
        <p:nvSpPr>
          <p:cNvPr id="15" name="Freeform 7">
            <a:extLst>
              <a:ext uri="{FF2B5EF4-FFF2-40B4-BE49-F238E27FC236}">
                <a16:creationId xmlns:a16="http://schemas.microsoft.com/office/drawing/2014/main" id="{AA55D7B7-EF53-D42F-E90B-0C337FCC8212}"/>
              </a:ext>
            </a:extLst>
          </p:cNvPr>
          <p:cNvSpPr/>
          <p:nvPr/>
        </p:nvSpPr>
        <p:spPr>
          <a:xfrm rot="1331789">
            <a:off x="1544882" y="3331531"/>
            <a:ext cx="2649091" cy="1917279"/>
          </a:xfrm>
          <a:custGeom>
            <a:avLst/>
            <a:gdLst/>
            <a:ahLst/>
            <a:cxnLst/>
            <a:rect l="l" t="t" r="r" b="b"/>
            <a:pathLst>
              <a:path w="2649091" h="1917279">
                <a:moveTo>
                  <a:pt x="0" y="0"/>
                </a:moveTo>
                <a:lnTo>
                  <a:pt x="2649091" y="0"/>
                </a:lnTo>
                <a:lnTo>
                  <a:pt x="2649091" y="1917280"/>
                </a:lnTo>
                <a:lnTo>
                  <a:pt x="0" y="19172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1">
            <a:extLst>
              <a:ext uri="{FF2B5EF4-FFF2-40B4-BE49-F238E27FC236}">
                <a16:creationId xmlns:a16="http://schemas.microsoft.com/office/drawing/2014/main" id="{8335FC3E-43D2-173F-E481-1CD098F2B5D4}"/>
              </a:ext>
            </a:extLst>
          </p:cNvPr>
          <p:cNvSpPr/>
          <p:nvPr/>
        </p:nvSpPr>
        <p:spPr>
          <a:xfrm>
            <a:off x="14517881" y="2876113"/>
            <a:ext cx="1113164" cy="2419921"/>
          </a:xfrm>
          <a:custGeom>
            <a:avLst/>
            <a:gdLst/>
            <a:ahLst/>
            <a:cxnLst/>
            <a:rect l="l" t="t" r="r" b="b"/>
            <a:pathLst>
              <a:path w="1113164" h="2419921">
                <a:moveTo>
                  <a:pt x="0" y="0"/>
                </a:moveTo>
                <a:lnTo>
                  <a:pt x="1113164" y="0"/>
                </a:lnTo>
                <a:lnTo>
                  <a:pt x="1113164" y="2419921"/>
                </a:lnTo>
                <a:lnTo>
                  <a:pt x="0" y="24199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923992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y outline of a state&#10;&#10;Description automatically generated">
            <a:extLst>
              <a:ext uri="{FF2B5EF4-FFF2-40B4-BE49-F238E27FC236}">
                <a16:creationId xmlns:a16="http://schemas.microsoft.com/office/drawing/2014/main" id="{2602272E-3D31-B6CF-F70F-0C3886131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201" y="1318552"/>
            <a:ext cx="11014586" cy="11014586"/>
          </a:xfrm>
          <a:prstGeom prst="rect">
            <a:avLst/>
          </a:prstGeom>
        </p:spPr>
      </p:pic>
      <p:sp>
        <p:nvSpPr>
          <p:cNvPr id="2" name="Title 1">
            <a:extLst>
              <a:ext uri="{FF2B5EF4-FFF2-40B4-BE49-F238E27FC236}">
                <a16:creationId xmlns:a16="http://schemas.microsoft.com/office/drawing/2014/main" id="{77AF1AAE-07B7-8E56-5DAE-C1242F16B7E5}"/>
              </a:ext>
            </a:extLst>
          </p:cNvPr>
          <p:cNvSpPr>
            <a:spLocks noGrp="1"/>
          </p:cNvSpPr>
          <p:nvPr>
            <p:ph type="ctrTitle"/>
          </p:nvPr>
        </p:nvSpPr>
        <p:spPr/>
        <p:txBody>
          <a:bodyPr/>
          <a:lstStyle/>
          <a:p>
            <a:r>
              <a:rPr lang="en-US"/>
              <a:t>HEALTH-RELATED SOCIAL NEEDS DATA</a:t>
            </a:r>
          </a:p>
        </p:txBody>
      </p:sp>
      <p:sp>
        <p:nvSpPr>
          <p:cNvPr id="4" name="TextBox 14">
            <a:extLst>
              <a:ext uri="{FF2B5EF4-FFF2-40B4-BE49-F238E27FC236}">
                <a16:creationId xmlns:a16="http://schemas.microsoft.com/office/drawing/2014/main" id="{A98DC585-0128-BB9E-99A1-D3E2ED02D4DF}"/>
              </a:ext>
            </a:extLst>
          </p:cNvPr>
          <p:cNvSpPr txBox="1"/>
          <p:nvPr/>
        </p:nvSpPr>
        <p:spPr>
          <a:xfrm>
            <a:off x="835291" y="1798303"/>
            <a:ext cx="16390370" cy="2469074"/>
          </a:xfrm>
          <a:prstGeom prst="rect">
            <a:avLst/>
          </a:prstGeom>
        </p:spPr>
        <p:txBody>
          <a:bodyPr lIns="0" tIns="0" rIns="0" bIns="0" rtlCol="0" anchor="t">
            <a:spAutoFit/>
          </a:bodyPr>
          <a:lstStyle/>
          <a:p>
            <a:pPr>
              <a:lnSpc>
                <a:spcPts val="3934"/>
              </a:lnSpc>
            </a:pPr>
            <a:r>
              <a:rPr lang="en-US" sz="3200">
                <a:latin typeface="Overpass"/>
              </a:rPr>
              <a:t>In Oklahoma, </a:t>
            </a:r>
            <a:r>
              <a:rPr lang="en-US" sz="3200" err="1">
                <a:latin typeface="Overpass"/>
              </a:rPr>
              <a:t>MyHealthAccess</a:t>
            </a:r>
            <a:r>
              <a:rPr lang="en-US" sz="3200">
                <a:latin typeface="Overpass"/>
              </a:rPr>
              <a:t> Network, a Gravity Project pilot site, utilized its existing HIE infrastructure to enable HDU for health-related social needs data sharing in a number of settings statewide. The organization did so by implementing an easy-to-use patient survey delivered via text message prior to every appointment with a provider.</a:t>
            </a:r>
          </a:p>
          <a:p>
            <a:pPr>
              <a:lnSpc>
                <a:spcPts val="3934"/>
              </a:lnSpc>
            </a:pPr>
            <a:endParaRPr lang="en-US" sz="3200">
              <a:latin typeface="Overpass"/>
            </a:endParaRPr>
          </a:p>
        </p:txBody>
      </p:sp>
      <p:grpSp>
        <p:nvGrpSpPr>
          <p:cNvPr id="6" name="Group 6">
            <a:extLst>
              <a:ext uri="{FF2B5EF4-FFF2-40B4-BE49-F238E27FC236}">
                <a16:creationId xmlns:a16="http://schemas.microsoft.com/office/drawing/2014/main" id="{C01B03A7-E0E6-18DC-492F-DA154AB480FC}"/>
              </a:ext>
            </a:extLst>
          </p:cNvPr>
          <p:cNvGrpSpPr/>
          <p:nvPr/>
        </p:nvGrpSpPr>
        <p:grpSpPr>
          <a:xfrm>
            <a:off x="11526735" y="4510034"/>
            <a:ext cx="5732565" cy="4039460"/>
            <a:chOff x="0" y="0"/>
            <a:chExt cx="1509811" cy="1063891"/>
          </a:xfrm>
        </p:grpSpPr>
        <p:sp>
          <p:nvSpPr>
            <p:cNvPr id="7" name="Freeform 7">
              <a:extLst>
                <a:ext uri="{FF2B5EF4-FFF2-40B4-BE49-F238E27FC236}">
                  <a16:creationId xmlns:a16="http://schemas.microsoft.com/office/drawing/2014/main" id="{0FEE6D45-109F-8A9C-9B88-FDE47394CE59}"/>
                </a:ext>
              </a:extLst>
            </p:cNvPr>
            <p:cNvSpPr/>
            <p:nvPr/>
          </p:nvSpPr>
          <p:spPr>
            <a:xfrm>
              <a:off x="0" y="0"/>
              <a:ext cx="1509811" cy="1063891"/>
            </a:xfrm>
            <a:custGeom>
              <a:avLst/>
              <a:gdLst/>
              <a:ahLst/>
              <a:cxnLst/>
              <a:rect l="l" t="t" r="r" b="b"/>
              <a:pathLst>
                <a:path w="1509811" h="1063891">
                  <a:moveTo>
                    <a:pt x="68876" y="0"/>
                  </a:moveTo>
                  <a:lnTo>
                    <a:pt x="1440935" y="0"/>
                  </a:lnTo>
                  <a:cubicBezTo>
                    <a:pt x="1478974" y="0"/>
                    <a:pt x="1509811" y="30837"/>
                    <a:pt x="1509811" y="68876"/>
                  </a:cubicBezTo>
                  <a:lnTo>
                    <a:pt x="1509811" y="995014"/>
                  </a:lnTo>
                  <a:cubicBezTo>
                    <a:pt x="1509811" y="1013282"/>
                    <a:pt x="1502555" y="1030801"/>
                    <a:pt x="1489638" y="1043717"/>
                  </a:cubicBezTo>
                  <a:cubicBezTo>
                    <a:pt x="1476721" y="1056634"/>
                    <a:pt x="1459202" y="1063891"/>
                    <a:pt x="1440935" y="1063891"/>
                  </a:cubicBezTo>
                  <a:lnTo>
                    <a:pt x="68876" y="1063891"/>
                  </a:lnTo>
                  <a:cubicBezTo>
                    <a:pt x="30837" y="1063891"/>
                    <a:pt x="0" y="1033054"/>
                    <a:pt x="0" y="995014"/>
                  </a:cubicBezTo>
                  <a:lnTo>
                    <a:pt x="0" y="68876"/>
                  </a:lnTo>
                  <a:cubicBezTo>
                    <a:pt x="0" y="30837"/>
                    <a:pt x="30837" y="0"/>
                    <a:pt x="68876" y="0"/>
                  </a:cubicBezTo>
                  <a:close/>
                </a:path>
              </a:pathLst>
            </a:custGeom>
            <a:solidFill>
              <a:srgbClr val="B34220"/>
            </a:solidFill>
          </p:spPr>
          <p:txBody>
            <a:bodyPr/>
            <a:lstStyle/>
            <a:p>
              <a:endParaRPr lang="en-US"/>
            </a:p>
          </p:txBody>
        </p:sp>
        <p:sp>
          <p:nvSpPr>
            <p:cNvPr id="8" name="TextBox 8">
              <a:extLst>
                <a:ext uri="{FF2B5EF4-FFF2-40B4-BE49-F238E27FC236}">
                  <a16:creationId xmlns:a16="http://schemas.microsoft.com/office/drawing/2014/main" id="{A0D9F2C0-EA1B-43E1-60AC-BE5F59059EB8}"/>
                </a:ext>
              </a:extLst>
            </p:cNvPr>
            <p:cNvSpPr txBox="1"/>
            <p:nvPr/>
          </p:nvSpPr>
          <p:spPr>
            <a:xfrm>
              <a:off x="35121" y="47967"/>
              <a:ext cx="1439569" cy="927100"/>
            </a:xfrm>
            <a:prstGeom prst="rect">
              <a:avLst/>
            </a:prstGeom>
          </p:spPr>
          <p:txBody>
            <a:bodyPr lIns="50800" tIns="50800" rIns="50800" bIns="50800" rtlCol="0" anchor="ctr"/>
            <a:lstStyle/>
            <a:p>
              <a:pPr algn="ctr">
                <a:lnSpc>
                  <a:spcPts val="3639"/>
                </a:lnSpc>
              </a:pPr>
              <a:r>
                <a:rPr lang="en-US" sz="2599">
                  <a:solidFill>
                    <a:srgbClr val="F2EFEA"/>
                  </a:solidFill>
                  <a:latin typeface="Overpass Ultra-Bold"/>
                </a:rPr>
                <a:t>This work helped to reduce healthcare professional burden while still collecting vital data to improve care coordination and delivery. The Gravity Project has supported the rollout by providing technical assistance for the past eight months. </a:t>
              </a:r>
            </a:p>
          </p:txBody>
        </p:sp>
      </p:grpSp>
      <p:sp>
        <p:nvSpPr>
          <p:cNvPr id="9" name="Freeform 9">
            <a:extLst>
              <a:ext uri="{FF2B5EF4-FFF2-40B4-BE49-F238E27FC236}">
                <a16:creationId xmlns:a16="http://schemas.microsoft.com/office/drawing/2014/main" id="{30DEAA16-9573-586C-72D5-9770B4835E01}"/>
              </a:ext>
            </a:extLst>
          </p:cNvPr>
          <p:cNvSpPr/>
          <p:nvPr/>
        </p:nvSpPr>
        <p:spPr>
          <a:xfrm>
            <a:off x="3843029" y="5856629"/>
            <a:ext cx="2982202" cy="1938431"/>
          </a:xfrm>
          <a:custGeom>
            <a:avLst/>
            <a:gdLst/>
            <a:ahLst/>
            <a:cxnLst/>
            <a:rect l="l" t="t" r="r" b="b"/>
            <a:pathLst>
              <a:path w="2982202" h="1938431">
                <a:moveTo>
                  <a:pt x="0" y="0"/>
                </a:moveTo>
                <a:lnTo>
                  <a:pt x="2982202" y="0"/>
                </a:lnTo>
                <a:lnTo>
                  <a:pt x="2982202" y="1938431"/>
                </a:lnTo>
                <a:lnTo>
                  <a:pt x="0" y="1938431"/>
                </a:lnTo>
                <a:lnTo>
                  <a:pt x="0" y="0"/>
                </a:lnTo>
                <a:close/>
              </a:path>
            </a:pathLst>
          </a:custGeom>
          <a:blipFill>
            <a:blip r:embed="rId3"/>
            <a:stretch>
              <a:fillRect/>
            </a:stretch>
          </a:blipFill>
        </p:spPr>
        <p:txBody>
          <a:bodyPr/>
          <a:lstStyle/>
          <a:p>
            <a:endParaRPr lang="en-US"/>
          </a:p>
        </p:txBody>
      </p:sp>
      <p:pic>
        <p:nvPicPr>
          <p:cNvPr id="15" name="Graphic 14" descr="Smart Phone outline">
            <a:extLst>
              <a:ext uri="{FF2B5EF4-FFF2-40B4-BE49-F238E27FC236}">
                <a16:creationId xmlns:a16="http://schemas.microsoft.com/office/drawing/2014/main" id="{82F1518D-5D93-3230-688C-9E430F5090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2196" y="5155166"/>
            <a:ext cx="3163077" cy="3163077"/>
          </a:xfrm>
          <a:prstGeom prst="rect">
            <a:avLst/>
          </a:prstGeom>
        </p:spPr>
      </p:pic>
      <p:pic>
        <p:nvPicPr>
          <p:cNvPr id="17" name="Graphic 16" descr="Chat bubble with solid fill">
            <a:extLst>
              <a:ext uri="{FF2B5EF4-FFF2-40B4-BE49-F238E27FC236}">
                <a16:creationId xmlns:a16="http://schemas.microsoft.com/office/drawing/2014/main" id="{E03F7E7D-1DFE-1A71-0499-695010028E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39507" y="4028215"/>
            <a:ext cx="2246609" cy="2246609"/>
          </a:xfrm>
          <a:prstGeom prst="rect">
            <a:avLst/>
          </a:prstGeom>
        </p:spPr>
      </p:pic>
    </p:spTree>
    <p:extLst>
      <p:ext uri="{BB962C8B-B14F-4D97-AF65-F5344CB8AC3E}">
        <p14:creationId xmlns:p14="http://schemas.microsoft.com/office/powerpoint/2010/main" val="2261940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3DB5-9A08-E049-9F65-ECFF34238A0C}"/>
              </a:ext>
            </a:extLst>
          </p:cNvPr>
          <p:cNvSpPr>
            <a:spLocks noGrp="1"/>
          </p:cNvSpPr>
          <p:nvPr>
            <p:ph type="ctrTitle"/>
          </p:nvPr>
        </p:nvSpPr>
        <p:spPr/>
        <p:txBody>
          <a:bodyPr/>
          <a:lstStyle/>
          <a:p>
            <a:r>
              <a:rPr lang="en-US"/>
              <a:t>PUBLIC HEALTH DATA MODERNIZATION</a:t>
            </a:r>
          </a:p>
        </p:txBody>
      </p:sp>
      <p:grpSp>
        <p:nvGrpSpPr>
          <p:cNvPr id="4" name="Group 5">
            <a:extLst>
              <a:ext uri="{FF2B5EF4-FFF2-40B4-BE49-F238E27FC236}">
                <a16:creationId xmlns:a16="http://schemas.microsoft.com/office/drawing/2014/main" id="{4D8E2FE9-F92F-15C9-1597-EBC062E94170}"/>
              </a:ext>
            </a:extLst>
          </p:cNvPr>
          <p:cNvGrpSpPr/>
          <p:nvPr/>
        </p:nvGrpSpPr>
        <p:grpSpPr>
          <a:xfrm>
            <a:off x="6275562" y="4937624"/>
            <a:ext cx="5736876" cy="4034193"/>
            <a:chOff x="0" y="0"/>
            <a:chExt cx="1510947" cy="1062504"/>
          </a:xfrm>
        </p:grpSpPr>
        <p:sp>
          <p:nvSpPr>
            <p:cNvPr id="5" name="Freeform 6">
              <a:extLst>
                <a:ext uri="{FF2B5EF4-FFF2-40B4-BE49-F238E27FC236}">
                  <a16:creationId xmlns:a16="http://schemas.microsoft.com/office/drawing/2014/main" id="{4EC7CB12-0452-8FAA-659B-0BA927BD6173}"/>
                </a:ext>
              </a:extLst>
            </p:cNvPr>
            <p:cNvSpPr/>
            <p:nvPr/>
          </p:nvSpPr>
          <p:spPr>
            <a:xfrm>
              <a:off x="0" y="0"/>
              <a:ext cx="1510947" cy="1062504"/>
            </a:xfrm>
            <a:custGeom>
              <a:avLst/>
              <a:gdLst/>
              <a:ahLst/>
              <a:cxnLst/>
              <a:rect l="l" t="t" r="r" b="b"/>
              <a:pathLst>
                <a:path w="1510947" h="1062504">
                  <a:moveTo>
                    <a:pt x="68825" y="0"/>
                  </a:moveTo>
                  <a:lnTo>
                    <a:pt x="1442122" y="0"/>
                  </a:lnTo>
                  <a:cubicBezTo>
                    <a:pt x="1460375" y="0"/>
                    <a:pt x="1477881" y="7251"/>
                    <a:pt x="1490788" y="20158"/>
                  </a:cubicBezTo>
                  <a:cubicBezTo>
                    <a:pt x="1503696" y="33065"/>
                    <a:pt x="1510947" y="50571"/>
                    <a:pt x="1510947" y="68825"/>
                  </a:cubicBezTo>
                  <a:lnTo>
                    <a:pt x="1510947" y="993679"/>
                  </a:lnTo>
                  <a:cubicBezTo>
                    <a:pt x="1510947" y="1011932"/>
                    <a:pt x="1503696" y="1029438"/>
                    <a:pt x="1490788" y="1042345"/>
                  </a:cubicBezTo>
                  <a:cubicBezTo>
                    <a:pt x="1477881" y="1055252"/>
                    <a:pt x="1460375" y="1062504"/>
                    <a:pt x="1442122" y="1062504"/>
                  </a:cubicBezTo>
                  <a:lnTo>
                    <a:pt x="68825" y="1062504"/>
                  </a:lnTo>
                  <a:cubicBezTo>
                    <a:pt x="30814" y="1062504"/>
                    <a:pt x="0" y="1031690"/>
                    <a:pt x="0" y="993679"/>
                  </a:cubicBezTo>
                  <a:lnTo>
                    <a:pt x="0" y="68825"/>
                  </a:lnTo>
                  <a:cubicBezTo>
                    <a:pt x="0" y="50571"/>
                    <a:pt x="7251" y="33065"/>
                    <a:pt x="20158" y="20158"/>
                  </a:cubicBezTo>
                  <a:cubicBezTo>
                    <a:pt x="33065" y="7251"/>
                    <a:pt x="50571" y="0"/>
                    <a:pt x="68825" y="0"/>
                  </a:cubicBezTo>
                  <a:close/>
                </a:path>
              </a:pathLst>
            </a:custGeom>
            <a:solidFill>
              <a:schemeClr val="accent2"/>
            </a:solidFill>
          </p:spPr>
          <p:txBody>
            <a:bodyPr/>
            <a:lstStyle/>
            <a:p>
              <a:endParaRPr lang="en-US"/>
            </a:p>
          </p:txBody>
        </p:sp>
        <p:sp>
          <p:nvSpPr>
            <p:cNvPr id="6" name="TextBox 7">
              <a:extLst>
                <a:ext uri="{FF2B5EF4-FFF2-40B4-BE49-F238E27FC236}">
                  <a16:creationId xmlns:a16="http://schemas.microsoft.com/office/drawing/2014/main" id="{483B7C3D-6081-01AB-6D2E-04B4F894C9A1}"/>
                </a:ext>
              </a:extLst>
            </p:cNvPr>
            <p:cNvSpPr txBox="1"/>
            <p:nvPr/>
          </p:nvSpPr>
          <p:spPr>
            <a:xfrm>
              <a:off x="0" y="54223"/>
              <a:ext cx="1510947" cy="927100"/>
            </a:xfrm>
            <a:prstGeom prst="rect">
              <a:avLst/>
            </a:prstGeom>
          </p:spPr>
          <p:txBody>
            <a:bodyPr lIns="50800" tIns="50800" rIns="50800" bIns="50800" rtlCol="0" anchor="ctr"/>
            <a:lstStyle/>
            <a:p>
              <a:pPr algn="ctr">
                <a:lnSpc>
                  <a:spcPts val="3639"/>
                </a:lnSpc>
              </a:pPr>
              <a:r>
                <a:rPr lang="en-US" sz="2599">
                  <a:solidFill>
                    <a:schemeClr val="bg1"/>
                  </a:solidFill>
                  <a:latin typeface="Overpass Ultra-Bold"/>
                </a:rPr>
                <a:t>The two organizations mobilized a team of solution architects, Rhapsody engineers, and HIE subject matter experts to build the necessary interoperability framework to enable secure inbound and outbound data feeds for over 350 participants.</a:t>
              </a:r>
            </a:p>
          </p:txBody>
        </p:sp>
      </p:grpSp>
      <p:sp>
        <p:nvSpPr>
          <p:cNvPr id="7" name="Freeform 8">
            <a:extLst>
              <a:ext uri="{FF2B5EF4-FFF2-40B4-BE49-F238E27FC236}">
                <a16:creationId xmlns:a16="http://schemas.microsoft.com/office/drawing/2014/main" id="{3E1B6D2C-8FE5-555C-9A52-938527F29533}"/>
              </a:ext>
            </a:extLst>
          </p:cNvPr>
          <p:cNvSpPr/>
          <p:nvPr/>
        </p:nvSpPr>
        <p:spPr>
          <a:xfrm>
            <a:off x="1358277" y="4571208"/>
            <a:ext cx="4426046" cy="5072833"/>
          </a:xfrm>
          <a:custGeom>
            <a:avLst/>
            <a:gdLst/>
            <a:ahLst/>
            <a:cxnLst/>
            <a:rect l="l" t="t" r="r" b="b"/>
            <a:pathLst>
              <a:path w="4426046" h="5072833">
                <a:moveTo>
                  <a:pt x="0" y="0"/>
                </a:moveTo>
                <a:lnTo>
                  <a:pt x="4426047" y="0"/>
                </a:lnTo>
                <a:lnTo>
                  <a:pt x="4426047" y="5072833"/>
                </a:lnTo>
                <a:lnTo>
                  <a:pt x="0" y="5072833"/>
                </a:lnTo>
                <a:lnTo>
                  <a:pt x="0" y="0"/>
                </a:lnTo>
                <a:close/>
              </a:path>
            </a:pathLst>
          </a:custGeom>
          <a:blipFill>
            <a:blip r:embed="rId2">
              <a:alphaModFix amt="60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11">
            <a:extLst>
              <a:ext uri="{FF2B5EF4-FFF2-40B4-BE49-F238E27FC236}">
                <a16:creationId xmlns:a16="http://schemas.microsoft.com/office/drawing/2014/main" id="{C6E37321-925D-1857-3F6B-075FBBED1C88}"/>
              </a:ext>
            </a:extLst>
          </p:cNvPr>
          <p:cNvSpPr txBox="1"/>
          <p:nvPr/>
        </p:nvSpPr>
        <p:spPr>
          <a:xfrm>
            <a:off x="769005" y="1839787"/>
            <a:ext cx="16230600" cy="2318652"/>
          </a:xfrm>
          <a:prstGeom prst="rect">
            <a:avLst/>
          </a:prstGeom>
        </p:spPr>
        <p:txBody>
          <a:bodyPr lIns="0" tIns="0" rIns="0" bIns="0" rtlCol="0" anchor="t">
            <a:spAutoFit/>
          </a:bodyPr>
          <a:lstStyle/>
          <a:p>
            <a:pPr>
              <a:lnSpc>
                <a:spcPts val="2979"/>
              </a:lnSpc>
            </a:pPr>
            <a:r>
              <a:rPr lang="en-US" sz="3200">
                <a:solidFill>
                  <a:schemeClr val="bg1"/>
                </a:solidFill>
                <a:latin typeface="Overpass"/>
              </a:rPr>
              <a:t>The California Department of Public Health needed a better way to collect, organize, track, and report lab result registry data. They expanded the original Electronic Lab Reporting data to create </a:t>
            </a:r>
            <a:r>
              <a:rPr lang="en-US" sz="3200" err="1">
                <a:solidFill>
                  <a:schemeClr val="bg1"/>
                </a:solidFill>
                <a:latin typeface="Overpass"/>
              </a:rPr>
              <a:t>SaPHIRE</a:t>
            </a:r>
            <a:r>
              <a:rPr lang="en-US" sz="3200">
                <a:solidFill>
                  <a:schemeClr val="bg1"/>
                </a:solidFill>
                <a:latin typeface="Overpass"/>
              </a:rPr>
              <a:t> in 2020. By 2022, with mass amounts of data coming in from COVID-19, </a:t>
            </a:r>
            <a:r>
              <a:rPr lang="en-US" sz="3200" err="1">
                <a:solidFill>
                  <a:schemeClr val="bg1"/>
                </a:solidFill>
                <a:latin typeface="Overpass"/>
              </a:rPr>
              <a:t>SaPHIRE’s</a:t>
            </a:r>
            <a:r>
              <a:rPr lang="en-US" sz="3200">
                <a:solidFill>
                  <a:schemeClr val="bg1"/>
                </a:solidFill>
                <a:latin typeface="Overpass"/>
              </a:rPr>
              <a:t> success required further data modernization efforts. To make this a reality and migrate participating labs to the upgraded system, the state partnered with Manifest </a:t>
            </a:r>
            <a:r>
              <a:rPr lang="en-US" sz="3200" err="1">
                <a:solidFill>
                  <a:schemeClr val="bg1"/>
                </a:solidFill>
                <a:latin typeface="Overpass"/>
              </a:rPr>
              <a:t>MedEx</a:t>
            </a:r>
            <a:r>
              <a:rPr lang="en-US" sz="3200">
                <a:solidFill>
                  <a:schemeClr val="bg1"/>
                </a:solidFill>
                <a:latin typeface="Overpass"/>
              </a:rPr>
              <a:t> and J2 Interactive. </a:t>
            </a:r>
          </a:p>
        </p:txBody>
      </p:sp>
      <p:pic>
        <p:nvPicPr>
          <p:cNvPr id="10" name="Graphic 9" descr="Statistics outline">
            <a:extLst>
              <a:ext uri="{FF2B5EF4-FFF2-40B4-BE49-F238E27FC236}">
                <a16:creationId xmlns:a16="http://schemas.microsoft.com/office/drawing/2014/main" id="{62CC4568-6B8B-EF89-25F0-905C34C0DD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34864" y="5291564"/>
            <a:ext cx="3088433" cy="3088433"/>
          </a:xfrm>
          <a:prstGeom prst="rect">
            <a:avLst/>
          </a:prstGeom>
        </p:spPr>
      </p:pic>
    </p:spTree>
    <p:extLst>
      <p:ext uri="{BB962C8B-B14F-4D97-AF65-F5344CB8AC3E}">
        <p14:creationId xmlns:p14="http://schemas.microsoft.com/office/powerpoint/2010/main" val="3044159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C68BD-52BA-CDDB-5CDB-DD6223ADD910}"/>
              </a:ext>
            </a:extLst>
          </p:cNvPr>
          <p:cNvSpPr>
            <a:spLocks noGrp="1"/>
          </p:cNvSpPr>
          <p:nvPr>
            <p:ph type="ctrTitle"/>
          </p:nvPr>
        </p:nvSpPr>
        <p:spPr/>
        <p:txBody>
          <a:bodyPr/>
          <a:lstStyle/>
          <a:p>
            <a:r>
              <a:rPr lang="en-US"/>
              <a:t>PUBLIC HEALTH DATA MODERNIZATION</a:t>
            </a:r>
          </a:p>
        </p:txBody>
      </p:sp>
      <p:grpSp>
        <p:nvGrpSpPr>
          <p:cNvPr id="4" name="Group 5">
            <a:extLst>
              <a:ext uri="{FF2B5EF4-FFF2-40B4-BE49-F238E27FC236}">
                <a16:creationId xmlns:a16="http://schemas.microsoft.com/office/drawing/2014/main" id="{27021BF8-1C6B-6B01-F686-1700C8B08FEF}"/>
              </a:ext>
            </a:extLst>
          </p:cNvPr>
          <p:cNvGrpSpPr/>
          <p:nvPr/>
        </p:nvGrpSpPr>
        <p:grpSpPr>
          <a:xfrm>
            <a:off x="6230091" y="4373972"/>
            <a:ext cx="5736876" cy="4034193"/>
            <a:chOff x="0" y="0"/>
            <a:chExt cx="1510947" cy="1062504"/>
          </a:xfrm>
        </p:grpSpPr>
        <p:sp>
          <p:nvSpPr>
            <p:cNvPr id="5" name="Freeform 6">
              <a:extLst>
                <a:ext uri="{FF2B5EF4-FFF2-40B4-BE49-F238E27FC236}">
                  <a16:creationId xmlns:a16="http://schemas.microsoft.com/office/drawing/2014/main" id="{7C418682-6CCF-C6B1-4CA2-A2DFE7C487EA}"/>
                </a:ext>
              </a:extLst>
            </p:cNvPr>
            <p:cNvSpPr/>
            <p:nvPr/>
          </p:nvSpPr>
          <p:spPr>
            <a:xfrm>
              <a:off x="0" y="0"/>
              <a:ext cx="1510947" cy="1062504"/>
            </a:xfrm>
            <a:custGeom>
              <a:avLst/>
              <a:gdLst/>
              <a:ahLst/>
              <a:cxnLst/>
              <a:rect l="l" t="t" r="r" b="b"/>
              <a:pathLst>
                <a:path w="1510947" h="1062504">
                  <a:moveTo>
                    <a:pt x="68825" y="0"/>
                  </a:moveTo>
                  <a:lnTo>
                    <a:pt x="1442122" y="0"/>
                  </a:lnTo>
                  <a:cubicBezTo>
                    <a:pt x="1460375" y="0"/>
                    <a:pt x="1477881" y="7251"/>
                    <a:pt x="1490788" y="20158"/>
                  </a:cubicBezTo>
                  <a:cubicBezTo>
                    <a:pt x="1503696" y="33065"/>
                    <a:pt x="1510947" y="50571"/>
                    <a:pt x="1510947" y="68825"/>
                  </a:cubicBezTo>
                  <a:lnTo>
                    <a:pt x="1510947" y="993679"/>
                  </a:lnTo>
                  <a:cubicBezTo>
                    <a:pt x="1510947" y="1011932"/>
                    <a:pt x="1503696" y="1029438"/>
                    <a:pt x="1490788" y="1042345"/>
                  </a:cubicBezTo>
                  <a:cubicBezTo>
                    <a:pt x="1477881" y="1055252"/>
                    <a:pt x="1460375" y="1062504"/>
                    <a:pt x="1442122" y="1062504"/>
                  </a:cubicBezTo>
                  <a:lnTo>
                    <a:pt x="68825" y="1062504"/>
                  </a:lnTo>
                  <a:cubicBezTo>
                    <a:pt x="30814" y="1062504"/>
                    <a:pt x="0" y="1031690"/>
                    <a:pt x="0" y="993679"/>
                  </a:cubicBezTo>
                  <a:lnTo>
                    <a:pt x="0" y="68825"/>
                  </a:lnTo>
                  <a:cubicBezTo>
                    <a:pt x="0" y="50571"/>
                    <a:pt x="7251" y="33065"/>
                    <a:pt x="20158" y="20158"/>
                  </a:cubicBezTo>
                  <a:cubicBezTo>
                    <a:pt x="33065" y="7251"/>
                    <a:pt x="50571" y="0"/>
                    <a:pt x="68825" y="0"/>
                  </a:cubicBezTo>
                  <a:close/>
                </a:path>
              </a:pathLst>
            </a:custGeom>
            <a:solidFill>
              <a:srgbClr val="AFAEAC"/>
            </a:solidFill>
          </p:spPr>
          <p:txBody>
            <a:bodyPr/>
            <a:lstStyle/>
            <a:p>
              <a:endParaRPr lang="en-US"/>
            </a:p>
          </p:txBody>
        </p:sp>
        <p:sp>
          <p:nvSpPr>
            <p:cNvPr id="6" name="TextBox 7">
              <a:extLst>
                <a:ext uri="{FF2B5EF4-FFF2-40B4-BE49-F238E27FC236}">
                  <a16:creationId xmlns:a16="http://schemas.microsoft.com/office/drawing/2014/main" id="{97773626-2420-06D2-BFC5-7C5655BDC1BD}"/>
                </a:ext>
              </a:extLst>
            </p:cNvPr>
            <p:cNvSpPr txBox="1"/>
            <p:nvPr/>
          </p:nvSpPr>
          <p:spPr>
            <a:xfrm>
              <a:off x="96466" y="15919"/>
              <a:ext cx="1318015" cy="927100"/>
            </a:xfrm>
            <a:prstGeom prst="rect">
              <a:avLst/>
            </a:prstGeom>
          </p:spPr>
          <p:txBody>
            <a:bodyPr lIns="50800" tIns="50800" rIns="50800" bIns="50800" rtlCol="0" anchor="ctr"/>
            <a:lstStyle/>
            <a:p>
              <a:pPr algn="ctr">
                <a:lnSpc>
                  <a:spcPts val="3639"/>
                </a:lnSpc>
              </a:pPr>
              <a:r>
                <a:rPr lang="en-US" sz="2599">
                  <a:solidFill>
                    <a:srgbClr val="0D325F"/>
                  </a:solidFill>
                  <a:latin typeface="Overpass Ultra-Bold"/>
                </a:rPr>
                <a:t>This enabled them to generate zip-code, county or regional data reports for a measure to support the community health assessment process and development of Community Health Improvement Plans.</a:t>
              </a:r>
            </a:p>
          </p:txBody>
        </p:sp>
      </p:grpSp>
      <p:sp>
        <p:nvSpPr>
          <p:cNvPr id="7" name="Freeform 8">
            <a:extLst>
              <a:ext uri="{FF2B5EF4-FFF2-40B4-BE49-F238E27FC236}">
                <a16:creationId xmlns:a16="http://schemas.microsoft.com/office/drawing/2014/main" id="{26403BCD-EF31-82A9-111E-15BBC064075C}"/>
              </a:ext>
            </a:extLst>
          </p:cNvPr>
          <p:cNvSpPr/>
          <p:nvPr/>
        </p:nvSpPr>
        <p:spPr>
          <a:xfrm>
            <a:off x="12306255" y="4904612"/>
            <a:ext cx="5067344" cy="2579687"/>
          </a:xfrm>
          <a:custGeom>
            <a:avLst/>
            <a:gdLst/>
            <a:ahLst/>
            <a:cxnLst/>
            <a:rect l="l" t="t" r="r" b="b"/>
            <a:pathLst>
              <a:path w="5067344" h="2579687">
                <a:moveTo>
                  <a:pt x="0" y="0"/>
                </a:moveTo>
                <a:lnTo>
                  <a:pt x="5067344" y="0"/>
                </a:lnTo>
                <a:lnTo>
                  <a:pt x="5067344" y="2579686"/>
                </a:lnTo>
                <a:lnTo>
                  <a:pt x="0" y="2579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9">
            <a:extLst>
              <a:ext uri="{FF2B5EF4-FFF2-40B4-BE49-F238E27FC236}">
                <a16:creationId xmlns:a16="http://schemas.microsoft.com/office/drawing/2014/main" id="{726810B6-FAEB-60E1-1B8D-DCED0C0618FD}"/>
              </a:ext>
            </a:extLst>
          </p:cNvPr>
          <p:cNvSpPr/>
          <p:nvPr/>
        </p:nvSpPr>
        <p:spPr>
          <a:xfrm>
            <a:off x="730455" y="4579848"/>
            <a:ext cx="5004336" cy="3828317"/>
          </a:xfrm>
          <a:custGeom>
            <a:avLst/>
            <a:gdLst/>
            <a:ahLst/>
            <a:cxnLst/>
            <a:rect l="l" t="t" r="r" b="b"/>
            <a:pathLst>
              <a:path w="5004336" h="3828317">
                <a:moveTo>
                  <a:pt x="0" y="0"/>
                </a:moveTo>
                <a:lnTo>
                  <a:pt x="5004336" y="0"/>
                </a:lnTo>
                <a:lnTo>
                  <a:pt x="5004336" y="3828317"/>
                </a:lnTo>
                <a:lnTo>
                  <a:pt x="0" y="3828317"/>
                </a:lnTo>
                <a:lnTo>
                  <a:pt x="0" y="0"/>
                </a:lnTo>
                <a:close/>
              </a:path>
            </a:pathLst>
          </a:custGeom>
          <a:blipFill>
            <a:blip r:embed="rId4">
              <a:alphaModFix amt="60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11">
            <a:extLst>
              <a:ext uri="{FF2B5EF4-FFF2-40B4-BE49-F238E27FC236}">
                <a16:creationId xmlns:a16="http://schemas.microsoft.com/office/drawing/2014/main" id="{B906399D-E216-DA82-2A5D-5EE4120ED253}"/>
              </a:ext>
            </a:extLst>
          </p:cNvPr>
          <p:cNvSpPr txBox="1"/>
          <p:nvPr/>
        </p:nvSpPr>
        <p:spPr>
          <a:xfrm>
            <a:off x="775926" y="1845817"/>
            <a:ext cx="16230600" cy="1947177"/>
          </a:xfrm>
          <a:prstGeom prst="rect">
            <a:avLst/>
          </a:prstGeom>
        </p:spPr>
        <p:txBody>
          <a:bodyPr lIns="0" tIns="0" rIns="0" bIns="0" rtlCol="0" anchor="t">
            <a:spAutoFit/>
          </a:bodyPr>
          <a:lstStyle/>
          <a:p>
            <a:pPr>
              <a:lnSpc>
                <a:spcPts val="2979"/>
              </a:lnSpc>
            </a:pPr>
            <a:r>
              <a:rPr lang="en-US" sz="3200">
                <a:solidFill>
                  <a:schemeClr val="bg1"/>
                </a:solidFill>
                <a:latin typeface="Overpass"/>
              </a:rPr>
              <a:t>To improve hypertension rates statewide, Bronx RHIO partnered with the New York State Department of Health to enhance data intake, tracking, and reporting. By modernizing the systems, they were able to Increase the identification of patients with undiagnosed hypertension using electronic health data and explore and test innovative ways to engage non-physician team members.   </a:t>
            </a:r>
          </a:p>
        </p:txBody>
      </p:sp>
    </p:spTree>
    <p:extLst>
      <p:ext uri="{BB962C8B-B14F-4D97-AF65-F5344CB8AC3E}">
        <p14:creationId xmlns:p14="http://schemas.microsoft.com/office/powerpoint/2010/main" val="3882493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75494-AF28-CA1E-E92B-14D26530B844}"/>
              </a:ext>
            </a:extLst>
          </p:cNvPr>
          <p:cNvSpPr>
            <a:spLocks noGrp="1"/>
          </p:cNvSpPr>
          <p:nvPr>
            <p:ph type="ctrTitle"/>
          </p:nvPr>
        </p:nvSpPr>
        <p:spPr/>
        <p:txBody>
          <a:bodyPr/>
          <a:lstStyle/>
          <a:p>
            <a:r>
              <a:rPr lang="en-US"/>
              <a:t>HEALTH EQUITY DATA</a:t>
            </a:r>
          </a:p>
        </p:txBody>
      </p:sp>
      <p:sp>
        <p:nvSpPr>
          <p:cNvPr id="3" name="Subtitle 2">
            <a:extLst>
              <a:ext uri="{FF2B5EF4-FFF2-40B4-BE49-F238E27FC236}">
                <a16:creationId xmlns:a16="http://schemas.microsoft.com/office/drawing/2014/main" id="{5F8A0AE3-803B-7CA9-C0A4-4FD8D56E27A3}"/>
              </a:ext>
            </a:extLst>
          </p:cNvPr>
          <p:cNvSpPr>
            <a:spLocks noGrp="1"/>
          </p:cNvSpPr>
          <p:nvPr>
            <p:ph type="subTitle" idx="1"/>
          </p:nvPr>
        </p:nvSpPr>
        <p:spPr>
          <a:xfrm>
            <a:off x="687355" y="1787590"/>
            <a:ext cx="16686244" cy="2355202"/>
          </a:xfrm>
        </p:spPr>
        <p:txBody>
          <a:bodyPr/>
          <a:lstStyle/>
          <a:p>
            <a:r>
              <a:rPr lang="en-US"/>
              <a:t>In Nebraska and Iowa, </a:t>
            </a:r>
            <a:r>
              <a:rPr lang="en-US" err="1"/>
              <a:t>CyncHealth</a:t>
            </a:r>
            <a:r>
              <a:rPr lang="en-US"/>
              <a:t> is using its HIE/HDU designation to help health care teams identify at-risk mothers and infants to enable improved and informed care coordination before, during,  and after delivery. The data is used to address gaps in care, ensure mothers are receiving the appropriate referrals at every step, and advance health equity among BIPOC populations. </a:t>
            </a:r>
          </a:p>
          <a:p>
            <a:endParaRPr lang="en-US"/>
          </a:p>
          <a:p>
            <a:endParaRPr lang="en-US"/>
          </a:p>
        </p:txBody>
      </p:sp>
      <p:sp>
        <p:nvSpPr>
          <p:cNvPr id="4" name="Freeform 5">
            <a:extLst>
              <a:ext uri="{FF2B5EF4-FFF2-40B4-BE49-F238E27FC236}">
                <a16:creationId xmlns:a16="http://schemas.microsoft.com/office/drawing/2014/main" id="{B3AC13F6-2829-5D6D-8C7E-70DC3AF6E662}"/>
              </a:ext>
            </a:extLst>
          </p:cNvPr>
          <p:cNvSpPr/>
          <p:nvPr/>
        </p:nvSpPr>
        <p:spPr>
          <a:xfrm>
            <a:off x="1230020" y="4354960"/>
            <a:ext cx="4120439" cy="2060220"/>
          </a:xfrm>
          <a:custGeom>
            <a:avLst/>
            <a:gdLst/>
            <a:ahLst/>
            <a:cxnLst/>
            <a:rect l="l" t="t" r="r" b="b"/>
            <a:pathLst>
              <a:path w="4120439" h="2060220">
                <a:moveTo>
                  <a:pt x="0" y="0"/>
                </a:moveTo>
                <a:lnTo>
                  <a:pt x="4120439" y="0"/>
                </a:lnTo>
                <a:lnTo>
                  <a:pt x="4120439" y="2060220"/>
                </a:lnTo>
                <a:lnTo>
                  <a:pt x="0" y="2060220"/>
                </a:lnTo>
                <a:lnTo>
                  <a:pt x="0" y="0"/>
                </a:lnTo>
                <a:close/>
              </a:path>
            </a:pathLst>
          </a:custGeom>
          <a:blipFill>
            <a:blip r:embed="rId2">
              <a:alphaModFix amt="65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id="{A821AEE8-60D8-A8D0-F715-DD3064E0134D}"/>
              </a:ext>
            </a:extLst>
          </p:cNvPr>
          <p:cNvSpPr/>
          <p:nvPr/>
        </p:nvSpPr>
        <p:spPr>
          <a:xfrm>
            <a:off x="2403393" y="5143500"/>
            <a:ext cx="2370849" cy="746672"/>
          </a:xfrm>
          <a:custGeom>
            <a:avLst/>
            <a:gdLst/>
            <a:ahLst/>
            <a:cxnLst/>
            <a:rect l="l" t="t" r="r" b="b"/>
            <a:pathLst>
              <a:path w="2370849" h="746672">
                <a:moveTo>
                  <a:pt x="0" y="0"/>
                </a:moveTo>
                <a:lnTo>
                  <a:pt x="2370850" y="0"/>
                </a:lnTo>
                <a:lnTo>
                  <a:pt x="2370850" y="746672"/>
                </a:lnTo>
                <a:lnTo>
                  <a:pt x="0" y="746672"/>
                </a:lnTo>
                <a:lnTo>
                  <a:pt x="0" y="0"/>
                </a:lnTo>
                <a:close/>
              </a:path>
            </a:pathLst>
          </a:custGeom>
          <a:blipFill>
            <a:blip r:embed="rId4"/>
            <a:stretch>
              <a:fillRect/>
            </a:stretch>
          </a:blipFill>
        </p:spPr>
        <p:txBody>
          <a:bodyPr/>
          <a:lstStyle/>
          <a:p>
            <a:endParaRPr lang="en-US"/>
          </a:p>
        </p:txBody>
      </p:sp>
      <p:sp>
        <p:nvSpPr>
          <p:cNvPr id="10" name="Freeform 11">
            <a:extLst>
              <a:ext uri="{FF2B5EF4-FFF2-40B4-BE49-F238E27FC236}">
                <a16:creationId xmlns:a16="http://schemas.microsoft.com/office/drawing/2014/main" id="{FA5E6947-347D-39A7-4F08-9E505D0E0CFD}"/>
              </a:ext>
            </a:extLst>
          </p:cNvPr>
          <p:cNvSpPr/>
          <p:nvPr/>
        </p:nvSpPr>
        <p:spPr>
          <a:xfrm>
            <a:off x="4230593" y="6599188"/>
            <a:ext cx="3905052" cy="2274693"/>
          </a:xfrm>
          <a:custGeom>
            <a:avLst/>
            <a:gdLst/>
            <a:ahLst/>
            <a:cxnLst/>
            <a:rect l="l" t="t" r="r" b="b"/>
            <a:pathLst>
              <a:path w="3905052" h="2274693">
                <a:moveTo>
                  <a:pt x="0" y="0"/>
                </a:moveTo>
                <a:lnTo>
                  <a:pt x="3905052" y="0"/>
                </a:lnTo>
                <a:lnTo>
                  <a:pt x="3905052" y="2274692"/>
                </a:lnTo>
                <a:lnTo>
                  <a:pt x="0" y="2274692"/>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Rounded Rectangle 13">
            <a:extLst>
              <a:ext uri="{FF2B5EF4-FFF2-40B4-BE49-F238E27FC236}">
                <a16:creationId xmlns:a16="http://schemas.microsoft.com/office/drawing/2014/main" id="{030B2332-E8CA-0551-BE4B-E54389EED04C}"/>
              </a:ext>
            </a:extLst>
          </p:cNvPr>
          <p:cNvSpPr/>
          <p:nvPr/>
        </p:nvSpPr>
        <p:spPr>
          <a:xfrm>
            <a:off x="11793894" y="4497355"/>
            <a:ext cx="5579705" cy="41635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4">
            <a:extLst>
              <a:ext uri="{FF2B5EF4-FFF2-40B4-BE49-F238E27FC236}">
                <a16:creationId xmlns:a16="http://schemas.microsoft.com/office/drawing/2014/main" id="{19F9EFC5-BC10-06FA-44F3-7FBE37D334CA}"/>
              </a:ext>
            </a:extLst>
          </p:cNvPr>
          <p:cNvSpPr txBox="1"/>
          <p:nvPr/>
        </p:nvSpPr>
        <p:spPr>
          <a:xfrm>
            <a:off x="12043284" y="5034785"/>
            <a:ext cx="5014696" cy="3070860"/>
          </a:xfrm>
          <a:prstGeom prst="rect">
            <a:avLst/>
          </a:prstGeom>
          <a:ln>
            <a:noFill/>
          </a:ln>
        </p:spPr>
        <p:txBody>
          <a:bodyPr lIns="0" tIns="0" rIns="0" bIns="0" rtlCol="0" anchor="t">
            <a:spAutoFit/>
          </a:bodyPr>
          <a:lstStyle/>
          <a:p>
            <a:pPr algn="ctr">
              <a:lnSpc>
                <a:spcPts val="3990"/>
              </a:lnSpc>
            </a:pPr>
            <a:r>
              <a:rPr lang="en-US" sz="2850">
                <a:latin typeface="Overpass Ultra-Bold"/>
              </a:rPr>
              <a:t>This work is focused on supporting Black, African American, American Indian, and Alaska Native parents with high-risk conditions who participate in Medicaid/CHIP</a:t>
            </a:r>
          </a:p>
        </p:txBody>
      </p:sp>
      <p:pic>
        <p:nvPicPr>
          <p:cNvPr id="13" name="Graphic 12" descr="Woman with baby outline">
            <a:extLst>
              <a:ext uri="{FF2B5EF4-FFF2-40B4-BE49-F238E27FC236}">
                <a16:creationId xmlns:a16="http://schemas.microsoft.com/office/drawing/2014/main" id="{FF09D0BF-1A50-4FCF-D691-7893B6D492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82540" y="4365068"/>
            <a:ext cx="4760744" cy="4760744"/>
          </a:xfrm>
          <a:prstGeom prst="rect">
            <a:avLst/>
          </a:prstGeom>
        </p:spPr>
      </p:pic>
    </p:spTree>
    <p:extLst>
      <p:ext uri="{BB962C8B-B14F-4D97-AF65-F5344CB8AC3E}">
        <p14:creationId xmlns:p14="http://schemas.microsoft.com/office/powerpoint/2010/main" val="101419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8039-228B-5E48-DB5D-39EB1883C10B}"/>
              </a:ext>
            </a:extLst>
          </p:cNvPr>
          <p:cNvSpPr>
            <a:spLocks noGrp="1"/>
          </p:cNvSpPr>
          <p:nvPr>
            <p:ph type="ctrTitle"/>
          </p:nvPr>
        </p:nvSpPr>
        <p:spPr/>
        <p:txBody>
          <a:bodyPr/>
          <a:lstStyle/>
          <a:p>
            <a:r>
              <a:rPr lang="en-US"/>
              <a:t>HDUs ARE NOT A ONE SIZE FITS ALL</a:t>
            </a:r>
          </a:p>
        </p:txBody>
      </p:sp>
      <p:sp>
        <p:nvSpPr>
          <p:cNvPr id="4" name="AutoShape 2">
            <a:extLst>
              <a:ext uri="{FF2B5EF4-FFF2-40B4-BE49-F238E27FC236}">
                <a16:creationId xmlns:a16="http://schemas.microsoft.com/office/drawing/2014/main" id="{C5F9ADFE-401B-C292-3E7F-2496B5AF2029}"/>
              </a:ext>
            </a:extLst>
          </p:cNvPr>
          <p:cNvSpPr/>
          <p:nvPr/>
        </p:nvSpPr>
        <p:spPr>
          <a:xfrm>
            <a:off x="11849155" y="4861173"/>
            <a:ext cx="810187" cy="0"/>
          </a:xfrm>
          <a:prstGeom prst="line">
            <a:avLst/>
          </a:prstGeom>
          <a:ln w="38100" cap="flat">
            <a:solidFill>
              <a:srgbClr val="000000"/>
            </a:solidFill>
            <a:prstDash val="solid"/>
            <a:headEnd type="none" w="sm" len="sm"/>
            <a:tailEnd type="none" w="sm" len="sm"/>
          </a:ln>
        </p:spPr>
        <p:txBody>
          <a:bodyPr/>
          <a:lstStyle/>
          <a:p>
            <a:endParaRPr lang="en-US"/>
          </a:p>
        </p:txBody>
      </p:sp>
      <p:sp>
        <p:nvSpPr>
          <p:cNvPr id="5" name="AutoShape 4">
            <a:extLst>
              <a:ext uri="{FF2B5EF4-FFF2-40B4-BE49-F238E27FC236}">
                <a16:creationId xmlns:a16="http://schemas.microsoft.com/office/drawing/2014/main" id="{57C88870-DB2F-0EF7-126D-B696B058E9F6}"/>
              </a:ext>
            </a:extLst>
          </p:cNvPr>
          <p:cNvSpPr/>
          <p:nvPr/>
        </p:nvSpPr>
        <p:spPr>
          <a:xfrm>
            <a:off x="2892281" y="4989525"/>
            <a:ext cx="810187" cy="0"/>
          </a:xfrm>
          <a:prstGeom prst="line">
            <a:avLst/>
          </a:prstGeom>
          <a:ln w="38100" cap="flat">
            <a:solidFill>
              <a:srgbClr val="000000"/>
            </a:solidFill>
            <a:prstDash val="solid"/>
            <a:headEnd type="none" w="sm" len="sm"/>
            <a:tailEnd type="none" w="sm" len="sm"/>
          </a:ln>
        </p:spPr>
        <p:txBody>
          <a:bodyPr/>
          <a:lstStyle/>
          <a:p>
            <a:endParaRPr lang="en-US"/>
          </a:p>
        </p:txBody>
      </p:sp>
      <p:sp>
        <p:nvSpPr>
          <p:cNvPr id="6" name="AutoShape 7">
            <a:extLst>
              <a:ext uri="{FF2B5EF4-FFF2-40B4-BE49-F238E27FC236}">
                <a16:creationId xmlns:a16="http://schemas.microsoft.com/office/drawing/2014/main" id="{B05243A6-64E8-028A-35EB-48622B061384}"/>
              </a:ext>
            </a:extLst>
          </p:cNvPr>
          <p:cNvSpPr/>
          <p:nvPr/>
        </p:nvSpPr>
        <p:spPr>
          <a:xfrm flipH="1" flipV="1">
            <a:off x="9132662" y="2811004"/>
            <a:ext cx="15787" cy="5481818"/>
          </a:xfrm>
          <a:prstGeom prst="line">
            <a:avLst/>
          </a:prstGeom>
          <a:ln w="38100" cap="flat">
            <a:solidFill>
              <a:srgbClr val="000000"/>
            </a:solidFill>
            <a:prstDash val="sysDot"/>
            <a:headEnd type="none" w="sm" len="sm"/>
            <a:tailEnd type="none" w="sm" len="sm"/>
          </a:ln>
        </p:spPr>
        <p:txBody>
          <a:bodyPr/>
          <a:lstStyle/>
          <a:p>
            <a:endParaRPr lang="en-US"/>
          </a:p>
        </p:txBody>
      </p:sp>
      <p:grpSp>
        <p:nvGrpSpPr>
          <p:cNvPr id="7" name="Group 8">
            <a:extLst>
              <a:ext uri="{FF2B5EF4-FFF2-40B4-BE49-F238E27FC236}">
                <a16:creationId xmlns:a16="http://schemas.microsoft.com/office/drawing/2014/main" id="{21966B78-35CC-E472-B760-CAD8145DFE78}"/>
              </a:ext>
            </a:extLst>
          </p:cNvPr>
          <p:cNvGrpSpPr/>
          <p:nvPr/>
        </p:nvGrpSpPr>
        <p:grpSpPr>
          <a:xfrm>
            <a:off x="1961046" y="2973468"/>
            <a:ext cx="5246870" cy="801121"/>
            <a:chOff x="0" y="-2129"/>
            <a:chExt cx="1381892" cy="210995"/>
          </a:xfrm>
        </p:grpSpPr>
        <p:sp>
          <p:nvSpPr>
            <p:cNvPr id="8" name="Freeform 9">
              <a:extLst>
                <a:ext uri="{FF2B5EF4-FFF2-40B4-BE49-F238E27FC236}">
                  <a16:creationId xmlns:a16="http://schemas.microsoft.com/office/drawing/2014/main" id="{7346D52A-1910-53EB-39BD-C034609E0024}"/>
                </a:ext>
              </a:extLst>
            </p:cNvPr>
            <p:cNvSpPr/>
            <p:nvPr/>
          </p:nvSpPr>
          <p:spPr>
            <a:xfrm>
              <a:off x="0" y="0"/>
              <a:ext cx="1381892" cy="208866"/>
            </a:xfrm>
            <a:custGeom>
              <a:avLst/>
              <a:gdLst/>
              <a:ahLst/>
              <a:cxnLst/>
              <a:rect l="l" t="t" r="r" b="b"/>
              <a:pathLst>
                <a:path w="1381892" h="208866">
                  <a:moveTo>
                    <a:pt x="75252" y="0"/>
                  </a:moveTo>
                  <a:lnTo>
                    <a:pt x="1306640" y="0"/>
                  </a:lnTo>
                  <a:cubicBezTo>
                    <a:pt x="1326598" y="0"/>
                    <a:pt x="1345738" y="7928"/>
                    <a:pt x="1359851" y="22041"/>
                  </a:cubicBezTo>
                  <a:cubicBezTo>
                    <a:pt x="1373964" y="36153"/>
                    <a:pt x="1381892" y="55294"/>
                    <a:pt x="1381892" y="75252"/>
                  </a:cubicBezTo>
                  <a:lnTo>
                    <a:pt x="1381892" y="133614"/>
                  </a:lnTo>
                  <a:cubicBezTo>
                    <a:pt x="1381892" y="175174"/>
                    <a:pt x="1348200" y="208866"/>
                    <a:pt x="1306640" y="208866"/>
                  </a:cubicBezTo>
                  <a:lnTo>
                    <a:pt x="75252" y="208866"/>
                  </a:lnTo>
                  <a:cubicBezTo>
                    <a:pt x="55294" y="208866"/>
                    <a:pt x="36153" y="200938"/>
                    <a:pt x="22041" y="186825"/>
                  </a:cubicBezTo>
                  <a:cubicBezTo>
                    <a:pt x="7928" y="172713"/>
                    <a:pt x="0" y="153572"/>
                    <a:pt x="0" y="133614"/>
                  </a:cubicBezTo>
                  <a:lnTo>
                    <a:pt x="0" y="75252"/>
                  </a:lnTo>
                  <a:cubicBezTo>
                    <a:pt x="0" y="55294"/>
                    <a:pt x="7928" y="36153"/>
                    <a:pt x="22041" y="22041"/>
                  </a:cubicBezTo>
                  <a:cubicBezTo>
                    <a:pt x="36153" y="7928"/>
                    <a:pt x="55294" y="0"/>
                    <a:pt x="75252" y="0"/>
                  </a:cubicBezTo>
                  <a:close/>
                </a:path>
              </a:pathLst>
            </a:custGeom>
            <a:solidFill>
              <a:srgbClr val="B34220"/>
            </a:solidFill>
          </p:spPr>
          <p:txBody>
            <a:bodyPr/>
            <a:lstStyle/>
            <a:p>
              <a:endParaRPr lang="en-US"/>
            </a:p>
          </p:txBody>
        </p:sp>
        <p:sp>
          <p:nvSpPr>
            <p:cNvPr id="9" name="TextBox 10">
              <a:extLst>
                <a:ext uri="{FF2B5EF4-FFF2-40B4-BE49-F238E27FC236}">
                  <a16:creationId xmlns:a16="http://schemas.microsoft.com/office/drawing/2014/main" id="{AE5C660E-178D-D9F3-8E80-E51CD36CCC44}"/>
                </a:ext>
              </a:extLst>
            </p:cNvPr>
            <p:cNvSpPr txBox="1"/>
            <p:nvPr/>
          </p:nvSpPr>
          <p:spPr>
            <a:xfrm>
              <a:off x="1619" y="-2129"/>
              <a:ext cx="1345222" cy="200042"/>
            </a:xfrm>
            <a:prstGeom prst="rect">
              <a:avLst/>
            </a:prstGeom>
          </p:spPr>
          <p:txBody>
            <a:bodyPr lIns="50800" tIns="50800" rIns="50800" bIns="50800" rtlCol="0" anchor="ctr"/>
            <a:lstStyle/>
            <a:p>
              <a:pPr algn="ctr">
                <a:lnSpc>
                  <a:spcPts val="3779"/>
                </a:lnSpc>
              </a:pPr>
              <a:r>
                <a:rPr lang="en-US" sz="2699">
                  <a:solidFill>
                    <a:srgbClr val="FFFFFF"/>
                  </a:solidFill>
                  <a:latin typeface="Overpass Ultra-Bold"/>
                </a:rPr>
                <a:t>Designated HDU</a:t>
              </a:r>
            </a:p>
          </p:txBody>
        </p:sp>
      </p:grpSp>
      <p:grpSp>
        <p:nvGrpSpPr>
          <p:cNvPr id="10" name="Group 11">
            <a:extLst>
              <a:ext uri="{FF2B5EF4-FFF2-40B4-BE49-F238E27FC236}">
                <a16:creationId xmlns:a16="http://schemas.microsoft.com/office/drawing/2014/main" id="{DFFC7298-DFE9-C10D-6025-FDC4C163FDF2}"/>
              </a:ext>
            </a:extLst>
          </p:cNvPr>
          <p:cNvGrpSpPr/>
          <p:nvPr/>
        </p:nvGrpSpPr>
        <p:grpSpPr>
          <a:xfrm>
            <a:off x="10706482" y="1570160"/>
            <a:ext cx="5246870" cy="3520082"/>
            <a:chOff x="58566" y="-355754"/>
            <a:chExt cx="1381892" cy="927100"/>
          </a:xfrm>
        </p:grpSpPr>
        <p:sp>
          <p:nvSpPr>
            <p:cNvPr id="11" name="Freeform 12">
              <a:extLst>
                <a:ext uri="{FF2B5EF4-FFF2-40B4-BE49-F238E27FC236}">
                  <a16:creationId xmlns:a16="http://schemas.microsoft.com/office/drawing/2014/main" id="{69C480B6-D067-C31A-F384-ECBFC121934E}"/>
                </a:ext>
              </a:extLst>
            </p:cNvPr>
            <p:cNvSpPr/>
            <p:nvPr/>
          </p:nvSpPr>
          <p:spPr>
            <a:xfrm>
              <a:off x="58566" y="10099"/>
              <a:ext cx="1381892" cy="208866"/>
            </a:xfrm>
            <a:custGeom>
              <a:avLst/>
              <a:gdLst/>
              <a:ahLst/>
              <a:cxnLst/>
              <a:rect l="l" t="t" r="r" b="b"/>
              <a:pathLst>
                <a:path w="1381892" h="208866">
                  <a:moveTo>
                    <a:pt x="75252" y="0"/>
                  </a:moveTo>
                  <a:lnTo>
                    <a:pt x="1306640" y="0"/>
                  </a:lnTo>
                  <a:cubicBezTo>
                    <a:pt x="1326598" y="0"/>
                    <a:pt x="1345738" y="7928"/>
                    <a:pt x="1359851" y="22041"/>
                  </a:cubicBezTo>
                  <a:cubicBezTo>
                    <a:pt x="1373964" y="36153"/>
                    <a:pt x="1381892" y="55294"/>
                    <a:pt x="1381892" y="75252"/>
                  </a:cubicBezTo>
                  <a:lnTo>
                    <a:pt x="1381892" y="133614"/>
                  </a:lnTo>
                  <a:cubicBezTo>
                    <a:pt x="1381892" y="175174"/>
                    <a:pt x="1348200" y="208866"/>
                    <a:pt x="1306640" y="208866"/>
                  </a:cubicBezTo>
                  <a:lnTo>
                    <a:pt x="75252" y="208866"/>
                  </a:lnTo>
                  <a:cubicBezTo>
                    <a:pt x="55294" y="208866"/>
                    <a:pt x="36153" y="200938"/>
                    <a:pt x="22041" y="186825"/>
                  </a:cubicBezTo>
                  <a:cubicBezTo>
                    <a:pt x="7928" y="172713"/>
                    <a:pt x="0" y="153572"/>
                    <a:pt x="0" y="133614"/>
                  </a:cubicBezTo>
                  <a:lnTo>
                    <a:pt x="0" y="75252"/>
                  </a:lnTo>
                  <a:cubicBezTo>
                    <a:pt x="0" y="55294"/>
                    <a:pt x="7928" y="36153"/>
                    <a:pt x="22041" y="22041"/>
                  </a:cubicBezTo>
                  <a:cubicBezTo>
                    <a:pt x="36153" y="7928"/>
                    <a:pt x="55294" y="0"/>
                    <a:pt x="75252" y="0"/>
                  </a:cubicBezTo>
                  <a:close/>
                </a:path>
              </a:pathLst>
            </a:custGeom>
            <a:solidFill>
              <a:srgbClr val="B34220"/>
            </a:solidFill>
          </p:spPr>
          <p:txBody>
            <a:bodyPr/>
            <a:lstStyle/>
            <a:p>
              <a:endParaRPr lang="en-US"/>
            </a:p>
          </p:txBody>
        </p:sp>
        <p:sp>
          <p:nvSpPr>
            <p:cNvPr id="12" name="TextBox 13">
              <a:extLst>
                <a:ext uri="{FF2B5EF4-FFF2-40B4-BE49-F238E27FC236}">
                  <a16:creationId xmlns:a16="http://schemas.microsoft.com/office/drawing/2014/main" id="{3AE2003A-EE9C-2C23-BDF8-7E064098D687}"/>
                </a:ext>
              </a:extLst>
            </p:cNvPr>
            <p:cNvSpPr txBox="1"/>
            <p:nvPr/>
          </p:nvSpPr>
          <p:spPr>
            <a:xfrm>
              <a:off x="365858" y="-355754"/>
              <a:ext cx="812800" cy="927100"/>
            </a:xfrm>
            <a:prstGeom prst="rect">
              <a:avLst/>
            </a:prstGeom>
          </p:spPr>
          <p:txBody>
            <a:bodyPr lIns="50800" tIns="50800" rIns="50800" bIns="50800" rtlCol="0" anchor="ctr"/>
            <a:lstStyle/>
            <a:p>
              <a:pPr algn="ctr">
                <a:lnSpc>
                  <a:spcPts val="3779"/>
                </a:lnSpc>
              </a:pPr>
              <a:r>
                <a:rPr lang="en-US" sz="2699">
                  <a:solidFill>
                    <a:srgbClr val="FFFFFF"/>
                  </a:solidFill>
                  <a:latin typeface="Overpass Ultra-Bold"/>
                </a:rPr>
                <a:t>HDU Network</a:t>
              </a:r>
            </a:p>
          </p:txBody>
        </p:sp>
      </p:grpSp>
      <p:grpSp>
        <p:nvGrpSpPr>
          <p:cNvPr id="13" name="Group 14">
            <a:extLst>
              <a:ext uri="{FF2B5EF4-FFF2-40B4-BE49-F238E27FC236}">
                <a16:creationId xmlns:a16="http://schemas.microsoft.com/office/drawing/2014/main" id="{4EA0B87C-6C45-243B-3B4B-9AEF811F4703}"/>
              </a:ext>
            </a:extLst>
          </p:cNvPr>
          <p:cNvGrpSpPr/>
          <p:nvPr/>
        </p:nvGrpSpPr>
        <p:grpSpPr>
          <a:xfrm>
            <a:off x="1033012" y="4222265"/>
            <a:ext cx="2264362" cy="1496420"/>
            <a:chOff x="0" y="0"/>
            <a:chExt cx="1243273" cy="821626"/>
          </a:xfrm>
        </p:grpSpPr>
        <p:sp>
          <p:nvSpPr>
            <p:cNvPr id="14" name="Freeform 15">
              <a:extLst>
                <a:ext uri="{FF2B5EF4-FFF2-40B4-BE49-F238E27FC236}">
                  <a16:creationId xmlns:a16="http://schemas.microsoft.com/office/drawing/2014/main" id="{3A5C06E6-8D09-0B1C-E520-4D3C45CE22EE}"/>
                </a:ext>
              </a:extLst>
            </p:cNvPr>
            <p:cNvSpPr/>
            <p:nvPr/>
          </p:nvSpPr>
          <p:spPr>
            <a:xfrm>
              <a:off x="0" y="0"/>
              <a:ext cx="1243273" cy="821626"/>
            </a:xfrm>
            <a:custGeom>
              <a:avLst/>
              <a:gdLst/>
              <a:ahLst/>
              <a:cxnLst/>
              <a:rect l="l" t="t" r="r" b="b"/>
              <a:pathLst>
                <a:path w="1243273" h="821626">
                  <a:moveTo>
                    <a:pt x="621637" y="0"/>
                  </a:moveTo>
                  <a:lnTo>
                    <a:pt x="1243273" y="203200"/>
                  </a:lnTo>
                  <a:lnTo>
                    <a:pt x="1243273" y="618426"/>
                  </a:lnTo>
                  <a:lnTo>
                    <a:pt x="621637" y="821626"/>
                  </a:lnTo>
                  <a:lnTo>
                    <a:pt x="0" y="618426"/>
                  </a:lnTo>
                  <a:lnTo>
                    <a:pt x="0" y="203200"/>
                  </a:lnTo>
                  <a:lnTo>
                    <a:pt x="621637" y="0"/>
                  </a:lnTo>
                  <a:close/>
                </a:path>
              </a:pathLst>
            </a:custGeom>
            <a:solidFill>
              <a:srgbClr val="0D325F"/>
            </a:solidFill>
          </p:spPr>
          <p:txBody>
            <a:bodyPr/>
            <a:lstStyle/>
            <a:p>
              <a:endParaRPr lang="en-US"/>
            </a:p>
          </p:txBody>
        </p:sp>
        <p:sp>
          <p:nvSpPr>
            <p:cNvPr id="15" name="TextBox 16">
              <a:extLst>
                <a:ext uri="{FF2B5EF4-FFF2-40B4-BE49-F238E27FC236}">
                  <a16:creationId xmlns:a16="http://schemas.microsoft.com/office/drawing/2014/main" id="{5EA7B78A-9520-7037-EB85-338A32944417}"/>
                </a:ext>
              </a:extLst>
            </p:cNvPr>
            <p:cNvSpPr txBox="1"/>
            <p:nvPr/>
          </p:nvSpPr>
          <p:spPr>
            <a:xfrm>
              <a:off x="237133" y="62158"/>
              <a:ext cx="698500" cy="647700"/>
            </a:xfrm>
            <a:prstGeom prst="rect">
              <a:avLst/>
            </a:prstGeom>
          </p:spPr>
          <p:txBody>
            <a:bodyPr lIns="50800" tIns="50800" rIns="50800" bIns="50800" rtlCol="0" anchor="ctr"/>
            <a:lstStyle/>
            <a:p>
              <a:pPr algn="ctr">
                <a:lnSpc>
                  <a:spcPts val="3359"/>
                </a:lnSpc>
              </a:pPr>
              <a:r>
                <a:rPr lang="en-US" sz="2399">
                  <a:solidFill>
                    <a:srgbClr val="FFFFFF"/>
                  </a:solidFill>
                  <a:latin typeface="Overpass Ultra-Bold"/>
                </a:rPr>
                <a:t>State </a:t>
              </a:r>
            </a:p>
            <a:p>
              <a:pPr algn="ctr">
                <a:lnSpc>
                  <a:spcPts val="3359"/>
                </a:lnSpc>
              </a:pPr>
              <a:r>
                <a:rPr lang="en-US" sz="2399">
                  <a:solidFill>
                    <a:srgbClr val="FFFFFF"/>
                  </a:solidFill>
                  <a:latin typeface="Overpass Ultra-Bold"/>
                </a:rPr>
                <a:t>Agency</a:t>
              </a:r>
            </a:p>
          </p:txBody>
        </p:sp>
      </p:grpSp>
      <p:grpSp>
        <p:nvGrpSpPr>
          <p:cNvPr id="16" name="Group 17">
            <a:extLst>
              <a:ext uri="{FF2B5EF4-FFF2-40B4-BE49-F238E27FC236}">
                <a16:creationId xmlns:a16="http://schemas.microsoft.com/office/drawing/2014/main" id="{6C6D1BBD-CE77-80FB-CB70-77DFA19396E5}"/>
              </a:ext>
            </a:extLst>
          </p:cNvPr>
          <p:cNvGrpSpPr/>
          <p:nvPr/>
        </p:nvGrpSpPr>
        <p:grpSpPr>
          <a:xfrm>
            <a:off x="3658437" y="4222265"/>
            <a:ext cx="2264362" cy="1480345"/>
            <a:chOff x="0" y="0"/>
            <a:chExt cx="1243273" cy="812800"/>
          </a:xfrm>
        </p:grpSpPr>
        <p:sp>
          <p:nvSpPr>
            <p:cNvPr id="17" name="Freeform 18">
              <a:extLst>
                <a:ext uri="{FF2B5EF4-FFF2-40B4-BE49-F238E27FC236}">
                  <a16:creationId xmlns:a16="http://schemas.microsoft.com/office/drawing/2014/main" id="{A87C255D-62BD-29D8-979F-A603D55852E8}"/>
                </a:ext>
              </a:extLst>
            </p:cNvPr>
            <p:cNvSpPr/>
            <p:nvPr/>
          </p:nvSpPr>
          <p:spPr>
            <a:xfrm>
              <a:off x="0" y="0"/>
              <a:ext cx="1243273" cy="812800"/>
            </a:xfrm>
            <a:custGeom>
              <a:avLst/>
              <a:gdLst/>
              <a:ahLst/>
              <a:cxnLst/>
              <a:rect l="l" t="t" r="r" b="b"/>
              <a:pathLst>
                <a:path w="1243273" h="812800">
                  <a:moveTo>
                    <a:pt x="621637" y="0"/>
                  </a:moveTo>
                  <a:lnTo>
                    <a:pt x="1243273" y="203200"/>
                  </a:lnTo>
                  <a:lnTo>
                    <a:pt x="1243273" y="609600"/>
                  </a:lnTo>
                  <a:lnTo>
                    <a:pt x="621637" y="812800"/>
                  </a:lnTo>
                  <a:lnTo>
                    <a:pt x="0" y="609600"/>
                  </a:lnTo>
                  <a:lnTo>
                    <a:pt x="0" y="203200"/>
                  </a:lnTo>
                  <a:lnTo>
                    <a:pt x="621637" y="0"/>
                  </a:lnTo>
                  <a:close/>
                </a:path>
              </a:pathLst>
            </a:custGeom>
            <a:solidFill>
              <a:srgbClr val="0D325F"/>
            </a:solidFill>
          </p:spPr>
          <p:txBody>
            <a:bodyPr/>
            <a:lstStyle/>
            <a:p>
              <a:endParaRPr lang="en-US"/>
            </a:p>
          </p:txBody>
        </p:sp>
        <p:sp>
          <p:nvSpPr>
            <p:cNvPr id="18" name="TextBox 19">
              <a:extLst>
                <a:ext uri="{FF2B5EF4-FFF2-40B4-BE49-F238E27FC236}">
                  <a16:creationId xmlns:a16="http://schemas.microsoft.com/office/drawing/2014/main" id="{3176AD3F-7230-072A-E65F-8EF83ED882FE}"/>
                </a:ext>
              </a:extLst>
            </p:cNvPr>
            <p:cNvSpPr txBox="1"/>
            <p:nvPr/>
          </p:nvSpPr>
          <p:spPr>
            <a:xfrm>
              <a:off x="242052" y="59385"/>
              <a:ext cx="698500" cy="657225"/>
            </a:xfrm>
            <a:prstGeom prst="rect">
              <a:avLst/>
            </a:prstGeom>
          </p:spPr>
          <p:txBody>
            <a:bodyPr lIns="50800" tIns="50800" rIns="50800" bIns="50800" rtlCol="0" anchor="ctr"/>
            <a:lstStyle/>
            <a:p>
              <a:pPr algn="ctr">
                <a:lnSpc>
                  <a:spcPts val="4199"/>
                </a:lnSpc>
              </a:pPr>
              <a:r>
                <a:rPr lang="en-US" sz="2999">
                  <a:solidFill>
                    <a:srgbClr val="FFFFFF"/>
                  </a:solidFill>
                  <a:latin typeface="Overpass Bold"/>
                </a:rPr>
                <a:t>HDU</a:t>
              </a:r>
            </a:p>
          </p:txBody>
        </p:sp>
      </p:grpSp>
      <p:sp>
        <p:nvSpPr>
          <p:cNvPr id="19" name="AutoShape 20">
            <a:extLst>
              <a:ext uri="{FF2B5EF4-FFF2-40B4-BE49-F238E27FC236}">
                <a16:creationId xmlns:a16="http://schemas.microsoft.com/office/drawing/2014/main" id="{D4E01EA0-0275-7387-24C0-A85C45E029E0}"/>
              </a:ext>
            </a:extLst>
          </p:cNvPr>
          <p:cNvSpPr/>
          <p:nvPr/>
        </p:nvSpPr>
        <p:spPr>
          <a:xfrm>
            <a:off x="1582598" y="5964700"/>
            <a:ext cx="6492240" cy="0"/>
          </a:xfrm>
          <a:prstGeom prst="line">
            <a:avLst/>
          </a:prstGeom>
          <a:ln w="38100" cap="flat">
            <a:solidFill>
              <a:srgbClr val="000000"/>
            </a:solidFill>
            <a:prstDash val="solid"/>
            <a:headEnd type="none" w="sm" len="sm"/>
            <a:tailEnd type="none" w="sm" len="sm"/>
          </a:ln>
        </p:spPr>
        <p:txBody>
          <a:bodyPr/>
          <a:lstStyle/>
          <a:p>
            <a:endParaRPr lang="en-US"/>
          </a:p>
        </p:txBody>
      </p:sp>
      <p:sp>
        <p:nvSpPr>
          <p:cNvPr id="20" name="AutoShape 21">
            <a:extLst>
              <a:ext uri="{FF2B5EF4-FFF2-40B4-BE49-F238E27FC236}">
                <a16:creationId xmlns:a16="http://schemas.microsoft.com/office/drawing/2014/main" id="{B6EC8EE3-F116-49F9-B021-4AFE952545DC}"/>
              </a:ext>
            </a:extLst>
          </p:cNvPr>
          <p:cNvSpPr/>
          <p:nvPr/>
        </p:nvSpPr>
        <p:spPr>
          <a:xfrm>
            <a:off x="4809668" y="5684208"/>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21" name="AutoShape 22">
            <a:extLst>
              <a:ext uri="{FF2B5EF4-FFF2-40B4-BE49-F238E27FC236}">
                <a16:creationId xmlns:a16="http://schemas.microsoft.com/office/drawing/2014/main" id="{9F230930-CB4B-8F94-3C80-550CF1772675}"/>
              </a:ext>
            </a:extLst>
          </p:cNvPr>
          <p:cNvSpPr/>
          <p:nvPr/>
        </p:nvSpPr>
        <p:spPr>
          <a:xfrm>
            <a:off x="1582598" y="5964700"/>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AutoShape 24">
            <a:extLst>
              <a:ext uri="{FF2B5EF4-FFF2-40B4-BE49-F238E27FC236}">
                <a16:creationId xmlns:a16="http://schemas.microsoft.com/office/drawing/2014/main" id="{89091D8B-1B74-D2E0-A63C-7BDFE3B2A93D}"/>
              </a:ext>
            </a:extLst>
          </p:cNvPr>
          <p:cNvSpPr/>
          <p:nvPr/>
        </p:nvSpPr>
        <p:spPr>
          <a:xfrm>
            <a:off x="8055788" y="5945650"/>
            <a:ext cx="0" cy="29954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23" name="Group 25">
            <a:extLst>
              <a:ext uri="{FF2B5EF4-FFF2-40B4-BE49-F238E27FC236}">
                <a16:creationId xmlns:a16="http://schemas.microsoft.com/office/drawing/2014/main" id="{C08D3339-29E4-0BF4-BBE8-7861A98187C6}"/>
              </a:ext>
            </a:extLst>
          </p:cNvPr>
          <p:cNvGrpSpPr/>
          <p:nvPr/>
        </p:nvGrpSpPr>
        <p:grpSpPr>
          <a:xfrm>
            <a:off x="449538" y="6218303"/>
            <a:ext cx="2220342" cy="1420195"/>
            <a:chOff x="-15005" y="-17116"/>
            <a:chExt cx="584781" cy="374043"/>
          </a:xfrm>
        </p:grpSpPr>
        <p:sp>
          <p:nvSpPr>
            <p:cNvPr id="24" name="Freeform 26">
              <a:extLst>
                <a:ext uri="{FF2B5EF4-FFF2-40B4-BE49-F238E27FC236}">
                  <a16:creationId xmlns:a16="http://schemas.microsoft.com/office/drawing/2014/main" id="{B4CD1D6A-1C3C-1F50-2295-288C0CFAC40B}"/>
                </a:ext>
              </a:extLst>
            </p:cNvPr>
            <p:cNvSpPr/>
            <p:nvPr/>
          </p:nvSpPr>
          <p:spPr>
            <a:xfrm>
              <a:off x="0" y="0"/>
              <a:ext cx="557289" cy="325007"/>
            </a:xfrm>
            <a:custGeom>
              <a:avLst/>
              <a:gdLst/>
              <a:ahLst/>
              <a:cxnLst/>
              <a:rect l="l" t="t" r="r" b="b"/>
              <a:pathLst>
                <a:path w="557289" h="325007">
                  <a:moveTo>
                    <a:pt x="162504" y="0"/>
                  </a:moveTo>
                  <a:lnTo>
                    <a:pt x="394786" y="0"/>
                  </a:lnTo>
                  <a:cubicBezTo>
                    <a:pt x="484534" y="0"/>
                    <a:pt x="557289" y="72755"/>
                    <a:pt x="557289" y="162504"/>
                  </a:cubicBezTo>
                  <a:lnTo>
                    <a:pt x="557289" y="162504"/>
                  </a:lnTo>
                  <a:cubicBezTo>
                    <a:pt x="557289" y="205602"/>
                    <a:pt x="540169" y="246936"/>
                    <a:pt x="509693" y="277411"/>
                  </a:cubicBezTo>
                  <a:cubicBezTo>
                    <a:pt x="479218" y="307886"/>
                    <a:pt x="437884" y="325007"/>
                    <a:pt x="394786"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42413F"/>
            </a:solidFill>
          </p:spPr>
          <p:txBody>
            <a:bodyPr/>
            <a:lstStyle/>
            <a:p>
              <a:endParaRPr lang="en-US"/>
            </a:p>
          </p:txBody>
        </p:sp>
        <p:sp>
          <p:nvSpPr>
            <p:cNvPr id="25" name="TextBox 27">
              <a:extLst>
                <a:ext uri="{FF2B5EF4-FFF2-40B4-BE49-F238E27FC236}">
                  <a16:creationId xmlns:a16="http://schemas.microsoft.com/office/drawing/2014/main" id="{8BFB3A1A-67E4-A3FD-75DA-6731145ADB5C}"/>
                </a:ext>
              </a:extLst>
            </p:cNvPr>
            <p:cNvSpPr txBox="1"/>
            <p:nvPr/>
          </p:nvSpPr>
          <p:spPr>
            <a:xfrm>
              <a:off x="-15005" y="-17116"/>
              <a:ext cx="584781" cy="374043"/>
            </a:xfrm>
            <a:prstGeom prst="rect">
              <a:avLst/>
            </a:prstGeom>
          </p:spPr>
          <p:txBody>
            <a:bodyPr lIns="50800" tIns="50800" rIns="50800" bIns="50800" rtlCol="0" anchor="ctr"/>
            <a:lstStyle/>
            <a:p>
              <a:pPr algn="ctr">
                <a:lnSpc>
                  <a:spcPts val="2800"/>
                </a:lnSpc>
              </a:pPr>
              <a:r>
                <a:rPr lang="en-US" sz="2000">
                  <a:solidFill>
                    <a:srgbClr val="FFFFFF"/>
                  </a:solidFill>
                  <a:latin typeface="Overpass Ultra-Bold"/>
                </a:rPr>
                <a:t>Certified Enterprise/</a:t>
              </a:r>
            </a:p>
            <a:p>
              <a:pPr algn="ctr">
                <a:lnSpc>
                  <a:spcPts val="2800"/>
                </a:lnSpc>
              </a:pPr>
              <a:r>
                <a:rPr lang="en-US" sz="2000">
                  <a:solidFill>
                    <a:srgbClr val="FFFFFF"/>
                  </a:solidFill>
                  <a:latin typeface="Overpass Ultra-Bold"/>
                </a:rPr>
                <a:t>Vendor</a:t>
              </a:r>
            </a:p>
          </p:txBody>
        </p:sp>
      </p:grpSp>
      <p:sp>
        <p:nvSpPr>
          <p:cNvPr id="26" name="TextBox 29">
            <a:extLst>
              <a:ext uri="{FF2B5EF4-FFF2-40B4-BE49-F238E27FC236}">
                <a16:creationId xmlns:a16="http://schemas.microsoft.com/office/drawing/2014/main" id="{4A86D827-9CE5-7D0F-2C96-680BA18BC87C}"/>
              </a:ext>
            </a:extLst>
          </p:cNvPr>
          <p:cNvSpPr txBox="1"/>
          <p:nvPr/>
        </p:nvSpPr>
        <p:spPr>
          <a:xfrm>
            <a:off x="804612" y="1787380"/>
            <a:ext cx="16230600" cy="743793"/>
          </a:xfrm>
          <a:prstGeom prst="rect">
            <a:avLst/>
          </a:prstGeom>
        </p:spPr>
        <p:txBody>
          <a:bodyPr lIns="0" tIns="0" rIns="0" bIns="0" rtlCol="0" anchor="t">
            <a:spAutoFit/>
          </a:bodyPr>
          <a:lstStyle/>
          <a:p>
            <a:pPr>
              <a:lnSpc>
                <a:spcPts val="2870"/>
              </a:lnSpc>
            </a:pPr>
            <a:r>
              <a:rPr lang="en-US" sz="2899">
                <a:latin typeface="Overpass"/>
              </a:rPr>
              <a:t>Multiple HDU models exist and vary based on political will, community readiness, and digital maturity. One model alone may not serve the unique needs of communities and states.</a:t>
            </a:r>
          </a:p>
        </p:txBody>
      </p:sp>
      <p:grpSp>
        <p:nvGrpSpPr>
          <p:cNvPr id="27" name="Group 30">
            <a:extLst>
              <a:ext uri="{FF2B5EF4-FFF2-40B4-BE49-F238E27FC236}">
                <a16:creationId xmlns:a16="http://schemas.microsoft.com/office/drawing/2014/main" id="{3AE871AB-858B-70B4-D0C2-9ABE3781E868}"/>
              </a:ext>
            </a:extLst>
          </p:cNvPr>
          <p:cNvGrpSpPr/>
          <p:nvPr/>
        </p:nvGrpSpPr>
        <p:grpSpPr>
          <a:xfrm>
            <a:off x="3249657" y="5191968"/>
            <a:ext cx="3086101" cy="3411587"/>
            <a:chOff x="-107662" y="-287427"/>
            <a:chExt cx="812800" cy="898525"/>
          </a:xfrm>
        </p:grpSpPr>
        <p:sp>
          <p:nvSpPr>
            <p:cNvPr id="28" name="Freeform 31">
              <a:extLst>
                <a:ext uri="{FF2B5EF4-FFF2-40B4-BE49-F238E27FC236}">
                  <a16:creationId xmlns:a16="http://schemas.microsoft.com/office/drawing/2014/main" id="{4D0569DF-A533-D4BF-5794-EA01AAF4BC66}"/>
                </a:ext>
              </a:extLst>
            </p:cNvPr>
            <p:cNvSpPr/>
            <p:nvPr/>
          </p:nvSpPr>
          <p:spPr>
            <a:xfrm>
              <a:off x="0" y="0"/>
              <a:ext cx="576832" cy="325007"/>
            </a:xfrm>
            <a:custGeom>
              <a:avLst/>
              <a:gdLst/>
              <a:ahLst/>
              <a:cxnLst/>
              <a:rect l="l" t="t" r="r" b="b"/>
              <a:pathLst>
                <a:path w="576832" h="325007">
                  <a:moveTo>
                    <a:pt x="162504" y="0"/>
                  </a:moveTo>
                  <a:lnTo>
                    <a:pt x="414329" y="0"/>
                  </a:lnTo>
                  <a:cubicBezTo>
                    <a:pt x="457427" y="0"/>
                    <a:pt x="498761" y="17121"/>
                    <a:pt x="529236" y="47596"/>
                  </a:cubicBezTo>
                  <a:cubicBezTo>
                    <a:pt x="559711" y="78072"/>
                    <a:pt x="576832" y="119405"/>
                    <a:pt x="576832" y="162504"/>
                  </a:cubicBezTo>
                  <a:lnTo>
                    <a:pt x="576832" y="162504"/>
                  </a:lnTo>
                  <a:cubicBezTo>
                    <a:pt x="576832" y="205602"/>
                    <a:pt x="559711" y="246936"/>
                    <a:pt x="529236" y="277411"/>
                  </a:cubicBezTo>
                  <a:cubicBezTo>
                    <a:pt x="498761" y="307886"/>
                    <a:pt x="457427" y="325007"/>
                    <a:pt x="414329"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191919"/>
            </a:solidFill>
          </p:spPr>
          <p:txBody>
            <a:bodyPr/>
            <a:lstStyle/>
            <a:p>
              <a:endParaRPr lang="en-US"/>
            </a:p>
          </p:txBody>
        </p:sp>
        <p:sp>
          <p:nvSpPr>
            <p:cNvPr id="29" name="TextBox 32">
              <a:extLst>
                <a:ext uri="{FF2B5EF4-FFF2-40B4-BE49-F238E27FC236}">
                  <a16:creationId xmlns:a16="http://schemas.microsoft.com/office/drawing/2014/main" id="{696C4576-70A9-C674-1AA5-2A10A39765BD}"/>
                </a:ext>
              </a:extLst>
            </p:cNvPr>
            <p:cNvSpPr txBox="1"/>
            <p:nvPr/>
          </p:nvSpPr>
          <p:spPr>
            <a:xfrm>
              <a:off x="-107662" y="-287427"/>
              <a:ext cx="812800" cy="898525"/>
            </a:xfrm>
            <a:prstGeom prst="rect">
              <a:avLst/>
            </a:prstGeom>
          </p:spPr>
          <p:txBody>
            <a:bodyPr lIns="50800" tIns="50800" rIns="50800" bIns="50800" rtlCol="0" anchor="ctr"/>
            <a:lstStyle/>
            <a:p>
              <a:pPr algn="ctr">
                <a:lnSpc>
                  <a:spcPts val="2660"/>
                </a:lnSpc>
              </a:pPr>
              <a:r>
                <a:rPr lang="en-US" sz="1900">
                  <a:solidFill>
                    <a:srgbClr val="FFFFFF"/>
                  </a:solidFill>
                  <a:latin typeface="Overpass Bold"/>
                </a:rPr>
                <a:t>Health Systems, </a:t>
              </a:r>
            </a:p>
            <a:p>
              <a:pPr algn="ctr">
                <a:lnSpc>
                  <a:spcPts val="2660"/>
                </a:lnSpc>
              </a:pPr>
              <a:r>
                <a:rPr lang="en-US" sz="1900">
                  <a:solidFill>
                    <a:srgbClr val="FFFFFF"/>
                  </a:solidFill>
                  <a:latin typeface="Overpass Bold"/>
                </a:rPr>
                <a:t>Settings, &amp;</a:t>
              </a:r>
            </a:p>
            <a:p>
              <a:pPr algn="ctr">
                <a:lnSpc>
                  <a:spcPts val="2660"/>
                </a:lnSpc>
              </a:pPr>
              <a:r>
                <a:rPr lang="en-US" sz="1900">
                  <a:solidFill>
                    <a:srgbClr val="FFFFFF"/>
                  </a:solidFill>
                  <a:latin typeface="Overpass Bold"/>
                </a:rPr>
                <a:t>Hospitals</a:t>
              </a:r>
            </a:p>
          </p:txBody>
        </p:sp>
      </p:grpSp>
      <p:grpSp>
        <p:nvGrpSpPr>
          <p:cNvPr id="30" name="Group 33">
            <a:extLst>
              <a:ext uri="{FF2B5EF4-FFF2-40B4-BE49-F238E27FC236}">
                <a16:creationId xmlns:a16="http://schemas.microsoft.com/office/drawing/2014/main" id="{61C4F1F5-45CD-568F-AFC3-CFF5434F9A6C}"/>
              </a:ext>
            </a:extLst>
          </p:cNvPr>
          <p:cNvGrpSpPr/>
          <p:nvPr/>
        </p:nvGrpSpPr>
        <p:grpSpPr>
          <a:xfrm>
            <a:off x="6498156" y="5083750"/>
            <a:ext cx="3086102" cy="3483918"/>
            <a:chOff x="-119456" y="-305894"/>
            <a:chExt cx="812800" cy="917575"/>
          </a:xfrm>
        </p:grpSpPr>
        <p:sp>
          <p:nvSpPr>
            <p:cNvPr id="31" name="Freeform 34">
              <a:extLst>
                <a:ext uri="{FF2B5EF4-FFF2-40B4-BE49-F238E27FC236}">
                  <a16:creationId xmlns:a16="http://schemas.microsoft.com/office/drawing/2014/main" id="{19E7604D-50D7-BC14-C67D-0C48314C8F68}"/>
                </a:ext>
              </a:extLst>
            </p:cNvPr>
            <p:cNvSpPr/>
            <p:nvPr/>
          </p:nvSpPr>
          <p:spPr>
            <a:xfrm>
              <a:off x="0" y="0"/>
              <a:ext cx="557289" cy="325007"/>
            </a:xfrm>
            <a:custGeom>
              <a:avLst/>
              <a:gdLst/>
              <a:ahLst/>
              <a:cxnLst/>
              <a:rect l="l" t="t" r="r" b="b"/>
              <a:pathLst>
                <a:path w="557289" h="325007">
                  <a:moveTo>
                    <a:pt x="162504" y="0"/>
                  </a:moveTo>
                  <a:lnTo>
                    <a:pt x="394786" y="0"/>
                  </a:lnTo>
                  <a:cubicBezTo>
                    <a:pt x="484534" y="0"/>
                    <a:pt x="557289" y="72755"/>
                    <a:pt x="557289" y="162504"/>
                  </a:cubicBezTo>
                  <a:lnTo>
                    <a:pt x="557289" y="162504"/>
                  </a:lnTo>
                  <a:cubicBezTo>
                    <a:pt x="557289" y="205602"/>
                    <a:pt x="540169" y="246936"/>
                    <a:pt x="509693" y="277411"/>
                  </a:cubicBezTo>
                  <a:cubicBezTo>
                    <a:pt x="479218" y="307886"/>
                    <a:pt x="437884" y="325007"/>
                    <a:pt x="394786"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191919"/>
            </a:solidFill>
          </p:spPr>
          <p:txBody>
            <a:bodyPr/>
            <a:lstStyle/>
            <a:p>
              <a:endParaRPr lang="en-US"/>
            </a:p>
          </p:txBody>
        </p:sp>
        <p:sp>
          <p:nvSpPr>
            <p:cNvPr id="32" name="TextBox 35">
              <a:extLst>
                <a:ext uri="{FF2B5EF4-FFF2-40B4-BE49-F238E27FC236}">
                  <a16:creationId xmlns:a16="http://schemas.microsoft.com/office/drawing/2014/main" id="{6B5A219F-13D2-533E-2EDC-68EBB482E279}"/>
                </a:ext>
              </a:extLst>
            </p:cNvPr>
            <p:cNvSpPr txBox="1"/>
            <p:nvPr/>
          </p:nvSpPr>
          <p:spPr>
            <a:xfrm>
              <a:off x="-119456" y="-305894"/>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Local/County </a:t>
              </a:r>
            </a:p>
            <a:p>
              <a:pPr algn="ctr">
                <a:lnSpc>
                  <a:spcPts val="2800"/>
                </a:lnSpc>
              </a:pPr>
              <a:r>
                <a:rPr lang="en-US" sz="2000">
                  <a:solidFill>
                    <a:srgbClr val="FFFFFF"/>
                  </a:solidFill>
                  <a:latin typeface="Overpass Bold"/>
                </a:rPr>
                <a:t>FH or SS Agency</a:t>
              </a:r>
            </a:p>
          </p:txBody>
        </p:sp>
      </p:grpSp>
      <p:sp>
        <p:nvSpPr>
          <p:cNvPr id="33" name="AutoShape 37">
            <a:extLst>
              <a:ext uri="{FF2B5EF4-FFF2-40B4-BE49-F238E27FC236}">
                <a16:creationId xmlns:a16="http://schemas.microsoft.com/office/drawing/2014/main" id="{D3A4346C-153C-2BE5-3B18-3B26342011B1}"/>
              </a:ext>
            </a:extLst>
          </p:cNvPr>
          <p:cNvSpPr/>
          <p:nvPr/>
        </p:nvSpPr>
        <p:spPr>
          <a:xfrm>
            <a:off x="2246243" y="7835895"/>
            <a:ext cx="5241150" cy="0"/>
          </a:xfrm>
          <a:prstGeom prst="line">
            <a:avLst/>
          </a:prstGeom>
          <a:ln w="38100" cap="flat">
            <a:solidFill>
              <a:srgbClr val="000000"/>
            </a:solidFill>
            <a:prstDash val="solid"/>
            <a:headEnd type="none" w="sm" len="sm"/>
            <a:tailEnd type="none" w="sm" len="sm"/>
          </a:ln>
        </p:spPr>
        <p:txBody>
          <a:bodyPr/>
          <a:lstStyle/>
          <a:p>
            <a:endParaRPr lang="en-US"/>
          </a:p>
        </p:txBody>
      </p:sp>
      <p:sp>
        <p:nvSpPr>
          <p:cNvPr id="34" name="AutoShape 38">
            <a:extLst>
              <a:ext uri="{FF2B5EF4-FFF2-40B4-BE49-F238E27FC236}">
                <a16:creationId xmlns:a16="http://schemas.microsoft.com/office/drawing/2014/main" id="{C93A8A2D-7C5C-D20F-B9FC-24835747B8DE}"/>
              </a:ext>
            </a:extLst>
          </p:cNvPr>
          <p:cNvSpPr/>
          <p:nvPr/>
        </p:nvSpPr>
        <p:spPr>
          <a:xfrm>
            <a:off x="2265293" y="7816845"/>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35" name="AutoShape 39">
            <a:extLst>
              <a:ext uri="{FF2B5EF4-FFF2-40B4-BE49-F238E27FC236}">
                <a16:creationId xmlns:a16="http://schemas.microsoft.com/office/drawing/2014/main" id="{5D2319E9-1CF7-8A73-3A98-2349DBEDAEC0}"/>
              </a:ext>
            </a:extLst>
          </p:cNvPr>
          <p:cNvSpPr/>
          <p:nvPr/>
        </p:nvSpPr>
        <p:spPr>
          <a:xfrm>
            <a:off x="7468343" y="7816845"/>
            <a:ext cx="0" cy="29954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36" name="Group 40">
            <a:extLst>
              <a:ext uri="{FF2B5EF4-FFF2-40B4-BE49-F238E27FC236}">
                <a16:creationId xmlns:a16="http://schemas.microsoft.com/office/drawing/2014/main" id="{FE3AA2A0-B34B-4286-CE5F-369CE79A3BB7}"/>
              </a:ext>
            </a:extLst>
          </p:cNvPr>
          <p:cNvGrpSpPr/>
          <p:nvPr/>
        </p:nvGrpSpPr>
        <p:grpSpPr>
          <a:xfrm>
            <a:off x="779995" y="7024569"/>
            <a:ext cx="3086102" cy="3483918"/>
            <a:chOff x="-117562" y="-292574"/>
            <a:chExt cx="812800" cy="917575"/>
          </a:xfrm>
        </p:grpSpPr>
        <p:sp>
          <p:nvSpPr>
            <p:cNvPr id="37" name="Freeform 41">
              <a:extLst>
                <a:ext uri="{FF2B5EF4-FFF2-40B4-BE49-F238E27FC236}">
                  <a16:creationId xmlns:a16="http://schemas.microsoft.com/office/drawing/2014/main" id="{E5D32A21-334C-1D36-2742-2FC961F92096}"/>
                </a:ext>
              </a:extLst>
            </p:cNvPr>
            <p:cNvSpPr/>
            <p:nvPr/>
          </p:nvSpPr>
          <p:spPr>
            <a:xfrm>
              <a:off x="0" y="0"/>
              <a:ext cx="557289" cy="325007"/>
            </a:xfrm>
            <a:custGeom>
              <a:avLst/>
              <a:gdLst/>
              <a:ahLst/>
              <a:cxnLst/>
              <a:rect l="l" t="t" r="r" b="b"/>
              <a:pathLst>
                <a:path w="557289" h="325007">
                  <a:moveTo>
                    <a:pt x="162504" y="0"/>
                  </a:moveTo>
                  <a:lnTo>
                    <a:pt x="394786" y="0"/>
                  </a:lnTo>
                  <a:cubicBezTo>
                    <a:pt x="484534" y="0"/>
                    <a:pt x="557289" y="72755"/>
                    <a:pt x="557289" y="162504"/>
                  </a:cubicBezTo>
                  <a:lnTo>
                    <a:pt x="557289" y="162504"/>
                  </a:lnTo>
                  <a:cubicBezTo>
                    <a:pt x="557289" y="205602"/>
                    <a:pt x="540169" y="246936"/>
                    <a:pt x="509693" y="277411"/>
                  </a:cubicBezTo>
                  <a:cubicBezTo>
                    <a:pt x="479218" y="307886"/>
                    <a:pt x="437884" y="325007"/>
                    <a:pt x="394786"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191919"/>
            </a:solidFill>
          </p:spPr>
          <p:txBody>
            <a:bodyPr/>
            <a:lstStyle/>
            <a:p>
              <a:endParaRPr lang="en-US"/>
            </a:p>
          </p:txBody>
        </p:sp>
        <p:sp>
          <p:nvSpPr>
            <p:cNvPr id="38" name="TextBox 42">
              <a:extLst>
                <a:ext uri="{FF2B5EF4-FFF2-40B4-BE49-F238E27FC236}">
                  <a16:creationId xmlns:a16="http://schemas.microsoft.com/office/drawing/2014/main" id="{57563C02-B92E-6FD4-364A-5DDFA4E423D0}"/>
                </a:ext>
              </a:extLst>
            </p:cNvPr>
            <p:cNvSpPr txBox="1"/>
            <p:nvPr/>
          </p:nvSpPr>
          <p:spPr>
            <a:xfrm>
              <a:off x="-117562" y="-292574"/>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Service </a:t>
              </a:r>
            </a:p>
            <a:p>
              <a:pPr algn="ctr">
                <a:lnSpc>
                  <a:spcPts val="2800"/>
                </a:lnSpc>
              </a:pPr>
              <a:r>
                <a:rPr lang="en-US" sz="2000">
                  <a:solidFill>
                    <a:srgbClr val="FFFFFF"/>
                  </a:solidFill>
                  <a:latin typeface="Overpass Bold"/>
                </a:rPr>
                <a:t>Providers</a:t>
              </a:r>
            </a:p>
          </p:txBody>
        </p:sp>
      </p:grpSp>
      <p:grpSp>
        <p:nvGrpSpPr>
          <p:cNvPr id="39" name="Group 43">
            <a:extLst>
              <a:ext uri="{FF2B5EF4-FFF2-40B4-BE49-F238E27FC236}">
                <a16:creationId xmlns:a16="http://schemas.microsoft.com/office/drawing/2014/main" id="{0AF81444-C58E-DE9E-C41D-C67B8E6F2E76}"/>
              </a:ext>
            </a:extLst>
          </p:cNvPr>
          <p:cNvGrpSpPr/>
          <p:nvPr/>
        </p:nvGrpSpPr>
        <p:grpSpPr>
          <a:xfrm>
            <a:off x="5956095" y="7002155"/>
            <a:ext cx="3086102" cy="3483918"/>
            <a:chOff x="-124660" y="-294292"/>
            <a:chExt cx="812800" cy="917575"/>
          </a:xfrm>
        </p:grpSpPr>
        <p:sp>
          <p:nvSpPr>
            <p:cNvPr id="40" name="Freeform 44">
              <a:extLst>
                <a:ext uri="{FF2B5EF4-FFF2-40B4-BE49-F238E27FC236}">
                  <a16:creationId xmlns:a16="http://schemas.microsoft.com/office/drawing/2014/main" id="{ED83D310-22C6-3D41-E091-D6463830FF3C}"/>
                </a:ext>
              </a:extLst>
            </p:cNvPr>
            <p:cNvSpPr/>
            <p:nvPr/>
          </p:nvSpPr>
          <p:spPr>
            <a:xfrm>
              <a:off x="0" y="0"/>
              <a:ext cx="557289" cy="325007"/>
            </a:xfrm>
            <a:custGeom>
              <a:avLst/>
              <a:gdLst/>
              <a:ahLst/>
              <a:cxnLst/>
              <a:rect l="l" t="t" r="r" b="b"/>
              <a:pathLst>
                <a:path w="557289" h="325007">
                  <a:moveTo>
                    <a:pt x="162504" y="0"/>
                  </a:moveTo>
                  <a:lnTo>
                    <a:pt x="394786" y="0"/>
                  </a:lnTo>
                  <a:cubicBezTo>
                    <a:pt x="484534" y="0"/>
                    <a:pt x="557289" y="72755"/>
                    <a:pt x="557289" y="162504"/>
                  </a:cubicBezTo>
                  <a:lnTo>
                    <a:pt x="557289" y="162504"/>
                  </a:lnTo>
                  <a:cubicBezTo>
                    <a:pt x="557289" y="205602"/>
                    <a:pt x="540169" y="246936"/>
                    <a:pt x="509693" y="277411"/>
                  </a:cubicBezTo>
                  <a:cubicBezTo>
                    <a:pt x="479218" y="307886"/>
                    <a:pt x="437884" y="325007"/>
                    <a:pt x="394786"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AFAEAC"/>
            </a:solidFill>
          </p:spPr>
          <p:txBody>
            <a:bodyPr/>
            <a:lstStyle/>
            <a:p>
              <a:endParaRPr lang="en-US"/>
            </a:p>
          </p:txBody>
        </p:sp>
        <p:sp>
          <p:nvSpPr>
            <p:cNvPr id="41" name="TextBox 45">
              <a:extLst>
                <a:ext uri="{FF2B5EF4-FFF2-40B4-BE49-F238E27FC236}">
                  <a16:creationId xmlns:a16="http://schemas.microsoft.com/office/drawing/2014/main" id="{56085090-F9E7-4535-CA50-268058B90BDE}"/>
                </a:ext>
              </a:extLst>
            </p:cNvPr>
            <p:cNvSpPr txBox="1"/>
            <p:nvPr/>
          </p:nvSpPr>
          <p:spPr>
            <a:xfrm>
              <a:off x="-124660" y="-294292"/>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Sector CIE </a:t>
              </a:r>
            </a:p>
          </p:txBody>
        </p:sp>
      </p:grpSp>
      <p:grpSp>
        <p:nvGrpSpPr>
          <p:cNvPr id="42" name="Group 46">
            <a:extLst>
              <a:ext uri="{FF2B5EF4-FFF2-40B4-BE49-F238E27FC236}">
                <a16:creationId xmlns:a16="http://schemas.microsoft.com/office/drawing/2014/main" id="{A7370FE2-592A-23C4-D4D5-DECDE9BE2EA4}"/>
              </a:ext>
            </a:extLst>
          </p:cNvPr>
          <p:cNvGrpSpPr/>
          <p:nvPr/>
        </p:nvGrpSpPr>
        <p:grpSpPr>
          <a:xfrm>
            <a:off x="9989886" y="4140050"/>
            <a:ext cx="2264362" cy="1496420"/>
            <a:chOff x="0" y="0"/>
            <a:chExt cx="1243273" cy="821626"/>
          </a:xfrm>
        </p:grpSpPr>
        <p:sp>
          <p:nvSpPr>
            <p:cNvPr id="43" name="Freeform 47">
              <a:extLst>
                <a:ext uri="{FF2B5EF4-FFF2-40B4-BE49-F238E27FC236}">
                  <a16:creationId xmlns:a16="http://schemas.microsoft.com/office/drawing/2014/main" id="{98BF0781-8B4A-7686-16E5-D9E6D37A4FD3}"/>
                </a:ext>
              </a:extLst>
            </p:cNvPr>
            <p:cNvSpPr/>
            <p:nvPr/>
          </p:nvSpPr>
          <p:spPr>
            <a:xfrm>
              <a:off x="0" y="0"/>
              <a:ext cx="1243273" cy="821626"/>
            </a:xfrm>
            <a:custGeom>
              <a:avLst/>
              <a:gdLst/>
              <a:ahLst/>
              <a:cxnLst/>
              <a:rect l="l" t="t" r="r" b="b"/>
              <a:pathLst>
                <a:path w="1243273" h="821626">
                  <a:moveTo>
                    <a:pt x="621637" y="0"/>
                  </a:moveTo>
                  <a:lnTo>
                    <a:pt x="1243273" y="203200"/>
                  </a:lnTo>
                  <a:lnTo>
                    <a:pt x="1243273" y="618426"/>
                  </a:lnTo>
                  <a:lnTo>
                    <a:pt x="621637" y="821626"/>
                  </a:lnTo>
                  <a:lnTo>
                    <a:pt x="0" y="618426"/>
                  </a:lnTo>
                  <a:lnTo>
                    <a:pt x="0" y="203200"/>
                  </a:lnTo>
                  <a:lnTo>
                    <a:pt x="621637" y="0"/>
                  </a:lnTo>
                  <a:close/>
                </a:path>
              </a:pathLst>
            </a:custGeom>
            <a:solidFill>
              <a:srgbClr val="0D325F"/>
            </a:solidFill>
          </p:spPr>
          <p:txBody>
            <a:bodyPr/>
            <a:lstStyle/>
            <a:p>
              <a:endParaRPr lang="en-US"/>
            </a:p>
          </p:txBody>
        </p:sp>
        <p:sp>
          <p:nvSpPr>
            <p:cNvPr id="44" name="TextBox 48">
              <a:extLst>
                <a:ext uri="{FF2B5EF4-FFF2-40B4-BE49-F238E27FC236}">
                  <a16:creationId xmlns:a16="http://schemas.microsoft.com/office/drawing/2014/main" id="{C5760EB0-F535-B444-DF60-08A97F640742}"/>
                </a:ext>
              </a:extLst>
            </p:cNvPr>
            <p:cNvSpPr txBox="1"/>
            <p:nvPr/>
          </p:nvSpPr>
          <p:spPr>
            <a:xfrm>
              <a:off x="237133" y="51318"/>
              <a:ext cx="698500" cy="647700"/>
            </a:xfrm>
            <a:prstGeom prst="rect">
              <a:avLst/>
            </a:prstGeom>
          </p:spPr>
          <p:txBody>
            <a:bodyPr lIns="50800" tIns="50800" rIns="50800" bIns="50800" rtlCol="0" anchor="ctr"/>
            <a:lstStyle/>
            <a:p>
              <a:pPr algn="ctr">
                <a:lnSpc>
                  <a:spcPts val="3359"/>
                </a:lnSpc>
              </a:pPr>
              <a:r>
                <a:rPr lang="en-US" sz="2399">
                  <a:solidFill>
                    <a:srgbClr val="FFFFFF"/>
                  </a:solidFill>
                  <a:latin typeface="Overpass Ultra-Bold"/>
                </a:rPr>
                <a:t>State </a:t>
              </a:r>
            </a:p>
            <a:p>
              <a:pPr algn="ctr">
                <a:lnSpc>
                  <a:spcPts val="3359"/>
                </a:lnSpc>
              </a:pPr>
              <a:r>
                <a:rPr lang="en-US" sz="2399">
                  <a:solidFill>
                    <a:srgbClr val="FFFFFF"/>
                  </a:solidFill>
                  <a:latin typeface="Overpass Ultra-Bold"/>
                </a:rPr>
                <a:t>Agency</a:t>
              </a:r>
            </a:p>
          </p:txBody>
        </p:sp>
      </p:grpSp>
      <p:grpSp>
        <p:nvGrpSpPr>
          <p:cNvPr id="45" name="Group 49">
            <a:extLst>
              <a:ext uri="{FF2B5EF4-FFF2-40B4-BE49-F238E27FC236}">
                <a16:creationId xmlns:a16="http://schemas.microsoft.com/office/drawing/2014/main" id="{18787718-731E-44EE-BBED-ACAC19771C88}"/>
              </a:ext>
            </a:extLst>
          </p:cNvPr>
          <p:cNvGrpSpPr/>
          <p:nvPr/>
        </p:nvGrpSpPr>
        <p:grpSpPr>
          <a:xfrm>
            <a:off x="12615311" y="4140050"/>
            <a:ext cx="2264362" cy="1480345"/>
            <a:chOff x="0" y="0"/>
            <a:chExt cx="1243273" cy="812800"/>
          </a:xfrm>
        </p:grpSpPr>
        <p:sp>
          <p:nvSpPr>
            <p:cNvPr id="46" name="Freeform 50">
              <a:extLst>
                <a:ext uri="{FF2B5EF4-FFF2-40B4-BE49-F238E27FC236}">
                  <a16:creationId xmlns:a16="http://schemas.microsoft.com/office/drawing/2014/main" id="{188E0DB3-6F30-09DB-1D66-B60113777E48}"/>
                </a:ext>
              </a:extLst>
            </p:cNvPr>
            <p:cNvSpPr/>
            <p:nvPr/>
          </p:nvSpPr>
          <p:spPr>
            <a:xfrm>
              <a:off x="0" y="0"/>
              <a:ext cx="1243273" cy="812800"/>
            </a:xfrm>
            <a:custGeom>
              <a:avLst/>
              <a:gdLst/>
              <a:ahLst/>
              <a:cxnLst/>
              <a:rect l="l" t="t" r="r" b="b"/>
              <a:pathLst>
                <a:path w="1243273" h="812800">
                  <a:moveTo>
                    <a:pt x="621637" y="0"/>
                  </a:moveTo>
                  <a:lnTo>
                    <a:pt x="1243273" y="203200"/>
                  </a:lnTo>
                  <a:lnTo>
                    <a:pt x="1243273" y="609600"/>
                  </a:lnTo>
                  <a:lnTo>
                    <a:pt x="621637" y="812800"/>
                  </a:lnTo>
                  <a:lnTo>
                    <a:pt x="0" y="609600"/>
                  </a:lnTo>
                  <a:lnTo>
                    <a:pt x="0" y="203200"/>
                  </a:lnTo>
                  <a:lnTo>
                    <a:pt x="621637" y="0"/>
                  </a:lnTo>
                  <a:close/>
                </a:path>
              </a:pathLst>
            </a:custGeom>
            <a:solidFill>
              <a:srgbClr val="0D325F"/>
            </a:solidFill>
          </p:spPr>
          <p:txBody>
            <a:bodyPr/>
            <a:lstStyle/>
            <a:p>
              <a:endParaRPr lang="en-US"/>
            </a:p>
          </p:txBody>
        </p:sp>
        <p:sp>
          <p:nvSpPr>
            <p:cNvPr id="47" name="TextBox 51">
              <a:extLst>
                <a:ext uri="{FF2B5EF4-FFF2-40B4-BE49-F238E27FC236}">
                  <a16:creationId xmlns:a16="http://schemas.microsoft.com/office/drawing/2014/main" id="{2556D6F7-E8F3-8E0D-7FDB-5CFE839A7A3A}"/>
                </a:ext>
              </a:extLst>
            </p:cNvPr>
            <p:cNvSpPr txBox="1"/>
            <p:nvPr/>
          </p:nvSpPr>
          <p:spPr>
            <a:xfrm>
              <a:off x="244682" y="42634"/>
              <a:ext cx="698500" cy="657225"/>
            </a:xfrm>
            <a:prstGeom prst="rect">
              <a:avLst/>
            </a:prstGeom>
          </p:spPr>
          <p:txBody>
            <a:bodyPr lIns="50800" tIns="50800" rIns="50800" bIns="50800" rtlCol="0" anchor="ctr"/>
            <a:lstStyle/>
            <a:p>
              <a:pPr algn="ctr">
                <a:lnSpc>
                  <a:spcPts val="4199"/>
                </a:lnSpc>
              </a:pPr>
              <a:r>
                <a:rPr lang="en-US" sz="2999">
                  <a:solidFill>
                    <a:srgbClr val="FFFFFF"/>
                  </a:solidFill>
                  <a:latin typeface="Overpass Bold"/>
                </a:rPr>
                <a:t>HDU</a:t>
              </a:r>
            </a:p>
          </p:txBody>
        </p:sp>
      </p:grpSp>
      <p:sp>
        <p:nvSpPr>
          <p:cNvPr id="48" name="AutoShape 52">
            <a:extLst>
              <a:ext uri="{FF2B5EF4-FFF2-40B4-BE49-F238E27FC236}">
                <a16:creationId xmlns:a16="http://schemas.microsoft.com/office/drawing/2014/main" id="{43084D6F-A8AF-AF84-3B8F-ED0D50BF607B}"/>
              </a:ext>
            </a:extLst>
          </p:cNvPr>
          <p:cNvSpPr/>
          <p:nvPr/>
        </p:nvSpPr>
        <p:spPr>
          <a:xfrm>
            <a:off x="12022220" y="5882485"/>
            <a:ext cx="3450544" cy="19050"/>
          </a:xfrm>
          <a:prstGeom prst="line">
            <a:avLst/>
          </a:prstGeom>
          <a:ln w="38100" cap="flat">
            <a:solidFill>
              <a:srgbClr val="000000"/>
            </a:solidFill>
            <a:prstDash val="solid"/>
            <a:headEnd type="none" w="sm" len="sm"/>
            <a:tailEnd type="none" w="sm" len="sm"/>
          </a:ln>
        </p:spPr>
        <p:txBody>
          <a:bodyPr/>
          <a:lstStyle/>
          <a:p>
            <a:endParaRPr lang="en-US"/>
          </a:p>
        </p:txBody>
      </p:sp>
      <p:sp>
        <p:nvSpPr>
          <p:cNvPr id="49" name="AutoShape 53">
            <a:extLst>
              <a:ext uri="{FF2B5EF4-FFF2-40B4-BE49-F238E27FC236}">
                <a16:creationId xmlns:a16="http://schemas.microsoft.com/office/drawing/2014/main" id="{0E86E361-4DD5-9D2D-6A8A-B6D5B0CFCF16}"/>
              </a:ext>
            </a:extLst>
          </p:cNvPr>
          <p:cNvSpPr/>
          <p:nvPr/>
        </p:nvSpPr>
        <p:spPr>
          <a:xfrm>
            <a:off x="13737967" y="5835667"/>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50" name="AutoShape 54">
            <a:extLst>
              <a:ext uri="{FF2B5EF4-FFF2-40B4-BE49-F238E27FC236}">
                <a16:creationId xmlns:a16="http://schemas.microsoft.com/office/drawing/2014/main" id="{21F910C7-0E3C-7D9E-ADC8-E0EEF1C21BC9}"/>
              </a:ext>
            </a:extLst>
          </p:cNvPr>
          <p:cNvSpPr/>
          <p:nvPr/>
        </p:nvSpPr>
        <p:spPr>
          <a:xfrm>
            <a:off x="12041165" y="5863435"/>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51" name="AutoShape 55">
            <a:extLst>
              <a:ext uri="{FF2B5EF4-FFF2-40B4-BE49-F238E27FC236}">
                <a16:creationId xmlns:a16="http://schemas.microsoft.com/office/drawing/2014/main" id="{35513C3D-DA67-6E28-4AEC-691A56A4A0AF}"/>
              </a:ext>
            </a:extLst>
          </p:cNvPr>
          <p:cNvSpPr/>
          <p:nvPr/>
        </p:nvSpPr>
        <p:spPr>
          <a:xfrm>
            <a:off x="4809668" y="5983750"/>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52" name="AutoShape 56">
            <a:extLst>
              <a:ext uri="{FF2B5EF4-FFF2-40B4-BE49-F238E27FC236}">
                <a16:creationId xmlns:a16="http://schemas.microsoft.com/office/drawing/2014/main" id="{B30BAF47-52BC-2782-C876-500F7FAF5F65}"/>
              </a:ext>
            </a:extLst>
          </p:cNvPr>
          <p:cNvSpPr/>
          <p:nvPr/>
        </p:nvSpPr>
        <p:spPr>
          <a:xfrm>
            <a:off x="13747492" y="5536125"/>
            <a:ext cx="0" cy="29954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53" name="Group 57">
            <a:extLst>
              <a:ext uri="{FF2B5EF4-FFF2-40B4-BE49-F238E27FC236}">
                <a16:creationId xmlns:a16="http://schemas.microsoft.com/office/drawing/2014/main" id="{F893B956-3BDA-9C5E-355C-9177C87AF326}"/>
              </a:ext>
            </a:extLst>
          </p:cNvPr>
          <p:cNvGrpSpPr/>
          <p:nvPr/>
        </p:nvGrpSpPr>
        <p:grpSpPr>
          <a:xfrm>
            <a:off x="10531613" y="5038170"/>
            <a:ext cx="3086098" cy="3483918"/>
            <a:chOff x="-198118" y="-298754"/>
            <a:chExt cx="812800" cy="917575"/>
          </a:xfrm>
        </p:grpSpPr>
        <p:sp>
          <p:nvSpPr>
            <p:cNvPr id="54" name="Freeform 58">
              <a:extLst>
                <a:ext uri="{FF2B5EF4-FFF2-40B4-BE49-F238E27FC236}">
                  <a16:creationId xmlns:a16="http://schemas.microsoft.com/office/drawing/2014/main" id="{D4D3B884-D461-7B3C-A6C2-989B9D49032B}"/>
                </a:ext>
              </a:extLst>
            </p:cNvPr>
            <p:cNvSpPr/>
            <p:nvPr/>
          </p:nvSpPr>
          <p:spPr>
            <a:xfrm>
              <a:off x="0" y="0"/>
              <a:ext cx="388885" cy="325007"/>
            </a:xfrm>
            <a:custGeom>
              <a:avLst/>
              <a:gdLst/>
              <a:ahLst/>
              <a:cxnLst/>
              <a:rect l="l" t="t" r="r" b="b"/>
              <a:pathLst>
                <a:path w="388885" h="325007">
                  <a:moveTo>
                    <a:pt x="162504" y="0"/>
                  </a:moveTo>
                  <a:lnTo>
                    <a:pt x="226381" y="0"/>
                  </a:lnTo>
                  <a:cubicBezTo>
                    <a:pt x="269480" y="0"/>
                    <a:pt x="310813" y="17121"/>
                    <a:pt x="341289" y="47596"/>
                  </a:cubicBezTo>
                  <a:cubicBezTo>
                    <a:pt x="371764" y="78072"/>
                    <a:pt x="388885" y="119405"/>
                    <a:pt x="388885" y="162504"/>
                  </a:cubicBezTo>
                  <a:lnTo>
                    <a:pt x="388885" y="162504"/>
                  </a:lnTo>
                  <a:cubicBezTo>
                    <a:pt x="388885" y="205602"/>
                    <a:pt x="371764" y="246936"/>
                    <a:pt x="341289" y="277411"/>
                  </a:cubicBezTo>
                  <a:cubicBezTo>
                    <a:pt x="310813" y="307886"/>
                    <a:pt x="269480" y="325007"/>
                    <a:pt x="226381"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191919"/>
            </a:solidFill>
          </p:spPr>
          <p:txBody>
            <a:bodyPr/>
            <a:lstStyle/>
            <a:p>
              <a:endParaRPr lang="en-US"/>
            </a:p>
          </p:txBody>
        </p:sp>
        <p:sp>
          <p:nvSpPr>
            <p:cNvPr id="55" name="TextBox 59">
              <a:extLst>
                <a:ext uri="{FF2B5EF4-FFF2-40B4-BE49-F238E27FC236}">
                  <a16:creationId xmlns:a16="http://schemas.microsoft.com/office/drawing/2014/main" id="{01D519D9-53DE-8D8D-461C-94000485C93F}"/>
                </a:ext>
              </a:extLst>
            </p:cNvPr>
            <p:cNvSpPr txBox="1"/>
            <p:nvPr/>
          </p:nvSpPr>
          <p:spPr>
            <a:xfrm>
              <a:off x="-198118" y="-298754"/>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Community </a:t>
              </a:r>
            </a:p>
            <a:p>
              <a:pPr algn="ctr">
                <a:lnSpc>
                  <a:spcPts val="2800"/>
                </a:lnSpc>
              </a:pPr>
              <a:r>
                <a:rPr lang="en-US" sz="2000">
                  <a:solidFill>
                    <a:srgbClr val="FFFFFF"/>
                  </a:solidFill>
                  <a:latin typeface="Overpass Bold"/>
                </a:rPr>
                <a:t>HIE/HDU</a:t>
              </a:r>
            </a:p>
          </p:txBody>
        </p:sp>
      </p:grpSp>
      <p:sp>
        <p:nvSpPr>
          <p:cNvPr id="56" name="AutoShape 60">
            <a:extLst>
              <a:ext uri="{FF2B5EF4-FFF2-40B4-BE49-F238E27FC236}">
                <a16:creationId xmlns:a16="http://schemas.microsoft.com/office/drawing/2014/main" id="{BA285273-CB25-B9F6-5AA7-E99EEC2A6E55}"/>
              </a:ext>
            </a:extLst>
          </p:cNvPr>
          <p:cNvSpPr/>
          <p:nvPr/>
        </p:nvSpPr>
        <p:spPr>
          <a:xfrm>
            <a:off x="15491919" y="5901535"/>
            <a:ext cx="0" cy="29954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57" name="Group 61">
            <a:extLst>
              <a:ext uri="{FF2B5EF4-FFF2-40B4-BE49-F238E27FC236}">
                <a16:creationId xmlns:a16="http://schemas.microsoft.com/office/drawing/2014/main" id="{1166033F-E19E-EE8E-57B5-497730BD4174}"/>
              </a:ext>
            </a:extLst>
          </p:cNvPr>
          <p:cNvGrpSpPr/>
          <p:nvPr/>
        </p:nvGrpSpPr>
        <p:grpSpPr>
          <a:xfrm>
            <a:off x="12231381" y="5018988"/>
            <a:ext cx="3086098" cy="3483918"/>
            <a:chOff x="-209880" y="-293984"/>
            <a:chExt cx="812800" cy="917575"/>
          </a:xfrm>
        </p:grpSpPr>
        <p:sp>
          <p:nvSpPr>
            <p:cNvPr id="58" name="Freeform 62">
              <a:extLst>
                <a:ext uri="{FF2B5EF4-FFF2-40B4-BE49-F238E27FC236}">
                  <a16:creationId xmlns:a16="http://schemas.microsoft.com/office/drawing/2014/main" id="{4B4F1EF6-EDF0-2380-9E64-72906EA5DBD1}"/>
                </a:ext>
              </a:extLst>
            </p:cNvPr>
            <p:cNvSpPr/>
            <p:nvPr/>
          </p:nvSpPr>
          <p:spPr>
            <a:xfrm>
              <a:off x="0" y="0"/>
              <a:ext cx="388885" cy="325007"/>
            </a:xfrm>
            <a:custGeom>
              <a:avLst/>
              <a:gdLst/>
              <a:ahLst/>
              <a:cxnLst/>
              <a:rect l="l" t="t" r="r" b="b"/>
              <a:pathLst>
                <a:path w="388885" h="325007">
                  <a:moveTo>
                    <a:pt x="162504" y="0"/>
                  </a:moveTo>
                  <a:lnTo>
                    <a:pt x="226381" y="0"/>
                  </a:lnTo>
                  <a:cubicBezTo>
                    <a:pt x="269480" y="0"/>
                    <a:pt x="310813" y="17121"/>
                    <a:pt x="341289" y="47596"/>
                  </a:cubicBezTo>
                  <a:cubicBezTo>
                    <a:pt x="371764" y="78072"/>
                    <a:pt x="388885" y="119405"/>
                    <a:pt x="388885" y="162504"/>
                  </a:cubicBezTo>
                  <a:lnTo>
                    <a:pt x="388885" y="162504"/>
                  </a:lnTo>
                  <a:cubicBezTo>
                    <a:pt x="388885" y="205602"/>
                    <a:pt x="371764" y="246936"/>
                    <a:pt x="341289" y="277411"/>
                  </a:cubicBezTo>
                  <a:cubicBezTo>
                    <a:pt x="310813" y="307886"/>
                    <a:pt x="269480" y="325007"/>
                    <a:pt x="226381"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191919"/>
            </a:solidFill>
          </p:spPr>
          <p:txBody>
            <a:bodyPr/>
            <a:lstStyle/>
            <a:p>
              <a:endParaRPr lang="en-US"/>
            </a:p>
          </p:txBody>
        </p:sp>
        <p:sp>
          <p:nvSpPr>
            <p:cNvPr id="59" name="TextBox 63">
              <a:extLst>
                <a:ext uri="{FF2B5EF4-FFF2-40B4-BE49-F238E27FC236}">
                  <a16:creationId xmlns:a16="http://schemas.microsoft.com/office/drawing/2014/main" id="{DB2D2663-1AFF-97BD-628F-19B08A48E260}"/>
                </a:ext>
              </a:extLst>
            </p:cNvPr>
            <p:cNvSpPr txBox="1"/>
            <p:nvPr/>
          </p:nvSpPr>
          <p:spPr>
            <a:xfrm>
              <a:off x="-209880" y="-293984"/>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Certified </a:t>
              </a:r>
            </a:p>
            <a:p>
              <a:pPr algn="ctr">
                <a:lnSpc>
                  <a:spcPts val="2800"/>
                </a:lnSpc>
              </a:pPr>
              <a:r>
                <a:rPr lang="en-US" sz="2000">
                  <a:solidFill>
                    <a:srgbClr val="FFFFFF"/>
                  </a:solidFill>
                  <a:latin typeface="Overpass Bold"/>
                </a:rPr>
                <a:t>Enterprise/</a:t>
              </a:r>
            </a:p>
            <a:p>
              <a:pPr algn="ctr">
                <a:lnSpc>
                  <a:spcPts val="2800"/>
                </a:lnSpc>
              </a:pPr>
              <a:r>
                <a:rPr lang="en-US" sz="2000">
                  <a:solidFill>
                    <a:srgbClr val="FFFFFF"/>
                  </a:solidFill>
                  <a:latin typeface="Overpass Bold"/>
                </a:rPr>
                <a:t>Vendor</a:t>
              </a:r>
            </a:p>
          </p:txBody>
        </p:sp>
      </p:grpSp>
      <p:grpSp>
        <p:nvGrpSpPr>
          <p:cNvPr id="60" name="Group 64">
            <a:extLst>
              <a:ext uri="{FF2B5EF4-FFF2-40B4-BE49-F238E27FC236}">
                <a16:creationId xmlns:a16="http://schemas.microsoft.com/office/drawing/2014/main" id="{357D999C-82B3-55FA-239D-61EF7930EA27}"/>
              </a:ext>
            </a:extLst>
          </p:cNvPr>
          <p:cNvGrpSpPr/>
          <p:nvPr/>
        </p:nvGrpSpPr>
        <p:grpSpPr>
          <a:xfrm>
            <a:off x="13935172" y="5090242"/>
            <a:ext cx="3086098" cy="3483918"/>
            <a:chOff x="-210548" y="-290057"/>
            <a:chExt cx="812800" cy="917575"/>
          </a:xfrm>
        </p:grpSpPr>
        <p:sp>
          <p:nvSpPr>
            <p:cNvPr id="61" name="Freeform 65">
              <a:extLst>
                <a:ext uri="{FF2B5EF4-FFF2-40B4-BE49-F238E27FC236}">
                  <a16:creationId xmlns:a16="http://schemas.microsoft.com/office/drawing/2014/main" id="{32543F06-7DFC-9E15-BEB3-27C1A5726625}"/>
                </a:ext>
              </a:extLst>
            </p:cNvPr>
            <p:cNvSpPr/>
            <p:nvPr/>
          </p:nvSpPr>
          <p:spPr>
            <a:xfrm>
              <a:off x="0" y="0"/>
              <a:ext cx="388885" cy="325007"/>
            </a:xfrm>
            <a:custGeom>
              <a:avLst/>
              <a:gdLst/>
              <a:ahLst/>
              <a:cxnLst/>
              <a:rect l="l" t="t" r="r" b="b"/>
              <a:pathLst>
                <a:path w="388885" h="325007">
                  <a:moveTo>
                    <a:pt x="162504" y="0"/>
                  </a:moveTo>
                  <a:lnTo>
                    <a:pt x="226381" y="0"/>
                  </a:lnTo>
                  <a:cubicBezTo>
                    <a:pt x="269480" y="0"/>
                    <a:pt x="310813" y="17121"/>
                    <a:pt x="341289" y="47596"/>
                  </a:cubicBezTo>
                  <a:cubicBezTo>
                    <a:pt x="371764" y="78072"/>
                    <a:pt x="388885" y="119405"/>
                    <a:pt x="388885" y="162504"/>
                  </a:cubicBezTo>
                  <a:lnTo>
                    <a:pt x="388885" y="162504"/>
                  </a:lnTo>
                  <a:cubicBezTo>
                    <a:pt x="388885" y="205602"/>
                    <a:pt x="371764" y="246936"/>
                    <a:pt x="341289" y="277411"/>
                  </a:cubicBezTo>
                  <a:cubicBezTo>
                    <a:pt x="310813" y="307886"/>
                    <a:pt x="269480" y="325007"/>
                    <a:pt x="226381" y="325007"/>
                  </a:cubicBezTo>
                  <a:lnTo>
                    <a:pt x="162504" y="325007"/>
                  </a:lnTo>
                  <a:cubicBezTo>
                    <a:pt x="119405" y="325007"/>
                    <a:pt x="78072" y="307886"/>
                    <a:pt x="47596" y="277411"/>
                  </a:cubicBezTo>
                  <a:cubicBezTo>
                    <a:pt x="17121" y="246936"/>
                    <a:pt x="0" y="205602"/>
                    <a:pt x="0" y="162504"/>
                  </a:cubicBezTo>
                  <a:lnTo>
                    <a:pt x="0" y="162504"/>
                  </a:lnTo>
                  <a:cubicBezTo>
                    <a:pt x="0" y="119405"/>
                    <a:pt x="17121" y="78072"/>
                    <a:pt x="47596" y="47596"/>
                  </a:cubicBezTo>
                  <a:cubicBezTo>
                    <a:pt x="78072" y="17121"/>
                    <a:pt x="119405" y="0"/>
                    <a:pt x="162504" y="0"/>
                  </a:cubicBezTo>
                  <a:close/>
                </a:path>
              </a:pathLst>
            </a:custGeom>
            <a:solidFill>
              <a:srgbClr val="191919"/>
            </a:solidFill>
          </p:spPr>
          <p:txBody>
            <a:bodyPr/>
            <a:lstStyle/>
            <a:p>
              <a:endParaRPr lang="en-US"/>
            </a:p>
          </p:txBody>
        </p:sp>
        <p:sp>
          <p:nvSpPr>
            <p:cNvPr id="62" name="TextBox 66">
              <a:extLst>
                <a:ext uri="{FF2B5EF4-FFF2-40B4-BE49-F238E27FC236}">
                  <a16:creationId xmlns:a16="http://schemas.microsoft.com/office/drawing/2014/main" id="{787EFFA3-0007-769E-4443-7964D7A94B8B}"/>
                </a:ext>
              </a:extLst>
            </p:cNvPr>
            <p:cNvSpPr txBox="1"/>
            <p:nvPr/>
          </p:nvSpPr>
          <p:spPr>
            <a:xfrm>
              <a:off x="-210548" y="-290057"/>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Community </a:t>
              </a:r>
            </a:p>
            <a:p>
              <a:pPr algn="ctr">
                <a:lnSpc>
                  <a:spcPts val="2800"/>
                </a:lnSpc>
              </a:pPr>
              <a:r>
                <a:rPr lang="en-US" sz="2000">
                  <a:solidFill>
                    <a:srgbClr val="FFFFFF"/>
                  </a:solidFill>
                  <a:latin typeface="Overpass Bold"/>
                </a:rPr>
                <a:t>HIE/HDU</a:t>
              </a:r>
            </a:p>
          </p:txBody>
        </p:sp>
      </p:grpSp>
      <p:sp>
        <p:nvSpPr>
          <p:cNvPr id="63" name="AutoShape 67">
            <a:extLst>
              <a:ext uri="{FF2B5EF4-FFF2-40B4-BE49-F238E27FC236}">
                <a16:creationId xmlns:a16="http://schemas.microsoft.com/office/drawing/2014/main" id="{126545ED-C99E-8384-7B38-AF09370EFE4A}"/>
              </a:ext>
            </a:extLst>
          </p:cNvPr>
          <p:cNvSpPr/>
          <p:nvPr/>
        </p:nvSpPr>
        <p:spPr>
          <a:xfrm>
            <a:off x="10008089" y="7697337"/>
            <a:ext cx="2752299" cy="56344"/>
          </a:xfrm>
          <a:prstGeom prst="line">
            <a:avLst/>
          </a:prstGeom>
          <a:ln w="38100" cap="flat">
            <a:solidFill>
              <a:srgbClr val="000000"/>
            </a:solidFill>
            <a:prstDash val="solid"/>
            <a:headEnd type="none" w="sm" len="sm"/>
            <a:tailEnd type="none" w="sm" len="sm"/>
          </a:ln>
        </p:spPr>
        <p:txBody>
          <a:bodyPr/>
          <a:lstStyle/>
          <a:p>
            <a:endParaRPr lang="en-US"/>
          </a:p>
        </p:txBody>
      </p:sp>
      <p:sp>
        <p:nvSpPr>
          <p:cNvPr id="64" name="AutoShape 68">
            <a:extLst>
              <a:ext uri="{FF2B5EF4-FFF2-40B4-BE49-F238E27FC236}">
                <a16:creationId xmlns:a16="http://schemas.microsoft.com/office/drawing/2014/main" id="{2D4C8E79-E635-97DE-90DD-1E0E9C862C3B}"/>
              </a:ext>
            </a:extLst>
          </p:cNvPr>
          <p:cNvSpPr/>
          <p:nvPr/>
        </p:nvSpPr>
        <p:spPr>
          <a:xfrm>
            <a:off x="10027034" y="7696531"/>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65" name="AutoShape 69">
            <a:extLst>
              <a:ext uri="{FF2B5EF4-FFF2-40B4-BE49-F238E27FC236}">
                <a16:creationId xmlns:a16="http://schemas.microsoft.com/office/drawing/2014/main" id="{0B4D767E-F5B3-4996-BB8B-36D74935B38E}"/>
              </a:ext>
            </a:extLst>
          </p:cNvPr>
          <p:cNvSpPr/>
          <p:nvPr/>
        </p:nvSpPr>
        <p:spPr>
          <a:xfrm>
            <a:off x="11993540" y="7407320"/>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66" name="AutoShape 70">
            <a:extLst>
              <a:ext uri="{FF2B5EF4-FFF2-40B4-BE49-F238E27FC236}">
                <a16:creationId xmlns:a16="http://schemas.microsoft.com/office/drawing/2014/main" id="{A4DBB40B-56D3-C32D-D9BF-7EE1868E99FE}"/>
              </a:ext>
            </a:extLst>
          </p:cNvPr>
          <p:cNvSpPr/>
          <p:nvPr/>
        </p:nvSpPr>
        <p:spPr>
          <a:xfrm>
            <a:off x="10400933" y="7396988"/>
            <a:ext cx="0" cy="299542"/>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67" name="Group 71">
            <a:extLst>
              <a:ext uri="{FF2B5EF4-FFF2-40B4-BE49-F238E27FC236}">
                <a16:creationId xmlns:a16="http://schemas.microsoft.com/office/drawing/2014/main" id="{D69ABF70-D045-B1AC-EC3C-FE24F7D07BC1}"/>
              </a:ext>
            </a:extLst>
          </p:cNvPr>
          <p:cNvGrpSpPr/>
          <p:nvPr/>
        </p:nvGrpSpPr>
        <p:grpSpPr>
          <a:xfrm>
            <a:off x="8867680" y="5287508"/>
            <a:ext cx="3086092" cy="3483917"/>
            <a:chOff x="-305345" y="-341835"/>
            <a:chExt cx="812800" cy="917575"/>
          </a:xfrm>
        </p:grpSpPr>
        <p:sp>
          <p:nvSpPr>
            <p:cNvPr id="68" name="Freeform 72">
              <a:extLst>
                <a:ext uri="{FF2B5EF4-FFF2-40B4-BE49-F238E27FC236}">
                  <a16:creationId xmlns:a16="http://schemas.microsoft.com/office/drawing/2014/main" id="{7665AD62-C14A-0381-952E-2579290E4086}"/>
                </a:ext>
              </a:extLst>
            </p:cNvPr>
            <p:cNvSpPr/>
            <p:nvPr/>
          </p:nvSpPr>
          <p:spPr>
            <a:xfrm>
              <a:off x="0" y="0"/>
              <a:ext cx="206986" cy="223783"/>
            </a:xfrm>
            <a:custGeom>
              <a:avLst/>
              <a:gdLst/>
              <a:ahLst/>
              <a:cxnLst/>
              <a:rect l="l" t="t" r="r" b="b"/>
              <a:pathLst>
                <a:path w="206986" h="223783">
                  <a:moveTo>
                    <a:pt x="103493" y="0"/>
                  </a:moveTo>
                  <a:lnTo>
                    <a:pt x="103493" y="0"/>
                  </a:lnTo>
                  <a:cubicBezTo>
                    <a:pt x="160650" y="0"/>
                    <a:pt x="206986" y="46335"/>
                    <a:pt x="206986" y="103493"/>
                  </a:cubicBezTo>
                  <a:lnTo>
                    <a:pt x="206986" y="120290"/>
                  </a:lnTo>
                  <a:cubicBezTo>
                    <a:pt x="206986" y="147738"/>
                    <a:pt x="196082" y="174062"/>
                    <a:pt x="176673" y="193471"/>
                  </a:cubicBezTo>
                  <a:cubicBezTo>
                    <a:pt x="157265" y="212879"/>
                    <a:pt x="130941" y="223783"/>
                    <a:pt x="103493" y="223783"/>
                  </a:cubicBezTo>
                  <a:lnTo>
                    <a:pt x="103493" y="223783"/>
                  </a:lnTo>
                  <a:cubicBezTo>
                    <a:pt x="46335" y="223783"/>
                    <a:pt x="0" y="177448"/>
                    <a:pt x="0" y="120290"/>
                  </a:cubicBezTo>
                  <a:lnTo>
                    <a:pt x="0" y="103493"/>
                  </a:lnTo>
                  <a:cubicBezTo>
                    <a:pt x="0" y="76045"/>
                    <a:pt x="10904" y="49721"/>
                    <a:pt x="30312" y="30312"/>
                  </a:cubicBezTo>
                  <a:cubicBezTo>
                    <a:pt x="49721" y="10904"/>
                    <a:pt x="76045" y="0"/>
                    <a:pt x="103493" y="0"/>
                  </a:cubicBezTo>
                  <a:close/>
                </a:path>
              </a:pathLst>
            </a:custGeom>
            <a:solidFill>
              <a:srgbClr val="AFAEAC"/>
            </a:solidFill>
          </p:spPr>
          <p:txBody>
            <a:bodyPr/>
            <a:lstStyle/>
            <a:p>
              <a:endParaRPr lang="en-US"/>
            </a:p>
          </p:txBody>
        </p:sp>
        <p:sp>
          <p:nvSpPr>
            <p:cNvPr id="69" name="TextBox 73">
              <a:extLst>
                <a:ext uri="{FF2B5EF4-FFF2-40B4-BE49-F238E27FC236}">
                  <a16:creationId xmlns:a16="http://schemas.microsoft.com/office/drawing/2014/main" id="{CE1B459D-B30B-80A2-8A47-171DC37AA0CE}"/>
                </a:ext>
              </a:extLst>
            </p:cNvPr>
            <p:cNvSpPr txBox="1"/>
            <p:nvPr/>
          </p:nvSpPr>
          <p:spPr>
            <a:xfrm>
              <a:off x="-305345" y="-341835"/>
              <a:ext cx="812800" cy="917575"/>
            </a:xfrm>
            <a:prstGeom prst="rect">
              <a:avLst/>
            </a:prstGeom>
          </p:spPr>
          <p:txBody>
            <a:bodyPr lIns="50800" tIns="50800" rIns="50800" bIns="50800" rtlCol="0" anchor="ctr"/>
            <a:lstStyle/>
            <a:p>
              <a:pPr algn="ctr">
                <a:lnSpc>
                  <a:spcPts val="2800"/>
                </a:lnSpc>
              </a:pPr>
              <a:r>
                <a:rPr lang="en-US" sz="2000">
                  <a:solidFill>
                    <a:srgbClr val="FFFFFF"/>
                  </a:solidFill>
                  <a:latin typeface="Overpass Bold"/>
                </a:rPr>
                <a:t>CIE</a:t>
              </a:r>
            </a:p>
          </p:txBody>
        </p:sp>
      </p:grpSp>
      <p:sp>
        <p:nvSpPr>
          <p:cNvPr id="70" name="AutoShape 80">
            <a:extLst>
              <a:ext uri="{FF2B5EF4-FFF2-40B4-BE49-F238E27FC236}">
                <a16:creationId xmlns:a16="http://schemas.microsoft.com/office/drawing/2014/main" id="{63BC126D-E93A-E00C-406E-48C2FD369CC7}"/>
              </a:ext>
            </a:extLst>
          </p:cNvPr>
          <p:cNvSpPr/>
          <p:nvPr/>
        </p:nvSpPr>
        <p:spPr>
          <a:xfrm>
            <a:off x="11659127" y="7734630"/>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71" name="AutoShape 81">
            <a:extLst>
              <a:ext uri="{FF2B5EF4-FFF2-40B4-BE49-F238E27FC236}">
                <a16:creationId xmlns:a16="http://schemas.microsoft.com/office/drawing/2014/main" id="{29391C23-9607-42AD-629C-7725B5F684F5}"/>
              </a:ext>
            </a:extLst>
          </p:cNvPr>
          <p:cNvSpPr/>
          <p:nvPr/>
        </p:nvSpPr>
        <p:spPr>
          <a:xfrm>
            <a:off x="12779828" y="7734630"/>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72" name="Freeform 83">
            <a:extLst>
              <a:ext uri="{FF2B5EF4-FFF2-40B4-BE49-F238E27FC236}">
                <a16:creationId xmlns:a16="http://schemas.microsoft.com/office/drawing/2014/main" id="{6FE1C6BC-4BFF-63EA-301E-B0ACB194EA1D}"/>
              </a:ext>
            </a:extLst>
          </p:cNvPr>
          <p:cNvSpPr/>
          <p:nvPr/>
        </p:nvSpPr>
        <p:spPr>
          <a:xfrm>
            <a:off x="12442220" y="7986548"/>
            <a:ext cx="1337667" cy="1234011"/>
          </a:xfrm>
          <a:custGeom>
            <a:avLst/>
            <a:gdLst/>
            <a:ahLst/>
            <a:cxnLst/>
            <a:rect l="l" t="t" r="r" b="b"/>
            <a:pathLst>
              <a:path w="255290" h="325007">
                <a:moveTo>
                  <a:pt x="127645" y="0"/>
                </a:moveTo>
                <a:lnTo>
                  <a:pt x="127645" y="0"/>
                </a:lnTo>
                <a:cubicBezTo>
                  <a:pt x="198141" y="0"/>
                  <a:pt x="255290" y="57149"/>
                  <a:pt x="255290" y="127645"/>
                </a:cubicBezTo>
                <a:lnTo>
                  <a:pt x="255290" y="197362"/>
                </a:lnTo>
                <a:cubicBezTo>
                  <a:pt x="255290" y="231216"/>
                  <a:pt x="241842" y="263683"/>
                  <a:pt x="217904" y="287621"/>
                </a:cubicBezTo>
                <a:cubicBezTo>
                  <a:pt x="193966" y="311559"/>
                  <a:pt x="161499" y="325007"/>
                  <a:pt x="127645" y="325007"/>
                </a:cubicBezTo>
                <a:lnTo>
                  <a:pt x="127645" y="325007"/>
                </a:lnTo>
                <a:cubicBezTo>
                  <a:pt x="57149" y="325007"/>
                  <a:pt x="0" y="267858"/>
                  <a:pt x="0" y="197362"/>
                </a:cubicBezTo>
                <a:lnTo>
                  <a:pt x="0" y="127645"/>
                </a:lnTo>
                <a:cubicBezTo>
                  <a:pt x="0" y="93791"/>
                  <a:pt x="13448" y="61324"/>
                  <a:pt x="37386" y="37386"/>
                </a:cubicBezTo>
                <a:cubicBezTo>
                  <a:pt x="61324" y="13448"/>
                  <a:pt x="93791" y="0"/>
                  <a:pt x="127645" y="0"/>
                </a:cubicBezTo>
                <a:close/>
              </a:path>
            </a:pathLst>
          </a:custGeom>
          <a:solidFill>
            <a:srgbClr val="42413F"/>
          </a:solidFill>
        </p:spPr>
        <p:txBody>
          <a:bodyPr/>
          <a:lstStyle/>
          <a:p>
            <a:endParaRPr lang="en-US"/>
          </a:p>
        </p:txBody>
      </p:sp>
      <p:sp>
        <p:nvSpPr>
          <p:cNvPr id="73" name="AutoShape 85">
            <a:extLst>
              <a:ext uri="{FF2B5EF4-FFF2-40B4-BE49-F238E27FC236}">
                <a16:creationId xmlns:a16="http://schemas.microsoft.com/office/drawing/2014/main" id="{1BA27FAE-E5F9-4AA4-197F-4D233E12E87E}"/>
              </a:ext>
            </a:extLst>
          </p:cNvPr>
          <p:cNvSpPr/>
          <p:nvPr/>
        </p:nvSpPr>
        <p:spPr>
          <a:xfrm>
            <a:off x="15068589" y="7725912"/>
            <a:ext cx="884761" cy="0"/>
          </a:xfrm>
          <a:prstGeom prst="line">
            <a:avLst/>
          </a:prstGeom>
          <a:ln w="38100" cap="flat">
            <a:solidFill>
              <a:srgbClr val="000000"/>
            </a:solidFill>
            <a:prstDash val="solid"/>
            <a:headEnd type="none" w="sm" len="sm"/>
            <a:tailEnd type="none" w="sm" len="sm"/>
          </a:ln>
        </p:spPr>
        <p:txBody>
          <a:bodyPr/>
          <a:lstStyle/>
          <a:p>
            <a:endParaRPr lang="en-US"/>
          </a:p>
        </p:txBody>
      </p:sp>
      <p:sp>
        <p:nvSpPr>
          <p:cNvPr id="74" name="AutoShape 86">
            <a:extLst>
              <a:ext uri="{FF2B5EF4-FFF2-40B4-BE49-F238E27FC236}">
                <a16:creationId xmlns:a16="http://schemas.microsoft.com/office/drawing/2014/main" id="{D25D7742-CF21-0692-1436-40FACFD7F1BA}"/>
              </a:ext>
            </a:extLst>
          </p:cNvPr>
          <p:cNvSpPr/>
          <p:nvPr/>
        </p:nvSpPr>
        <p:spPr>
          <a:xfrm>
            <a:off x="15469925" y="7426370"/>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75" name="AutoShape 87">
            <a:extLst>
              <a:ext uri="{FF2B5EF4-FFF2-40B4-BE49-F238E27FC236}">
                <a16:creationId xmlns:a16="http://schemas.microsoft.com/office/drawing/2014/main" id="{C17DD51A-6AAB-7200-F7DE-40A11B0E3F36}"/>
              </a:ext>
            </a:extLst>
          </p:cNvPr>
          <p:cNvSpPr/>
          <p:nvPr/>
        </p:nvSpPr>
        <p:spPr>
          <a:xfrm>
            <a:off x="15068589" y="7744962"/>
            <a:ext cx="0" cy="299542"/>
          </a:xfrm>
          <a:prstGeom prst="line">
            <a:avLst/>
          </a:prstGeom>
          <a:ln w="38100" cap="flat">
            <a:solidFill>
              <a:srgbClr val="000000"/>
            </a:solidFill>
            <a:prstDash val="solid"/>
            <a:headEnd type="none" w="sm" len="sm"/>
            <a:tailEnd type="none" w="sm" len="sm"/>
          </a:ln>
        </p:spPr>
        <p:txBody>
          <a:bodyPr/>
          <a:lstStyle/>
          <a:p>
            <a:endParaRPr lang="en-US"/>
          </a:p>
        </p:txBody>
      </p:sp>
      <p:sp>
        <p:nvSpPr>
          <p:cNvPr id="76" name="AutoShape 88">
            <a:extLst>
              <a:ext uri="{FF2B5EF4-FFF2-40B4-BE49-F238E27FC236}">
                <a16:creationId xmlns:a16="http://schemas.microsoft.com/office/drawing/2014/main" id="{215B26FC-D2D4-7B88-C7F7-DC882B732DFA}"/>
              </a:ext>
            </a:extLst>
          </p:cNvPr>
          <p:cNvSpPr/>
          <p:nvPr/>
        </p:nvSpPr>
        <p:spPr>
          <a:xfrm>
            <a:off x="15942333" y="7725508"/>
            <a:ext cx="238743" cy="169224"/>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77" name="Group 89">
            <a:extLst>
              <a:ext uri="{FF2B5EF4-FFF2-40B4-BE49-F238E27FC236}">
                <a16:creationId xmlns:a16="http://schemas.microsoft.com/office/drawing/2014/main" id="{B89FDDA6-512F-9FC0-D759-4981C358F63A}"/>
              </a:ext>
            </a:extLst>
          </p:cNvPr>
          <p:cNvGrpSpPr/>
          <p:nvPr/>
        </p:nvGrpSpPr>
        <p:grpSpPr>
          <a:xfrm>
            <a:off x="13536288" y="7078815"/>
            <a:ext cx="3086102" cy="3375425"/>
            <a:chOff x="-209865" y="-249214"/>
            <a:chExt cx="812800" cy="889000"/>
          </a:xfrm>
        </p:grpSpPr>
        <p:sp>
          <p:nvSpPr>
            <p:cNvPr id="78" name="Freeform 90">
              <a:extLst>
                <a:ext uri="{FF2B5EF4-FFF2-40B4-BE49-F238E27FC236}">
                  <a16:creationId xmlns:a16="http://schemas.microsoft.com/office/drawing/2014/main" id="{CE18CB3D-F25A-9623-D6D9-571D4BA9DC92}"/>
                </a:ext>
              </a:extLst>
            </p:cNvPr>
            <p:cNvSpPr/>
            <p:nvPr/>
          </p:nvSpPr>
          <p:spPr>
            <a:xfrm>
              <a:off x="-44472" y="0"/>
              <a:ext cx="464313" cy="351218"/>
            </a:xfrm>
            <a:custGeom>
              <a:avLst/>
              <a:gdLst/>
              <a:ahLst/>
              <a:cxnLst/>
              <a:rect l="l" t="t" r="r" b="b"/>
              <a:pathLst>
                <a:path w="387407" h="351218">
                  <a:moveTo>
                    <a:pt x="175609" y="0"/>
                  </a:moveTo>
                  <a:lnTo>
                    <a:pt x="211798" y="0"/>
                  </a:lnTo>
                  <a:cubicBezTo>
                    <a:pt x="308784" y="0"/>
                    <a:pt x="387407" y="78623"/>
                    <a:pt x="387407" y="175609"/>
                  </a:cubicBezTo>
                  <a:lnTo>
                    <a:pt x="387407" y="175609"/>
                  </a:lnTo>
                  <a:cubicBezTo>
                    <a:pt x="387407" y="272595"/>
                    <a:pt x="308784" y="351218"/>
                    <a:pt x="211798" y="351218"/>
                  </a:cubicBezTo>
                  <a:lnTo>
                    <a:pt x="175609" y="351218"/>
                  </a:lnTo>
                  <a:cubicBezTo>
                    <a:pt x="78623" y="351218"/>
                    <a:pt x="0" y="272595"/>
                    <a:pt x="0" y="175609"/>
                  </a:cubicBezTo>
                  <a:lnTo>
                    <a:pt x="0" y="175609"/>
                  </a:lnTo>
                  <a:cubicBezTo>
                    <a:pt x="0" y="78623"/>
                    <a:pt x="78623" y="0"/>
                    <a:pt x="175609" y="0"/>
                  </a:cubicBezTo>
                  <a:close/>
                </a:path>
              </a:pathLst>
            </a:custGeom>
            <a:solidFill>
              <a:srgbClr val="42413F"/>
            </a:solidFill>
          </p:spPr>
          <p:txBody>
            <a:bodyPr/>
            <a:lstStyle/>
            <a:p>
              <a:endParaRPr lang="en-US"/>
            </a:p>
          </p:txBody>
        </p:sp>
        <p:sp>
          <p:nvSpPr>
            <p:cNvPr id="79" name="TextBox 91">
              <a:extLst>
                <a:ext uri="{FF2B5EF4-FFF2-40B4-BE49-F238E27FC236}">
                  <a16:creationId xmlns:a16="http://schemas.microsoft.com/office/drawing/2014/main" id="{BC26DE6C-24E2-E323-F294-2912BB46DBD1}"/>
                </a:ext>
              </a:extLst>
            </p:cNvPr>
            <p:cNvSpPr txBox="1"/>
            <p:nvPr/>
          </p:nvSpPr>
          <p:spPr>
            <a:xfrm>
              <a:off x="-209865" y="-249214"/>
              <a:ext cx="812800" cy="889000"/>
            </a:xfrm>
            <a:prstGeom prst="rect">
              <a:avLst/>
            </a:prstGeom>
          </p:spPr>
          <p:txBody>
            <a:bodyPr lIns="50800" tIns="50800" rIns="50800" bIns="50800" rtlCol="0" anchor="ctr"/>
            <a:lstStyle/>
            <a:p>
              <a:pPr algn="ctr">
                <a:lnSpc>
                  <a:spcPts val="2380"/>
                </a:lnSpc>
              </a:pPr>
              <a:r>
                <a:rPr lang="en-US" sz="1600">
                  <a:solidFill>
                    <a:srgbClr val="FFFFFF"/>
                  </a:solidFill>
                  <a:latin typeface="Overpass Bold"/>
                </a:rPr>
                <a:t>Health Systems, </a:t>
              </a:r>
            </a:p>
            <a:p>
              <a:pPr algn="ctr">
                <a:lnSpc>
                  <a:spcPts val="2380"/>
                </a:lnSpc>
              </a:pPr>
              <a:r>
                <a:rPr lang="en-US" sz="1600">
                  <a:solidFill>
                    <a:srgbClr val="FFFFFF"/>
                  </a:solidFill>
                  <a:latin typeface="Overpass Bold"/>
                </a:rPr>
                <a:t>Settings, &amp;</a:t>
              </a:r>
            </a:p>
            <a:p>
              <a:pPr algn="ctr">
                <a:lnSpc>
                  <a:spcPts val="2380"/>
                </a:lnSpc>
              </a:pPr>
              <a:r>
                <a:rPr lang="en-US" sz="1600">
                  <a:solidFill>
                    <a:srgbClr val="FFFFFF"/>
                  </a:solidFill>
                  <a:latin typeface="Overpass Bold"/>
                </a:rPr>
                <a:t>Hospitals</a:t>
              </a:r>
            </a:p>
          </p:txBody>
        </p:sp>
      </p:grpSp>
      <p:sp>
        <p:nvSpPr>
          <p:cNvPr id="80" name="TextBox 79">
            <a:extLst>
              <a:ext uri="{FF2B5EF4-FFF2-40B4-BE49-F238E27FC236}">
                <a16:creationId xmlns:a16="http://schemas.microsoft.com/office/drawing/2014/main" id="{667A7D1D-EC35-753A-5407-370112A72AA5}"/>
              </a:ext>
            </a:extLst>
          </p:cNvPr>
          <p:cNvSpPr txBox="1"/>
          <p:nvPr/>
        </p:nvSpPr>
        <p:spPr>
          <a:xfrm>
            <a:off x="12335808" y="8036529"/>
            <a:ext cx="1550489" cy="1078280"/>
          </a:xfrm>
          <a:prstGeom prst="rect">
            <a:avLst/>
          </a:prstGeom>
        </p:spPr>
        <p:txBody>
          <a:bodyPr lIns="50800" tIns="50800" rIns="50800" bIns="50800" rtlCol="0" anchor="ctr"/>
          <a:lstStyle/>
          <a:p>
            <a:pPr algn="ctr">
              <a:lnSpc>
                <a:spcPts val="2100"/>
              </a:lnSpc>
            </a:pPr>
            <a:r>
              <a:rPr lang="en-US" sz="1400">
                <a:solidFill>
                  <a:srgbClr val="FFFFFF"/>
                </a:solidFill>
                <a:latin typeface="Overpass Bold"/>
              </a:rPr>
              <a:t>Local/</a:t>
            </a:r>
          </a:p>
          <a:p>
            <a:pPr algn="ctr">
              <a:lnSpc>
                <a:spcPts val="2100"/>
              </a:lnSpc>
            </a:pPr>
            <a:r>
              <a:rPr lang="en-US" sz="1400">
                <a:solidFill>
                  <a:srgbClr val="FFFFFF"/>
                </a:solidFill>
                <a:latin typeface="Overpass Bold"/>
              </a:rPr>
              <a:t>County FH or </a:t>
            </a:r>
          </a:p>
          <a:p>
            <a:pPr algn="ctr">
              <a:lnSpc>
                <a:spcPts val="2100"/>
              </a:lnSpc>
            </a:pPr>
            <a:r>
              <a:rPr lang="en-US" sz="1400">
                <a:solidFill>
                  <a:srgbClr val="FFFFFF"/>
                </a:solidFill>
                <a:latin typeface="Overpass Bold"/>
              </a:rPr>
              <a:t>SS Agency</a:t>
            </a:r>
          </a:p>
        </p:txBody>
      </p:sp>
      <p:sp>
        <p:nvSpPr>
          <p:cNvPr id="81" name="Freeform 83">
            <a:extLst>
              <a:ext uri="{FF2B5EF4-FFF2-40B4-BE49-F238E27FC236}">
                <a16:creationId xmlns:a16="http://schemas.microsoft.com/office/drawing/2014/main" id="{4005BBC3-B808-DD97-FDA3-894AF03DBE12}"/>
              </a:ext>
            </a:extLst>
          </p:cNvPr>
          <p:cNvSpPr/>
          <p:nvPr/>
        </p:nvSpPr>
        <p:spPr>
          <a:xfrm>
            <a:off x="9411484" y="7982590"/>
            <a:ext cx="1190616" cy="1234011"/>
          </a:xfrm>
          <a:custGeom>
            <a:avLst/>
            <a:gdLst/>
            <a:ahLst/>
            <a:cxnLst/>
            <a:rect l="l" t="t" r="r" b="b"/>
            <a:pathLst>
              <a:path w="255290" h="325007">
                <a:moveTo>
                  <a:pt x="127645" y="0"/>
                </a:moveTo>
                <a:lnTo>
                  <a:pt x="127645" y="0"/>
                </a:lnTo>
                <a:cubicBezTo>
                  <a:pt x="198141" y="0"/>
                  <a:pt x="255290" y="57149"/>
                  <a:pt x="255290" y="127645"/>
                </a:cubicBezTo>
                <a:lnTo>
                  <a:pt x="255290" y="197362"/>
                </a:lnTo>
                <a:cubicBezTo>
                  <a:pt x="255290" y="231216"/>
                  <a:pt x="241842" y="263683"/>
                  <a:pt x="217904" y="287621"/>
                </a:cubicBezTo>
                <a:cubicBezTo>
                  <a:pt x="193966" y="311559"/>
                  <a:pt x="161499" y="325007"/>
                  <a:pt x="127645" y="325007"/>
                </a:cubicBezTo>
                <a:lnTo>
                  <a:pt x="127645" y="325007"/>
                </a:lnTo>
                <a:cubicBezTo>
                  <a:pt x="57149" y="325007"/>
                  <a:pt x="0" y="267858"/>
                  <a:pt x="0" y="197362"/>
                </a:cubicBezTo>
                <a:lnTo>
                  <a:pt x="0" y="127645"/>
                </a:lnTo>
                <a:cubicBezTo>
                  <a:pt x="0" y="93791"/>
                  <a:pt x="13448" y="61324"/>
                  <a:pt x="37386" y="37386"/>
                </a:cubicBezTo>
                <a:cubicBezTo>
                  <a:pt x="61324" y="13448"/>
                  <a:pt x="93791" y="0"/>
                  <a:pt x="127645" y="0"/>
                </a:cubicBezTo>
                <a:close/>
              </a:path>
            </a:pathLst>
          </a:custGeom>
          <a:solidFill>
            <a:srgbClr val="42413F"/>
          </a:solidFill>
        </p:spPr>
        <p:txBody>
          <a:bodyPr/>
          <a:lstStyle/>
          <a:p>
            <a:endParaRPr lang="en-US"/>
          </a:p>
        </p:txBody>
      </p:sp>
      <p:grpSp>
        <p:nvGrpSpPr>
          <p:cNvPr id="82" name="Group 89">
            <a:extLst>
              <a:ext uri="{FF2B5EF4-FFF2-40B4-BE49-F238E27FC236}">
                <a16:creationId xmlns:a16="http://schemas.microsoft.com/office/drawing/2014/main" id="{1EE79103-8780-84D7-E124-3FE291305192}"/>
              </a:ext>
            </a:extLst>
          </p:cNvPr>
          <p:cNvGrpSpPr/>
          <p:nvPr/>
        </p:nvGrpSpPr>
        <p:grpSpPr>
          <a:xfrm>
            <a:off x="9995602" y="7102762"/>
            <a:ext cx="3086102" cy="3375425"/>
            <a:chOff x="-209865" y="-249214"/>
            <a:chExt cx="812800" cy="889000"/>
          </a:xfrm>
        </p:grpSpPr>
        <p:sp>
          <p:nvSpPr>
            <p:cNvPr id="83" name="Freeform 90">
              <a:extLst>
                <a:ext uri="{FF2B5EF4-FFF2-40B4-BE49-F238E27FC236}">
                  <a16:creationId xmlns:a16="http://schemas.microsoft.com/office/drawing/2014/main" id="{D0DC1376-95EC-14E4-C5AA-F38330F42FD8}"/>
                </a:ext>
              </a:extLst>
            </p:cNvPr>
            <p:cNvSpPr/>
            <p:nvPr/>
          </p:nvSpPr>
          <p:spPr>
            <a:xfrm>
              <a:off x="-44472" y="0"/>
              <a:ext cx="464313" cy="351218"/>
            </a:xfrm>
            <a:custGeom>
              <a:avLst/>
              <a:gdLst/>
              <a:ahLst/>
              <a:cxnLst/>
              <a:rect l="l" t="t" r="r" b="b"/>
              <a:pathLst>
                <a:path w="387407" h="351218">
                  <a:moveTo>
                    <a:pt x="175609" y="0"/>
                  </a:moveTo>
                  <a:lnTo>
                    <a:pt x="211798" y="0"/>
                  </a:lnTo>
                  <a:cubicBezTo>
                    <a:pt x="308784" y="0"/>
                    <a:pt x="387407" y="78623"/>
                    <a:pt x="387407" y="175609"/>
                  </a:cubicBezTo>
                  <a:lnTo>
                    <a:pt x="387407" y="175609"/>
                  </a:lnTo>
                  <a:cubicBezTo>
                    <a:pt x="387407" y="272595"/>
                    <a:pt x="308784" y="351218"/>
                    <a:pt x="211798" y="351218"/>
                  </a:cubicBezTo>
                  <a:lnTo>
                    <a:pt x="175609" y="351218"/>
                  </a:lnTo>
                  <a:cubicBezTo>
                    <a:pt x="78623" y="351218"/>
                    <a:pt x="0" y="272595"/>
                    <a:pt x="0" y="175609"/>
                  </a:cubicBezTo>
                  <a:lnTo>
                    <a:pt x="0" y="175609"/>
                  </a:lnTo>
                  <a:cubicBezTo>
                    <a:pt x="0" y="78623"/>
                    <a:pt x="78623" y="0"/>
                    <a:pt x="175609" y="0"/>
                  </a:cubicBezTo>
                  <a:close/>
                </a:path>
              </a:pathLst>
            </a:custGeom>
            <a:solidFill>
              <a:srgbClr val="42413F"/>
            </a:solidFill>
          </p:spPr>
          <p:txBody>
            <a:bodyPr/>
            <a:lstStyle/>
            <a:p>
              <a:endParaRPr lang="en-US"/>
            </a:p>
          </p:txBody>
        </p:sp>
        <p:sp>
          <p:nvSpPr>
            <p:cNvPr id="84" name="TextBox 91">
              <a:extLst>
                <a:ext uri="{FF2B5EF4-FFF2-40B4-BE49-F238E27FC236}">
                  <a16:creationId xmlns:a16="http://schemas.microsoft.com/office/drawing/2014/main" id="{6392519B-2862-831A-482C-EA1C0AE88BDF}"/>
                </a:ext>
              </a:extLst>
            </p:cNvPr>
            <p:cNvSpPr txBox="1"/>
            <p:nvPr/>
          </p:nvSpPr>
          <p:spPr>
            <a:xfrm>
              <a:off x="-209865" y="-249214"/>
              <a:ext cx="812800" cy="889000"/>
            </a:xfrm>
            <a:prstGeom prst="rect">
              <a:avLst/>
            </a:prstGeom>
          </p:spPr>
          <p:txBody>
            <a:bodyPr lIns="50800" tIns="50800" rIns="50800" bIns="50800" rtlCol="0" anchor="ctr"/>
            <a:lstStyle/>
            <a:p>
              <a:pPr algn="ctr">
                <a:lnSpc>
                  <a:spcPts val="2380"/>
                </a:lnSpc>
              </a:pPr>
              <a:r>
                <a:rPr lang="en-US" sz="1600">
                  <a:solidFill>
                    <a:srgbClr val="FFFFFF"/>
                  </a:solidFill>
                  <a:latin typeface="Overpass Bold"/>
                </a:rPr>
                <a:t>Health Systems, </a:t>
              </a:r>
            </a:p>
            <a:p>
              <a:pPr algn="ctr">
                <a:lnSpc>
                  <a:spcPts val="2380"/>
                </a:lnSpc>
              </a:pPr>
              <a:r>
                <a:rPr lang="en-US" sz="1600">
                  <a:solidFill>
                    <a:srgbClr val="FFFFFF"/>
                  </a:solidFill>
                  <a:latin typeface="Overpass Bold"/>
                </a:rPr>
                <a:t>Settings, &amp;</a:t>
              </a:r>
            </a:p>
            <a:p>
              <a:pPr algn="ctr">
                <a:lnSpc>
                  <a:spcPts val="2380"/>
                </a:lnSpc>
              </a:pPr>
              <a:r>
                <a:rPr lang="en-US" sz="1600">
                  <a:solidFill>
                    <a:srgbClr val="FFFFFF"/>
                  </a:solidFill>
                  <a:latin typeface="Overpass Bold"/>
                </a:rPr>
                <a:t>Hospitals</a:t>
              </a:r>
            </a:p>
          </p:txBody>
        </p:sp>
      </p:grpSp>
      <p:sp>
        <p:nvSpPr>
          <p:cNvPr id="85" name="Freeform 83">
            <a:extLst>
              <a:ext uri="{FF2B5EF4-FFF2-40B4-BE49-F238E27FC236}">
                <a16:creationId xmlns:a16="http://schemas.microsoft.com/office/drawing/2014/main" id="{1FEB801E-5D81-1E2E-2FD0-41F1151919AB}"/>
              </a:ext>
            </a:extLst>
          </p:cNvPr>
          <p:cNvSpPr/>
          <p:nvPr/>
        </p:nvSpPr>
        <p:spPr>
          <a:xfrm>
            <a:off x="16002431" y="7457805"/>
            <a:ext cx="1337667" cy="1234011"/>
          </a:xfrm>
          <a:custGeom>
            <a:avLst/>
            <a:gdLst/>
            <a:ahLst/>
            <a:cxnLst/>
            <a:rect l="l" t="t" r="r" b="b"/>
            <a:pathLst>
              <a:path w="255290" h="325007">
                <a:moveTo>
                  <a:pt x="127645" y="0"/>
                </a:moveTo>
                <a:lnTo>
                  <a:pt x="127645" y="0"/>
                </a:lnTo>
                <a:cubicBezTo>
                  <a:pt x="198141" y="0"/>
                  <a:pt x="255290" y="57149"/>
                  <a:pt x="255290" y="127645"/>
                </a:cubicBezTo>
                <a:lnTo>
                  <a:pt x="255290" y="197362"/>
                </a:lnTo>
                <a:cubicBezTo>
                  <a:pt x="255290" y="231216"/>
                  <a:pt x="241842" y="263683"/>
                  <a:pt x="217904" y="287621"/>
                </a:cubicBezTo>
                <a:cubicBezTo>
                  <a:pt x="193966" y="311559"/>
                  <a:pt x="161499" y="325007"/>
                  <a:pt x="127645" y="325007"/>
                </a:cubicBezTo>
                <a:lnTo>
                  <a:pt x="127645" y="325007"/>
                </a:lnTo>
                <a:cubicBezTo>
                  <a:pt x="57149" y="325007"/>
                  <a:pt x="0" y="267858"/>
                  <a:pt x="0" y="197362"/>
                </a:cubicBezTo>
                <a:lnTo>
                  <a:pt x="0" y="127645"/>
                </a:lnTo>
                <a:cubicBezTo>
                  <a:pt x="0" y="93791"/>
                  <a:pt x="13448" y="61324"/>
                  <a:pt x="37386" y="37386"/>
                </a:cubicBezTo>
                <a:cubicBezTo>
                  <a:pt x="61324" y="13448"/>
                  <a:pt x="93791" y="0"/>
                  <a:pt x="127645" y="0"/>
                </a:cubicBezTo>
                <a:close/>
              </a:path>
            </a:pathLst>
          </a:custGeom>
          <a:solidFill>
            <a:srgbClr val="42413F"/>
          </a:solidFill>
        </p:spPr>
        <p:txBody>
          <a:bodyPr/>
          <a:lstStyle/>
          <a:p>
            <a:endParaRPr lang="en-US"/>
          </a:p>
        </p:txBody>
      </p:sp>
      <p:sp>
        <p:nvSpPr>
          <p:cNvPr id="86" name="TextBox 85">
            <a:extLst>
              <a:ext uri="{FF2B5EF4-FFF2-40B4-BE49-F238E27FC236}">
                <a16:creationId xmlns:a16="http://schemas.microsoft.com/office/drawing/2014/main" id="{31AB743D-9A6F-73B7-725C-9710D19CE3C0}"/>
              </a:ext>
            </a:extLst>
          </p:cNvPr>
          <p:cNvSpPr txBox="1"/>
          <p:nvPr/>
        </p:nvSpPr>
        <p:spPr>
          <a:xfrm>
            <a:off x="15932899" y="7471442"/>
            <a:ext cx="1550489" cy="1078280"/>
          </a:xfrm>
          <a:prstGeom prst="rect">
            <a:avLst/>
          </a:prstGeom>
        </p:spPr>
        <p:txBody>
          <a:bodyPr lIns="50800" tIns="50800" rIns="50800" bIns="50800" rtlCol="0" anchor="ctr"/>
          <a:lstStyle/>
          <a:p>
            <a:pPr algn="ctr">
              <a:lnSpc>
                <a:spcPts val="2100"/>
              </a:lnSpc>
            </a:pPr>
            <a:r>
              <a:rPr lang="en-US" sz="1400">
                <a:solidFill>
                  <a:srgbClr val="FFFFFF"/>
                </a:solidFill>
                <a:latin typeface="Overpass Bold"/>
              </a:rPr>
              <a:t>Local/</a:t>
            </a:r>
          </a:p>
          <a:p>
            <a:pPr algn="ctr">
              <a:lnSpc>
                <a:spcPts val="2100"/>
              </a:lnSpc>
            </a:pPr>
            <a:r>
              <a:rPr lang="en-US" sz="1400">
                <a:solidFill>
                  <a:srgbClr val="FFFFFF"/>
                </a:solidFill>
                <a:latin typeface="Overpass Bold"/>
              </a:rPr>
              <a:t>County FH or </a:t>
            </a:r>
          </a:p>
          <a:p>
            <a:pPr algn="ctr">
              <a:lnSpc>
                <a:spcPts val="2100"/>
              </a:lnSpc>
            </a:pPr>
            <a:r>
              <a:rPr lang="en-US" sz="1400">
                <a:solidFill>
                  <a:srgbClr val="FFFFFF"/>
                </a:solidFill>
                <a:latin typeface="Overpass Bold"/>
              </a:rPr>
              <a:t>SS Agency</a:t>
            </a:r>
          </a:p>
        </p:txBody>
      </p:sp>
      <p:sp>
        <p:nvSpPr>
          <p:cNvPr id="87" name="TextBox 42">
            <a:extLst>
              <a:ext uri="{FF2B5EF4-FFF2-40B4-BE49-F238E27FC236}">
                <a16:creationId xmlns:a16="http://schemas.microsoft.com/office/drawing/2014/main" id="{4B7212AA-310C-DC8C-943E-54853101A743}"/>
              </a:ext>
            </a:extLst>
          </p:cNvPr>
          <p:cNvSpPr txBox="1"/>
          <p:nvPr/>
        </p:nvSpPr>
        <p:spPr>
          <a:xfrm>
            <a:off x="8475266" y="6865781"/>
            <a:ext cx="3086102" cy="3483918"/>
          </a:xfrm>
          <a:prstGeom prst="rect">
            <a:avLst/>
          </a:prstGeom>
        </p:spPr>
        <p:txBody>
          <a:bodyPr lIns="50800" tIns="50800" rIns="50800" bIns="50800" rtlCol="0" anchor="ctr"/>
          <a:lstStyle/>
          <a:p>
            <a:pPr algn="ctr">
              <a:lnSpc>
                <a:spcPts val="2800"/>
              </a:lnSpc>
            </a:pPr>
            <a:r>
              <a:rPr lang="en-US" sz="1600">
                <a:solidFill>
                  <a:srgbClr val="FFFFFF"/>
                </a:solidFill>
                <a:latin typeface="Overpass Bold"/>
              </a:rPr>
              <a:t>Service </a:t>
            </a:r>
          </a:p>
          <a:p>
            <a:pPr algn="ctr">
              <a:lnSpc>
                <a:spcPts val="2800"/>
              </a:lnSpc>
            </a:pPr>
            <a:r>
              <a:rPr lang="en-US" sz="1600">
                <a:solidFill>
                  <a:srgbClr val="FFFFFF"/>
                </a:solidFill>
                <a:latin typeface="Overpass Bold"/>
              </a:rPr>
              <a:t>Providers</a:t>
            </a:r>
          </a:p>
        </p:txBody>
      </p:sp>
    </p:spTree>
    <p:extLst>
      <p:ext uri="{BB962C8B-B14F-4D97-AF65-F5344CB8AC3E}">
        <p14:creationId xmlns:p14="http://schemas.microsoft.com/office/powerpoint/2010/main" val="367801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1378-D445-890F-9154-41426551212B}"/>
              </a:ext>
            </a:extLst>
          </p:cNvPr>
          <p:cNvSpPr>
            <a:spLocks noGrp="1"/>
          </p:cNvSpPr>
          <p:nvPr>
            <p:ph type="ctrTitle"/>
          </p:nvPr>
        </p:nvSpPr>
        <p:spPr/>
        <p:txBody>
          <a:bodyPr/>
          <a:lstStyle/>
          <a:p>
            <a:r>
              <a:rPr lang="en-US"/>
              <a:t>HDU COMMUNITY GOVERNANCE</a:t>
            </a:r>
            <a:br>
              <a:rPr lang="en-US"/>
            </a:br>
            <a:endParaRPr lang="en-US"/>
          </a:p>
        </p:txBody>
      </p:sp>
      <p:grpSp>
        <p:nvGrpSpPr>
          <p:cNvPr id="4" name="Group 5">
            <a:extLst>
              <a:ext uri="{FF2B5EF4-FFF2-40B4-BE49-F238E27FC236}">
                <a16:creationId xmlns:a16="http://schemas.microsoft.com/office/drawing/2014/main" id="{D41DDC13-6CB2-99C3-3C7B-5A50634089E0}"/>
              </a:ext>
            </a:extLst>
          </p:cNvPr>
          <p:cNvGrpSpPr/>
          <p:nvPr/>
        </p:nvGrpSpPr>
        <p:grpSpPr>
          <a:xfrm>
            <a:off x="830415" y="2525358"/>
            <a:ext cx="7405489" cy="7182028"/>
            <a:chOff x="0" y="0"/>
            <a:chExt cx="916509" cy="888853"/>
          </a:xfrm>
        </p:grpSpPr>
        <p:sp>
          <p:nvSpPr>
            <p:cNvPr id="5" name="Freeform 6">
              <a:extLst>
                <a:ext uri="{FF2B5EF4-FFF2-40B4-BE49-F238E27FC236}">
                  <a16:creationId xmlns:a16="http://schemas.microsoft.com/office/drawing/2014/main" id="{81E8B9FD-03E7-E977-134A-D22867B1F982}"/>
                </a:ext>
              </a:extLst>
            </p:cNvPr>
            <p:cNvSpPr/>
            <p:nvPr/>
          </p:nvSpPr>
          <p:spPr>
            <a:xfrm>
              <a:off x="0" y="0"/>
              <a:ext cx="916509" cy="888853"/>
            </a:xfrm>
            <a:custGeom>
              <a:avLst/>
              <a:gdLst/>
              <a:ahLst/>
              <a:cxnLst/>
              <a:rect l="l" t="t" r="r" b="b"/>
              <a:pathLst>
                <a:path w="916509" h="888853">
                  <a:moveTo>
                    <a:pt x="458254" y="0"/>
                  </a:moveTo>
                  <a:cubicBezTo>
                    <a:pt x="205167" y="0"/>
                    <a:pt x="0" y="198977"/>
                    <a:pt x="0" y="444427"/>
                  </a:cubicBezTo>
                  <a:cubicBezTo>
                    <a:pt x="0" y="689877"/>
                    <a:pt x="205167" y="888853"/>
                    <a:pt x="458254" y="888853"/>
                  </a:cubicBezTo>
                  <a:cubicBezTo>
                    <a:pt x="711341" y="888853"/>
                    <a:pt x="916509" y="689877"/>
                    <a:pt x="916509" y="444427"/>
                  </a:cubicBezTo>
                  <a:cubicBezTo>
                    <a:pt x="916509" y="198977"/>
                    <a:pt x="711341" y="0"/>
                    <a:pt x="458254" y="0"/>
                  </a:cubicBezTo>
                  <a:close/>
                </a:path>
              </a:pathLst>
            </a:custGeom>
            <a:solidFill>
              <a:srgbClr val="42413F"/>
            </a:solidFill>
          </p:spPr>
          <p:txBody>
            <a:bodyPr/>
            <a:lstStyle/>
            <a:p>
              <a:endParaRPr lang="en-US"/>
            </a:p>
          </p:txBody>
        </p:sp>
        <p:sp>
          <p:nvSpPr>
            <p:cNvPr id="6" name="TextBox 7">
              <a:extLst>
                <a:ext uri="{FF2B5EF4-FFF2-40B4-BE49-F238E27FC236}">
                  <a16:creationId xmlns:a16="http://schemas.microsoft.com/office/drawing/2014/main" id="{8F0457C9-9F44-AB2B-8407-3BF6249FEF88}"/>
                </a:ext>
              </a:extLst>
            </p:cNvPr>
            <p:cNvSpPr txBox="1"/>
            <p:nvPr/>
          </p:nvSpPr>
          <p:spPr>
            <a:xfrm>
              <a:off x="76200" y="-28575"/>
              <a:ext cx="660400" cy="765175"/>
            </a:xfrm>
            <a:prstGeom prst="rect">
              <a:avLst/>
            </a:prstGeom>
          </p:spPr>
          <p:txBody>
            <a:bodyPr lIns="50800" tIns="50800" rIns="50800" bIns="50800" rtlCol="0" anchor="ctr"/>
            <a:lstStyle/>
            <a:p>
              <a:pPr algn="ctr">
                <a:lnSpc>
                  <a:spcPts val="2800"/>
                </a:lnSpc>
              </a:pPr>
              <a:endParaRPr/>
            </a:p>
          </p:txBody>
        </p:sp>
      </p:grpSp>
      <p:sp>
        <p:nvSpPr>
          <p:cNvPr id="7" name="TextBox 9">
            <a:extLst>
              <a:ext uri="{FF2B5EF4-FFF2-40B4-BE49-F238E27FC236}">
                <a16:creationId xmlns:a16="http://schemas.microsoft.com/office/drawing/2014/main" id="{4BAF3300-EDAD-AC0A-A357-9F9C10E303AF}"/>
              </a:ext>
            </a:extLst>
          </p:cNvPr>
          <p:cNvSpPr txBox="1"/>
          <p:nvPr/>
        </p:nvSpPr>
        <p:spPr>
          <a:xfrm>
            <a:off x="803972" y="1912008"/>
            <a:ext cx="16107119" cy="1058431"/>
          </a:xfrm>
          <a:prstGeom prst="rect">
            <a:avLst/>
          </a:prstGeom>
        </p:spPr>
        <p:txBody>
          <a:bodyPr wrap="square" lIns="0" tIns="0" rIns="0" bIns="0" rtlCol="0" anchor="t">
            <a:spAutoFit/>
          </a:bodyPr>
          <a:lstStyle/>
          <a:p>
            <a:pPr>
              <a:lnSpc>
                <a:spcPts val="4256"/>
              </a:lnSpc>
            </a:pPr>
            <a:r>
              <a:rPr lang="en-US" sz="3200">
                <a:solidFill>
                  <a:srgbClr val="F2EFEA"/>
                </a:solidFill>
                <a:latin typeface="Overpass Ultra-Bold"/>
              </a:rPr>
              <a:t>Collaborative, flexible community governance to support expanding use cases across geographies and settings. </a:t>
            </a:r>
          </a:p>
        </p:txBody>
      </p:sp>
      <p:sp>
        <p:nvSpPr>
          <p:cNvPr id="17" name="TextBox 19">
            <a:extLst>
              <a:ext uri="{FF2B5EF4-FFF2-40B4-BE49-F238E27FC236}">
                <a16:creationId xmlns:a16="http://schemas.microsoft.com/office/drawing/2014/main" id="{32A141B8-1EBC-A1DD-6390-8E920371DB39}"/>
              </a:ext>
            </a:extLst>
          </p:cNvPr>
          <p:cNvSpPr txBox="1"/>
          <p:nvPr/>
        </p:nvSpPr>
        <p:spPr>
          <a:xfrm>
            <a:off x="10522641" y="4546649"/>
            <a:ext cx="6319240" cy="491481"/>
          </a:xfrm>
          <a:prstGeom prst="rect">
            <a:avLst/>
          </a:prstGeom>
        </p:spPr>
        <p:txBody>
          <a:bodyPr lIns="0" tIns="0" rIns="0" bIns="0" rtlCol="0" anchor="t">
            <a:spAutoFit/>
          </a:bodyPr>
          <a:lstStyle/>
          <a:p>
            <a:pPr>
              <a:lnSpc>
                <a:spcPts val="4200"/>
              </a:lnSpc>
            </a:pPr>
            <a:r>
              <a:rPr lang="en-US" sz="3000">
                <a:solidFill>
                  <a:srgbClr val="F2EFEA"/>
                </a:solidFill>
                <a:latin typeface="Overpass Ultra-Bold"/>
              </a:rPr>
              <a:t>Multi-sector, multistakeholder</a:t>
            </a:r>
          </a:p>
        </p:txBody>
      </p:sp>
      <p:sp>
        <p:nvSpPr>
          <p:cNvPr id="18" name="TextBox 20">
            <a:extLst>
              <a:ext uri="{FF2B5EF4-FFF2-40B4-BE49-F238E27FC236}">
                <a16:creationId xmlns:a16="http://schemas.microsoft.com/office/drawing/2014/main" id="{1FA5ECC7-0B9B-A6CE-1E92-AB8AFC2A4B19}"/>
              </a:ext>
            </a:extLst>
          </p:cNvPr>
          <p:cNvSpPr txBox="1"/>
          <p:nvPr/>
        </p:nvSpPr>
        <p:spPr>
          <a:xfrm>
            <a:off x="10563255" y="6457625"/>
            <a:ext cx="1182737" cy="491481"/>
          </a:xfrm>
          <a:prstGeom prst="rect">
            <a:avLst/>
          </a:prstGeom>
        </p:spPr>
        <p:txBody>
          <a:bodyPr lIns="0" tIns="0" rIns="0" bIns="0" rtlCol="0" anchor="t">
            <a:spAutoFit/>
          </a:bodyPr>
          <a:lstStyle/>
          <a:p>
            <a:pPr>
              <a:lnSpc>
                <a:spcPts val="4200"/>
              </a:lnSpc>
            </a:pPr>
            <a:r>
              <a:rPr lang="en-US" sz="3000" dirty="0">
                <a:solidFill>
                  <a:srgbClr val="F2EFEA"/>
                </a:solidFill>
                <a:latin typeface="Overpass Ultra-Bold"/>
              </a:rPr>
              <a:t>Sector</a:t>
            </a:r>
          </a:p>
        </p:txBody>
      </p:sp>
      <p:sp>
        <p:nvSpPr>
          <p:cNvPr id="19" name="TextBox 21">
            <a:extLst>
              <a:ext uri="{FF2B5EF4-FFF2-40B4-BE49-F238E27FC236}">
                <a16:creationId xmlns:a16="http://schemas.microsoft.com/office/drawing/2014/main" id="{B408E909-972D-DE14-B46C-A710D34AD349}"/>
              </a:ext>
            </a:extLst>
          </p:cNvPr>
          <p:cNvSpPr txBox="1"/>
          <p:nvPr/>
        </p:nvSpPr>
        <p:spPr>
          <a:xfrm>
            <a:off x="10563255" y="7469253"/>
            <a:ext cx="4994595" cy="491481"/>
          </a:xfrm>
          <a:prstGeom prst="rect">
            <a:avLst/>
          </a:prstGeom>
        </p:spPr>
        <p:txBody>
          <a:bodyPr lIns="0" tIns="0" rIns="0" bIns="0" rtlCol="0" anchor="t">
            <a:spAutoFit/>
          </a:bodyPr>
          <a:lstStyle/>
          <a:p>
            <a:pPr>
              <a:lnSpc>
                <a:spcPts val="4200"/>
              </a:lnSpc>
            </a:pPr>
            <a:r>
              <a:rPr lang="en-US" sz="3000">
                <a:solidFill>
                  <a:srgbClr val="F2EFEA"/>
                </a:solidFill>
                <a:latin typeface="Overpass Ultra-Bold"/>
              </a:rPr>
              <a:t>Organization/entity</a:t>
            </a:r>
          </a:p>
        </p:txBody>
      </p:sp>
      <p:sp>
        <p:nvSpPr>
          <p:cNvPr id="23" name="TextBox 25">
            <a:extLst>
              <a:ext uri="{FF2B5EF4-FFF2-40B4-BE49-F238E27FC236}">
                <a16:creationId xmlns:a16="http://schemas.microsoft.com/office/drawing/2014/main" id="{04F050EC-FDE8-3E16-F98B-119420D2D0AA}"/>
              </a:ext>
            </a:extLst>
          </p:cNvPr>
          <p:cNvSpPr txBox="1"/>
          <p:nvPr/>
        </p:nvSpPr>
        <p:spPr>
          <a:xfrm>
            <a:off x="10543459" y="5445997"/>
            <a:ext cx="2405066" cy="491481"/>
          </a:xfrm>
          <a:prstGeom prst="rect">
            <a:avLst/>
          </a:prstGeom>
        </p:spPr>
        <p:txBody>
          <a:bodyPr wrap="square" lIns="0" tIns="0" rIns="0" bIns="0" rtlCol="0" anchor="t">
            <a:spAutoFit/>
          </a:bodyPr>
          <a:lstStyle/>
          <a:p>
            <a:pPr>
              <a:lnSpc>
                <a:spcPts val="4200"/>
              </a:lnSpc>
            </a:pPr>
            <a:r>
              <a:rPr lang="en-US" sz="3000">
                <a:solidFill>
                  <a:srgbClr val="F2EFEA"/>
                </a:solidFill>
                <a:latin typeface="Overpass Ultra-Bold"/>
              </a:rPr>
              <a:t>Geography</a:t>
            </a:r>
          </a:p>
        </p:txBody>
      </p:sp>
      <p:sp>
        <p:nvSpPr>
          <p:cNvPr id="28" name="Oval 27">
            <a:extLst>
              <a:ext uri="{FF2B5EF4-FFF2-40B4-BE49-F238E27FC236}">
                <a16:creationId xmlns:a16="http://schemas.microsoft.com/office/drawing/2014/main" id="{C5EE0A11-3F53-8D34-63B4-63A63D67E874}"/>
              </a:ext>
            </a:extLst>
          </p:cNvPr>
          <p:cNvSpPr/>
          <p:nvPr/>
        </p:nvSpPr>
        <p:spPr>
          <a:xfrm>
            <a:off x="2013094" y="3231974"/>
            <a:ext cx="6094292" cy="6035644"/>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A309C4-A289-7C7A-B3A8-B1A1D4864BF0}"/>
              </a:ext>
            </a:extLst>
          </p:cNvPr>
          <p:cNvSpPr/>
          <p:nvPr/>
        </p:nvSpPr>
        <p:spPr>
          <a:xfrm>
            <a:off x="2439335" y="3630866"/>
            <a:ext cx="5270765" cy="5147504"/>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433A0D3-E07A-FEFD-A5F3-E7EE05EE0688}"/>
              </a:ext>
            </a:extLst>
          </p:cNvPr>
          <p:cNvSpPr/>
          <p:nvPr/>
        </p:nvSpPr>
        <p:spPr>
          <a:xfrm>
            <a:off x="2726440" y="3977831"/>
            <a:ext cx="4668056" cy="445357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41DAAD9-7C2E-49D1-0AA8-10B9FDA7C2BE}"/>
              </a:ext>
            </a:extLst>
          </p:cNvPr>
          <p:cNvSpPr/>
          <p:nvPr/>
        </p:nvSpPr>
        <p:spPr>
          <a:xfrm>
            <a:off x="3367216" y="4546649"/>
            <a:ext cx="3415004" cy="340629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A3D28231-2420-4B46-7B69-273F4E653B08}"/>
              </a:ext>
            </a:extLst>
          </p:cNvPr>
          <p:cNvCxnSpPr/>
          <p:nvPr/>
        </p:nvCxnSpPr>
        <p:spPr>
          <a:xfrm>
            <a:off x="7450479" y="4804360"/>
            <a:ext cx="2943822"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1" name="Straight Connector 30">
            <a:extLst>
              <a:ext uri="{FF2B5EF4-FFF2-40B4-BE49-F238E27FC236}">
                <a16:creationId xmlns:a16="http://schemas.microsoft.com/office/drawing/2014/main" id="{B644915A-A893-223F-BC47-64C93589FF39}"/>
              </a:ext>
            </a:extLst>
          </p:cNvPr>
          <p:cNvCxnSpPr/>
          <p:nvPr/>
        </p:nvCxnSpPr>
        <p:spPr>
          <a:xfrm>
            <a:off x="7490912" y="5691737"/>
            <a:ext cx="2943822"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32" name="Straight Connector 31">
            <a:extLst>
              <a:ext uri="{FF2B5EF4-FFF2-40B4-BE49-F238E27FC236}">
                <a16:creationId xmlns:a16="http://schemas.microsoft.com/office/drawing/2014/main" id="{B0469E2F-6DE2-AD30-C681-FDDDEFFBB63C}"/>
              </a:ext>
            </a:extLst>
          </p:cNvPr>
          <p:cNvCxnSpPr>
            <a:cxnSpLocks/>
          </p:cNvCxnSpPr>
          <p:nvPr/>
        </p:nvCxnSpPr>
        <p:spPr>
          <a:xfrm>
            <a:off x="6934185" y="6703365"/>
            <a:ext cx="3404133"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34" name="Straight Connector 33">
            <a:extLst>
              <a:ext uri="{FF2B5EF4-FFF2-40B4-BE49-F238E27FC236}">
                <a16:creationId xmlns:a16="http://schemas.microsoft.com/office/drawing/2014/main" id="{217BA594-4D67-DE09-4255-865C2C051047}"/>
              </a:ext>
            </a:extLst>
          </p:cNvPr>
          <p:cNvCxnSpPr>
            <a:cxnSpLocks/>
          </p:cNvCxnSpPr>
          <p:nvPr/>
        </p:nvCxnSpPr>
        <p:spPr>
          <a:xfrm>
            <a:off x="5074717" y="7714993"/>
            <a:ext cx="5319584" cy="0"/>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6154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9495-FAC3-B9C9-7C4D-BD9328117E51}"/>
              </a:ext>
            </a:extLst>
          </p:cNvPr>
          <p:cNvSpPr>
            <a:spLocks noGrp="1"/>
          </p:cNvSpPr>
          <p:nvPr>
            <p:ph type="ctrTitle"/>
          </p:nvPr>
        </p:nvSpPr>
        <p:spPr/>
        <p:txBody>
          <a:bodyPr/>
          <a:lstStyle/>
          <a:p>
            <a:r>
              <a:rPr lang="en-US"/>
              <a:t>CIVITAS HDU RESOURCES</a:t>
            </a:r>
          </a:p>
        </p:txBody>
      </p:sp>
      <p:sp>
        <p:nvSpPr>
          <p:cNvPr id="4" name="Freeform 5">
            <a:extLst>
              <a:ext uri="{FF2B5EF4-FFF2-40B4-BE49-F238E27FC236}">
                <a16:creationId xmlns:a16="http://schemas.microsoft.com/office/drawing/2014/main" id="{C670560B-A76E-9697-B773-4F0667886ECD}"/>
              </a:ext>
            </a:extLst>
          </p:cNvPr>
          <p:cNvSpPr/>
          <p:nvPr/>
        </p:nvSpPr>
        <p:spPr>
          <a:xfrm rot="21273760">
            <a:off x="1734930" y="2193223"/>
            <a:ext cx="3624720" cy="4966779"/>
          </a:xfrm>
          <a:custGeom>
            <a:avLst/>
            <a:gdLst/>
            <a:ahLst/>
            <a:cxnLst/>
            <a:rect l="l" t="t" r="r" b="b"/>
            <a:pathLst>
              <a:path w="4680021" h="6021525">
                <a:moveTo>
                  <a:pt x="0" y="0"/>
                </a:moveTo>
                <a:lnTo>
                  <a:pt x="4680021" y="0"/>
                </a:lnTo>
                <a:lnTo>
                  <a:pt x="4680021" y="6021525"/>
                </a:lnTo>
                <a:lnTo>
                  <a:pt x="0" y="6021525"/>
                </a:lnTo>
                <a:lnTo>
                  <a:pt x="0" y="0"/>
                </a:lnTo>
                <a:close/>
              </a:path>
            </a:pathLst>
          </a:custGeom>
          <a:blipFill>
            <a:blip r:embed="rId2"/>
            <a:stretch>
              <a:fillRect/>
            </a:stretch>
          </a:blipFill>
        </p:spPr>
        <p:txBody>
          <a:bodyPr/>
          <a:lstStyle/>
          <a:p>
            <a:endParaRPr lang="en-US"/>
          </a:p>
        </p:txBody>
      </p:sp>
      <p:sp>
        <p:nvSpPr>
          <p:cNvPr id="5" name="Freeform 6">
            <a:extLst>
              <a:ext uri="{FF2B5EF4-FFF2-40B4-BE49-F238E27FC236}">
                <a16:creationId xmlns:a16="http://schemas.microsoft.com/office/drawing/2014/main" id="{18283173-D9D8-37EA-FB42-BA02E6378656}"/>
              </a:ext>
            </a:extLst>
          </p:cNvPr>
          <p:cNvSpPr/>
          <p:nvPr/>
        </p:nvSpPr>
        <p:spPr>
          <a:xfrm rot="439679">
            <a:off x="5396206" y="2178745"/>
            <a:ext cx="3775162" cy="4995735"/>
          </a:xfrm>
          <a:custGeom>
            <a:avLst/>
            <a:gdLst/>
            <a:ahLst/>
            <a:cxnLst/>
            <a:rect l="l" t="t" r="r" b="b"/>
            <a:pathLst>
              <a:path w="4658384" h="6021525">
                <a:moveTo>
                  <a:pt x="0" y="0"/>
                </a:moveTo>
                <a:lnTo>
                  <a:pt x="4658384" y="0"/>
                </a:lnTo>
                <a:lnTo>
                  <a:pt x="4658384" y="6021525"/>
                </a:lnTo>
                <a:lnTo>
                  <a:pt x="0" y="6021525"/>
                </a:lnTo>
                <a:lnTo>
                  <a:pt x="0" y="0"/>
                </a:lnTo>
                <a:close/>
              </a:path>
            </a:pathLst>
          </a:custGeom>
          <a:blipFill>
            <a:blip r:embed="rId3"/>
            <a:stretch>
              <a:fillRect/>
            </a:stretch>
          </a:blipFill>
        </p:spPr>
        <p:txBody>
          <a:bodyPr/>
          <a:lstStyle/>
          <a:p>
            <a:endParaRPr lang="en-US"/>
          </a:p>
        </p:txBody>
      </p:sp>
      <p:sp>
        <p:nvSpPr>
          <p:cNvPr id="6" name="Freeform 7">
            <a:extLst>
              <a:ext uri="{FF2B5EF4-FFF2-40B4-BE49-F238E27FC236}">
                <a16:creationId xmlns:a16="http://schemas.microsoft.com/office/drawing/2014/main" id="{DD260ACA-2612-5894-D17C-73F33D676449}"/>
              </a:ext>
            </a:extLst>
          </p:cNvPr>
          <p:cNvSpPr/>
          <p:nvPr/>
        </p:nvSpPr>
        <p:spPr>
          <a:xfrm>
            <a:off x="3493615" y="4396694"/>
            <a:ext cx="3682671" cy="4560693"/>
          </a:xfrm>
          <a:custGeom>
            <a:avLst/>
            <a:gdLst/>
            <a:ahLst/>
            <a:cxnLst/>
            <a:rect l="l" t="t" r="r" b="b"/>
            <a:pathLst>
              <a:path w="4655978" h="6026774">
                <a:moveTo>
                  <a:pt x="0" y="0"/>
                </a:moveTo>
                <a:lnTo>
                  <a:pt x="4655978" y="0"/>
                </a:lnTo>
                <a:lnTo>
                  <a:pt x="4655978" y="6026774"/>
                </a:lnTo>
                <a:lnTo>
                  <a:pt x="0" y="6026774"/>
                </a:lnTo>
                <a:lnTo>
                  <a:pt x="0" y="0"/>
                </a:lnTo>
                <a:close/>
              </a:path>
            </a:pathLst>
          </a:custGeom>
          <a:blipFill>
            <a:blip r:embed="rId4"/>
            <a:stretch>
              <a:fillRect/>
            </a:stretch>
          </a:blipFill>
        </p:spPr>
        <p:txBody>
          <a:bodyPr/>
          <a:lstStyle/>
          <a:p>
            <a:endParaRPr lang="en-US"/>
          </a:p>
        </p:txBody>
      </p:sp>
      <p:pic>
        <p:nvPicPr>
          <p:cNvPr id="8" name="Picture 7" descr="A screenshot of a web page&#10;&#10;Description automatically generated">
            <a:extLst>
              <a:ext uri="{FF2B5EF4-FFF2-40B4-BE49-F238E27FC236}">
                <a16:creationId xmlns:a16="http://schemas.microsoft.com/office/drawing/2014/main" id="{7ACF85A7-D0D6-1EEC-B5DB-7C0A1BD62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3345" y="1899850"/>
            <a:ext cx="5523695" cy="6693415"/>
          </a:xfrm>
          <a:prstGeom prst="rect">
            <a:avLst/>
          </a:prstGeom>
        </p:spPr>
      </p:pic>
    </p:spTree>
    <p:extLst>
      <p:ext uri="{BB962C8B-B14F-4D97-AF65-F5344CB8AC3E}">
        <p14:creationId xmlns:p14="http://schemas.microsoft.com/office/powerpoint/2010/main" val="2279110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90DF7B-51DB-5371-E40B-57FC3E4C5009}"/>
              </a:ext>
            </a:extLst>
          </p:cNvPr>
          <p:cNvSpPr>
            <a:spLocks noGrp="1"/>
          </p:cNvSpPr>
          <p:nvPr>
            <p:ph type="ctrTitle"/>
          </p:nvPr>
        </p:nvSpPr>
        <p:spPr>
          <a:xfrm>
            <a:off x="914400" y="647700"/>
            <a:ext cx="16459199" cy="1470025"/>
          </a:xfrm>
        </p:spPr>
        <p:txBody>
          <a:bodyPr/>
          <a:lstStyle/>
          <a:p>
            <a:r>
              <a:rPr lang="en-US" sz="5000"/>
              <a:t>CIVITAS’ ADVOCACY PRIORITIES</a:t>
            </a:r>
          </a:p>
        </p:txBody>
      </p:sp>
      <p:sp>
        <p:nvSpPr>
          <p:cNvPr id="6" name="Subtitle 5">
            <a:extLst>
              <a:ext uri="{FF2B5EF4-FFF2-40B4-BE49-F238E27FC236}">
                <a16:creationId xmlns:a16="http://schemas.microsoft.com/office/drawing/2014/main" id="{2C7F47E1-581B-8EA8-F82F-FE056E260EAD}"/>
              </a:ext>
            </a:extLst>
          </p:cNvPr>
          <p:cNvSpPr>
            <a:spLocks noGrp="1"/>
          </p:cNvSpPr>
          <p:nvPr>
            <p:ph type="subTitle" idx="1"/>
          </p:nvPr>
        </p:nvSpPr>
        <p:spPr>
          <a:xfrm>
            <a:off x="905069" y="2245895"/>
            <a:ext cx="16459199" cy="6479005"/>
          </a:xfrm>
        </p:spPr>
        <p:txBody>
          <a:bodyPr/>
          <a:lstStyle/>
          <a:p>
            <a:r>
              <a:rPr lang="en-US" sz="3600"/>
              <a:t>Promote greater digital interoperability across the health system</a:t>
            </a:r>
          </a:p>
          <a:p>
            <a:r>
              <a:rPr lang="en-US" sz="3600"/>
              <a:t>Promote the continued development and operationalization of social determinants of health (SDOH) data, and its integration into public policy</a:t>
            </a:r>
          </a:p>
          <a:p>
            <a:r>
              <a:rPr lang="en-US" sz="3600"/>
              <a:t>Promote greater flexibility and adaptability in the use of public funds for health data infrastructure, partnerships, and related activities for public health programming at all levels</a:t>
            </a:r>
          </a:p>
          <a:p>
            <a:r>
              <a:rPr lang="en-US" sz="3600"/>
              <a:t>Promote practical health data privacy and consent frameworks that are responsive to the needs of patients and providers as technology continues to advance</a:t>
            </a:r>
          </a:p>
          <a:p>
            <a:r>
              <a:rPr lang="en-US" sz="3600"/>
              <a:t>Promote the development and recognition of health data utilities (HDUs) to advance the HDU model across the country</a:t>
            </a:r>
          </a:p>
        </p:txBody>
      </p:sp>
    </p:spTree>
    <p:extLst>
      <p:ext uri="{BB962C8B-B14F-4D97-AF65-F5344CB8AC3E}">
        <p14:creationId xmlns:p14="http://schemas.microsoft.com/office/powerpoint/2010/main" val="1864725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AB6D6-142A-AA82-3784-035158F33D41}"/>
              </a:ext>
            </a:extLst>
          </p:cNvPr>
          <p:cNvSpPr>
            <a:spLocks noGrp="1"/>
          </p:cNvSpPr>
          <p:nvPr>
            <p:ph type="ctrTitle"/>
          </p:nvPr>
        </p:nvSpPr>
        <p:spPr>
          <a:xfrm>
            <a:off x="8650705" y="1183355"/>
            <a:ext cx="8498306" cy="1346269"/>
          </a:xfrm>
        </p:spPr>
        <p:txBody>
          <a:bodyPr/>
          <a:lstStyle/>
          <a:p>
            <a:r>
              <a:rPr lang="en-US"/>
              <a:t>ATTEND THE CIVITAS 2024 ANNUAL CONFERENCE</a:t>
            </a:r>
          </a:p>
        </p:txBody>
      </p:sp>
      <p:pic>
        <p:nvPicPr>
          <p:cNvPr id="15" name="Picture Placeholder 14" descr="A city skyline with many tall buildings&#10;&#10;Description automatically generated">
            <a:extLst>
              <a:ext uri="{FF2B5EF4-FFF2-40B4-BE49-F238E27FC236}">
                <a16:creationId xmlns:a16="http://schemas.microsoft.com/office/drawing/2014/main" id="{086F2028-E053-CD56-F20F-905687775012}"/>
              </a:ext>
            </a:extLst>
          </p:cNvPr>
          <p:cNvPicPr>
            <a:picLocks noGrp="1" noChangeAspect="1"/>
          </p:cNvPicPr>
          <p:nvPr>
            <p:ph type="pic" sz="quarter" idx="10"/>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l="21746" r="21746"/>
          <a:stretch>
            <a:fillRect/>
          </a:stretch>
        </p:blipFill>
        <p:spPr/>
      </p:pic>
      <p:sp>
        <p:nvSpPr>
          <p:cNvPr id="16" name="TextBox 15">
            <a:extLst>
              <a:ext uri="{FF2B5EF4-FFF2-40B4-BE49-F238E27FC236}">
                <a16:creationId xmlns:a16="http://schemas.microsoft.com/office/drawing/2014/main" id="{212A6181-6A31-41E9-4C76-79D0FC136873}"/>
              </a:ext>
            </a:extLst>
          </p:cNvPr>
          <p:cNvSpPr txBox="1"/>
          <p:nvPr/>
        </p:nvSpPr>
        <p:spPr>
          <a:xfrm>
            <a:off x="8650705" y="3176337"/>
            <a:ext cx="8097253" cy="6524863"/>
          </a:xfrm>
          <a:prstGeom prst="rect">
            <a:avLst/>
          </a:prstGeom>
          <a:noFill/>
        </p:spPr>
        <p:txBody>
          <a:bodyPr wrap="square" rtlCol="0">
            <a:spAutoFit/>
          </a:bodyPr>
          <a:lstStyle/>
          <a:p>
            <a:r>
              <a:rPr lang="en-US" sz="3800"/>
              <a:t>We hope you’ll consider attending the Civitas Annual Conference in Detroit, Michigan this coming October 15-17, 2024. </a:t>
            </a:r>
          </a:p>
          <a:p>
            <a:endParaRPr lang="en-US" sz="3800"/>
          </a:p>
          <a:p>
            <a:r>
              <a:rPr lang="en-US" sz="3800" b="1"/>
              <a:t>Learn more via the Civitas website and sign up for our personalized newsletter – </a:t>
            </a:r>
            <a:r>
              <a:rPr lang="en-US" sz="3800" b="1">
                <a:hlinkClick r:id="rId3"/>
              </a:rPr>
              <a:t>www.civitasforhealth.org</a:t>
            </a:r>
            <a:r>
              <a:rPr lang="en-US" sz="3800" b="1"/>
              <a:t>.</a:t>
            </a:r>
          </a:p>
          <a:p>
            <a:endParaRPr lang="en-US" sz="3800"/>
          </a:p>
          <a:p>
            <a:endParaRPr lang="en-US" sz="3800"/>
          </a:p>
        </p:txBody>
      </p:sp>
    </p:spTree>
    <p:extLst>
      <p:ext uri="{BB962C8B-B14F-4D97-AF65-F5344CB8AC3E}">
        <p14:creationId xmlns:p14="http://schemas.microsoft.com/office/powerpoint/2010/main" val="306722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BFB3-00E7-8939-C1D6-04B5332D6946}"/>
              </a:ext>
            </a:extLst>
          </p:cNvPr>
          <p:cNvSpPr>
            <a:spLocks noGrp="1"/>
          </p:cNvSpPr>
          <p:nvPr>
            <p:ph type="ctrTitle"/>
          </p:nvPr>
        </p:nvSpPr>
        <p:spPr/>
        <p:txBody>
          <a:bodyPr/>
          <a:lstStyle/>
          <a:p>
            <a:r>
              <a:rPr lang="en-US"/>
              <a:t>THANK YOU! PLEASE KEEP IN TOUCH</a:t>
            </a:r>
          </a:p>
        </p:txBody>
      </p:sp>
    </p:spTree>
    <p:extLst>
      <p:ext uri="{BB962C8B-B14F-4D97-AF65-F5344CB8AC3E}">
        <p14:creationId xmlns:p14="http://schemas.microsoft.com/office/powerpoint/2010/main" val="3626967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3011-5858-B44C-A74B-A35FE5634C46}"/>
              </a:ext>
            </a:extLst>
          </p:cNvPr>
          <p:cNvSpPr>
            <a:spLocks noGrp="1"/>
          </p:cNvSpPr>
          <p:nvPr>
            <p:ph type="ctrTitle"/>
          </p:nvPr>
        </p:nvSpPr>
        <p:spPr/>
        <p:txBody>
          <a:bodyPr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lnSpc>
                <a:spcPct val="100000"/>
              </a:lnSpc>
            </a:pPr>
            <a:r>
              <a:rPr lang="en-US" sz="7200" b="1" spc="-75">
                <a:solidFill>
                  <a:srgbClr val="212121"/>
                </a:solidFill>
                <a:latin typeface="Arial" panose="020B0604020202020204" pitchFamily="34" charset="0"/>
                <a:cs typeface="Arial" panose="020B0604020202020204" pitchFamily="34" charset="0"/>
              </a:rPr>
              <a:t>Regional innovation,</a:t>
            </a:r>
            <a:br>
              <a:rPr lang="en-US" sz="7200" b="1" spc="-75">
                <a:solidFill>
                  <a:srgbClr val="212121"/>
                </a:solidFill>
                <a:latin typeface="Arial" panose="020B0604020202020204" pitchFamily="34" charset="0"/>
                <a:cs typeface="Arial" panose="020B0604020202020204" pitchFamily="34" charset="0"/>
              </a:rPr>
            </a:br>
            <a:r>
              <a:rPr lang="en-US" sz="7200" b="1" spc="-75">
                <a:solidFill>
                  <a:schemeClr val="bg1"/>
                </a:solidFill>
                <a:highlight>
                  <a:srgbClr val="B34220"/>
                </a:highlight>
                <a:latin typeface="Arial" panose="020B0604020202020204" pitchFamily="34" charset="0"/>
                <a:cs typeface="Arial" panose="020B0604020202020204" pitchFamily="34" charset="0"/>
              </a:rPr>
              <a:t>national impact.</a:t>
            </a:r>
          </a:p>
        </p:txBody>
      </p:sp>
      <p:sp>
        <p:nvSpPr>
          <p:cNvPr id="3" name="Subtitle 2">
            <a:extLst>
              <a:ext uri="{FF2B5EF4-FFF2-40B4-BE49-F238E27FC236}">
                <a16:creationId xmlns:a16="http://schemas.microsoft.com/office/drawing/2014/main" id="{A0B755EA-5732-7949-A670-6B44BB3E767A}"/>
              </a:ext>
            </a:extLst>
          </p:cNvPr>
          <p:cNvSpPr>
            <a:spLocks noGrp="1"/>
          </p:cNvSpPr>
          <p:nvPr>
            <p:ph type="subTitle" idx="1"/>
          </p:nvPr>
        </p:nvSpPr>
        <p:spPr>
          <a:xfrm>
            <a:off x="8912290" y="4938435"/>
            <a:ext cx="7839268" cy="5652587"/>
          </a:xfrm>
        </p:spPr>
        <p:txBody>
          <a:bodyP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lnSpc>
                <a:spcPct val="100000"/>
              </a:lnSpc>
              <a:spcBef>
                <a:spcPts val="0"/>
              </a:spcBef>
              <a:spcAft>
                <a:spcPts val="1800"/>
              </a:spcAft>
            </a:pPr>
            <a:r>
              <a:rPr lang="en-US" sz="3600" b="1">
                <a:solidFill>
                  <a:schemeClr val="bg2">
                    <a:lumMod val="25000"/>
                  </a:schemeClr>
                </a:solidFill>
                <a:latin typeface="Arial" panose="020B0604020202020204" pitchFamily="34" charset="0"/>
                <a:cs typeface="Arial" panose="020B0604020202020204" pitchFamily="34" charset="0"/>
              </a:rPr>
              <a:t>Our vision: Communities across the country are thriving and healthy, realizing the full potential of </a:t>
            </a:r>
            <a:r>
              <a:rPr lang="en-US" sz="3600" b="1">
                <a:solidFill>
                  <a:schemeClr val="bg1"/>
                </a:solidFill>
                <a:highlight>
                  <a:srgbClr val="B34220"/>
                </a:highlight>
                <a:latin typeface="Arial" panose="020B0604020202020204" pitchFamily="34" charset="0"/>
                <a:cs typeface="Arial" panose="020B0604020202020204" pitchFamily="34" charset="0"/>
              </a:rPr>
              <a:t>data-driven</a:t>
            </a:r>
            <a:r>
              <a:rPr lang="en-US" sz="3600" b="1">
                <a:solidFill>
                  <a:schemeClr val="bg2">
                    <a:lumMod val="25000"/>
                  </a:schemeClr>
                </a:solidFill>
                <a:latin typeface="Arial" panose="020B0604020202020204" pitchFamily="34" charset="0"/>
                <a:cs typeface="Arial" panose="020B0604020202020204" pitchFamily="34" charset="0"/>
              </a:rPr>
              <a:t>, </a:t>
            </a:r>
            <a:r>
              <a:rPr lang="en-US" sz="3600" b="1">
                <a:solidFill>
                  <a:schemeClr val="bg1"/>
                </a:solidFill>
                <a:highlight>
                  <a:srgbClr val="B34220"/>
                </a:highlight>
                <a:latin typeface="Arial" panose="020B0604020202020204" pitchFamily="34" charset="0"/>
                <a:cs typeface="Arial" panose="020B0604020202020204" pitchFamily="34" charset="0"/>
              </a:rPr>
              <a:t>multi-stakeholder</a:t>
            </a:r>
            <a:r>
              <a:rPr lang="en-US" sz="3600" b="1">
                <a:solidFill>
                  <a:schemeClr val="bg2">
                    <a:lumMod val="25000"/>
                  </a:schemeClr>
                </a:solidFill>
                <a:latin typeface="Arial" panose="020B0604020202020204" pitchFamily="34" charset="0"/>
                <a:cs typeface="Arial" panose="020B0604020202020204" pitchFamily="34" charset="0"/>
              </a:rPr>
              <a:t>, and </a:t>
            </a:r>
            <a:r>
              <a:rPr lang="en-US" sz="3600" b="1">
                <a:solidFill>
                  <a:schemeClr val="bg1"/>
                </a:solidFill>
                <a:highlight>
                  <a:srgbClr val="B34220"/>
                </a:highlight>
                <a:latin typeface="Arial" panose="020B0604020202020204" pitchFamily="34" charset="0"/>
                <a:cs typeface="Arial" panose="020B0604020202020204" pitchFamily="34" charset="0"/>
              </a:rPr>
              <a:t>cross-sector</a:t>
            </a:r>
            <a:r>
              <a:rPr lang="en-US" sz="3600" b="1">
                <a:solidFill>
                  <a:schemeClr val="bg2">
                    <a:lumMod val="25000"/>
                  </a:schemeClr>
                </a:solidFill>
                <a:latin typeface="Arial" panose="020B0604020202020204" pitchFamily="34" charset="0"/>
                <a:cs typeface="Arial" panose="020B0604020202020204" pitchFamily="34" charset="0"/>
              </a:rPr>
              <a:t> approaches to health information exchange and health improvement. </a:t>
            </a:r>
          </a:p>
        </p:txBody>
      </p:sp>
      <p:pic>
        <p:nvPicPr>
          <p:cNvPr id="6" name="Picture Placeholder 5" descr="A group of people in a circle&#10;&#10;Description automatically generated with low confidence">
            <a:extLst>
              <a:ext uri="{FF2B5EF4-FFF2-40B4-BE49-F238E27FC236}">
                <a16:creationId xmlns:a16="http://schemas.microsoft.com/office/drawing/2014/main" id="{BB0E7016-9BE0-1241-BC53-0DF4474401E6}"/>
              </a:ext>
            </a:extLst>
          </p:cNvPr>
          <p:cNvPicPr>
            <a:picLocks noGrp="1" noChangeAspect="1"/>
          </p:cNvPicPr>
          <p:nvPr>
            <p:ph type="pic" sz="quarter" idx="10"/>
          </p:nvPr>
        </p:nvPicPr>
        <p:blipFill rotWithShape="1">
          <a:blip r:embed="rId3" cstate="screen">
            <a:duotone>
              <a:schemeClr val="accent3">
                <a:shade val="45000"/>
                <a:satMod val="135000"/>
              </a:schemeClr>
              <a:prstClr val="white"/>
            </a:duotone>
            <a:extLst>
              <a:ext uri="{28A0092B-C50C-407E-A947-70E740481C1C}">
                <a14:useLocalDpi xmlns:a14="http://schemas.microsoft.com/office/drawing/2010/main"/>
              </a:ext>
            </a:extLst>
          </a:blip>
          <a:srcRect t="1851" b="1851"/>
          <a:stretch/>
        </p:blipFill>
        <p:spPr>
          <a:prstGeom prst="rect">
            <a:avLst/>
          </a:prstGeom>
        </p:spPr>
      </p:pic>
    </p:spTree>
    <p:extLst>
      <p:ext uri="{BB962C8B-B14F-4D97-AF65-F5344CB8AC3E}">
        <p14:creationId xmlns:p14="http://schemas.microsoft.com/office/powerpoint/2010/main" val="339420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BBFA8E4-2C1C-224A-2619-C6DDEB883981}"/>
              </a:ext>
            </a:extLst>
          </p:cNvPr>
          <p:cNvSpPr/>
          <p:nvPr/>
        </p:nvSpPr>
        <p:spPr>
          <a:xfrm rot="5400000">
            <a:off x="5661633" y="5300164"/>
            <a:ext cx="6624642" cy="13249286"/>
          </a:xfrm>
          <a:custGeom>
            <a:avLst/>
            <a:gdLst/>
            <a:ahLst/>
            <a:cxnLst/>
            <a:rect l="l" t="t" r="r" b="b"/>
            <a:pathLst>
              <a:path w="6624642" h="13249285">
                <a:moveTo>
                  <a:pt x="0" y="0"/>
                </a:moveTo>
                <a:lnTo>
                  <a:pt x="6624642" y="0"/>
                </a:lnTo>
                <a:lnTo>
                  <a:pt x="6624642" y="13249285"/>
                </a:lnTo>
                <a:lnTo>
                  <a:pt x="0" y="13249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US">
              <a:solidFill>
                <a:schemeClr val="bg1"/>
              </a:solidFill>
              <a:latin typeface="Arial" panose="020B0604020202020204"/>
            </a:endParaRPr>
          </a:p>
        </p:txBody>
      </p:sp>
      <p:sp>
        <p:nvSpPr>
          <p:cNvPr id="6" name="Freeform 6">
            <a:extLst>
              <a:ext uri="{FF2B5EF4-FFF2-40B4-BE49-F238E27FC236}">
                <a16:creationId xmlns:a16="http://schemas.microsoft.com/office/drawing/2014/main" id="{4A8B4019-DB4F-1C32-455F-4D0082A8BAF9}"/>
              </a:ext>
            </a:extLst>
          </p:cNvPr>
          <p:cNvSpPr/>
          <p:nvPr/>
        </p:nvSpPr>
        <p:spPr>
          <a:xfrm rot="-5400000">
            <a:off x="5661633" y="-1216000"/>
            <a:ext cx="6624642" cy="13249286"/>
          </a:xfrm>
          <a:custGeom>
            <a:avLst/>
            <a:gdLst/>
            <a:ahLst/>
            <a:cxnLst/>
            <a:rect l="l" t="t" r="r" b="b"/>
            <a:pathLst>
              <a:path w="6624642" h="13249285">
                <a:moveTo>
                  <a:pt x="0" y="0"/>
                </a:moveTo>
                <a:lnTo>
                  <a:pt x="6624642" y="0"/>
                </a:lnTo>
                <a:lnTo>
                  <a:pt x="6624642" y="13249285"/>
                </a:lnTo>
                <a:lnTo>
                  <a:pt x="0" y="132492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US">
              <a:solidFill>
                <a:schemeClr val="bg1"/>
              </a:solidFill>
              <a:latin typeface="Arial" panose="020B0604020202020204"/>
            </a:endParaRPr>
          </a:p>
        </p:txBody>
      </p:sp>
      <p:sp>
        <p:nvSpPr>
          <p:cNvPr id="7" name="Freeform 7">
            <a:extLst>
              <a:ext uri="{FF2B5EF4-FFF2-40B4-BE49-F238E27FC236}">
                <a16:creationId xmlns:a16="http://schemas.microsoft.com/office/drawing/2014/main" id="{73991D19-A9A8-A27C-D2BC-147DAD2FDE05}"/>
              </a:ext>
            </a:extLst>
          </p:cNvPr>
          <p:cNvSpPr/>
          <p:nvPr/>
        </p:nvSpPr>
        <p:spPr>
          <a:xfrm rot="-5400000">
            <a:off x="6736024" y="2007168"/>
            <a:ext cx="4475864" cy="8951727"/>
          </a:xfrm>
          <a:custGeom>
            <a:avLst/>
            <a:gdLst/>
            <a:ahLst/>
            <a:cxnLst/>
            <a:rect l="l" t="t" r="r" b="b"/>
            <a:pathLst>
              <a:path w="4475864" h="8951727">
                <a:moveTo>
                  <a:pt x="0" y="0"/>
                </a:moveTo>
                <a:lnTo>
                  <a:pt x="4475864" y="0"/>
                </a:lnTo>
                <a:lnTo>
                  <a:pt x="4475864" y="8951728"/>
                </a:lnTo>
                <a:lnTo>
                  <a:pt x="0" y="89517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US">
              <a:solidFill>
                <a:schemeClr val="bg1"/>
              </a:solidFill>
              <a:latin typeface="Arial" panose="020B0604020202020204"/>
            </a:endParaRPr>
          </a:p>
        </p:txBody>
      </p:sp>
      <p:sp>
        <p:nvSpPr>
          <p:cNvPr id="8" name="Freeform 8">
            <a:extLst>
              <a:ext uri="{FF2B5EF4-FFF2-40B4-BE49-F238E27FC236}">
                <a16:creationId xmlns:a16="http://schemas.microsoft.com/office/drawing/2014/main" id="{688D3A07-1580-384C-221F-F5E62767AEF9}"/>
              </a:ext>
            </a:extLst>
          </p:cNvPr>
          <p:cNvSpPr/>
          <p:nvPr/>
        </p:nvSpPr>
        <p:spPr>
          <a:xfrm>
            <a:off x="7300859" y="6228699"/>
            <a:ext cx="3393600" cy="3393600"/>
          </a:xfrm>
          <a:custGeom>
            <a:avLst/>
            <a:gdLst/>
            <a:ahLst/>
            <a:cxnLst/>
            <a:rect l="l" t="t" r="r" b="b"/>
            <a:pathLst>
              <a:path w="3393600" h="3393600">
                <a:moveTo>
                  <a:pt x="0" y="0"/>
                </a:moveTo>
                <a:lnTo>
                  <a:pt x="3393600" y="0"/>
                </a:lnTo>
                <a:lnTo>
                  <a:pt x="3393600" y="3393600"/>
                </a:lnTo>
                <a:lnTo>
                  <a:pt x="0" y="3393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5"/>
            <a:endParaRPr lang="en-US">
              <a:solidFill>
                <a:schemeClr val="bg1"/>
              </a:solidFill>
              <a:latin typeface="Arial" panose="020B0604020202020204"/>
            </a:endParaRPr>
          </a:p>
        </p:txBody>
      </p:sp>
      <p:grpSp>
        <p:nvGrpSpPr>
          <p:cNvPr id="9" name="Group 9">
            <a:extLst>
              <a:ext uri="{FF2B5EF4-FFF2-40B4-BE49-F238E27FC236}">
                <a16:creationId xmlns:a16="http://schemas.microsoft.com/office/drawing/2014/main" id="{8EE7B371-2DF2-FBDC-67A9-2EF4993075C3}"/>
              </a:ext>
            </a:extLst>
          </p:cNvPr>
          <p:cNvGrpSpPr>
            <a:grpSpLocks noChangeAspect="1"/>
          </p:cNvGrpSpPr>
          <p:nvPr/>
        </p:nvGrpSpPr>
        <p:grpSpPr>
          <a:xfrm>
            <a:off x="7521589" y="6453973"/>
            <a:ext cx="2914046" cy="2914034"/>
            <a:chOff x="0" y="0"/>
            <a:chExt cx="6350000" cy="6349975"/>
          </a:xfrm>
        </p:grpSpPr>
        <p:sp>
          <p:nvSpPr>
            <p:cNvPr id="10" name="Freeform 10">
              <a:extLst>
                <a:ext uri="{FF2B5EF4-FFF2-40B4-BE49-F238E27FC236}">
                  <a16:creationId xmlns:a16="http://schemas.microsoft.com/office/drawing/2014/main" id="{4C735FEF-94E9-E993-7239-49CEB3D5C19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a:stretch>
            </a:blipFill>
          </p:spPr>
          <p:txBody>
            <a:bodyPr/>
            <a:lstStyle/>
            <a:p>
              <a:pPr defTabSz="914445"/>
              <a:endParaRPr lang="en-US">
                <a:solidFill>
                  <a:schemeClr val="bg1"/>
                </a:solidFill>
                <a:latin typeface="Arial" panose="020B0604020202020204"/>
              </a:endParaRPr>
            </a:p>
          </p:txBody>
        </p:sp>
      </p:grpSp>
      <p:grpSp>
        <p:nvGrpSpPr>
          <p:cNvPr id="11" name="Group 11">
            <a:extLst>
              <a:ext uri="{FF2B5EF4-FFF2-40B4-BE49-F238E27FC236}">
                <a16:creationId xmlns:a16="http://schemas.microsoft.com/office/drawing/2014/main" id="{D102520D-4375-9D3A-4E76-618DA7DCB7A6}"/>
              </a:ext>
            </a:extLst>
          </p:cNvPr>
          <p:cNvGrpSpPr/>
          <p:nvPr/>
        </p:nvGrpSpPr>
        <p:grpSpPr>
          <a:xfrm>
            <a:off x="4502815" y="5782319"/>
            <a:ext cx="1347311" cy="1347311"/>
            <a:chOff x="0" y="0"/>
            <a:chExt cx="812800" cy="812800"/>
          </a:xfrm>
        </p:grpSpPr>
        <p:sp>
          <p:nvSpPr>
            <p:cNvPr id="12" name="Freeform 12">
              <a:extLst>
                <a:ext uri="{FF2B5EF4-FFF2-40B4-BE49-F238E27FC236}">
                  <a16:creationId xmlns:a16="http://schemas.microsoft.com/office/drawing/2014/main" id="{C52F1865-5017-6105-25D3-D0FD3F24743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13" name="TextBox 13">
              <a:extLst>
                <a:ext uri="{FF2B5EF4-FFF2-40B4-BE49-F238E27FC236}">
                  <a16:creationId xmlns:a16="http://schemas.microsoft.com/office/drawing/2014/main" id="{E673CF7C-1CC0-C5D8-1916-5F859DBCA30C}"/>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14" name="Group 14">
            <a:extLst>
              <a:ext uri="{FF2B5EF4-FFF2-40B4-BE49-F238E27FC236}">
                <a16:creationId xmlns:a16="http://schemas.microsoft.com/office/drawing/2014/main" id="{2F7BAD5C-19A0-216A-6181-988525FFE529}"/>
              </a:ext>
            </a:extLst>
          </p:cNvPr>
          <p:cNvGrpSpPr/>
          <p:nvPr/>
        </p:nvGrpSpPr>
        <p:grpSpPr>
          <a:xfrm>
            <a:off x="6116096" y="4245101"/>
            <a:ext cx="1347311" cy="1347311"/>
            <a:chOff x="0" y="0"/>
            <a:chExt cx="812800" cy="812800"/>
          </a:xfrm>
        </p:grpSpPr>
        <p:sp>
          <p:nvSpPr>
            <p:cNvPr id="15" name="Freeform 15">
              <a:extLst>
                <a:ext uri="{FF2B5EF4-FFF2-40B4-BE49-F238E27FC236}">
                  <a16:creationId xmlns:a16="http://schemas.microsoft.com/office/drawing/2014/main" id="{3507951A-34BC-7FF8-7F84-32AE3E7C79C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16" name="TextBox 16">
              <a:extLst>
                <a:ext uri="{FF2B5EF4-FFF2-40B4-BE49-F238E27FC236}">
                  <a16:creationId xmlns:a16="http://schemas.microsoft.com/office/drawing/2014/main" id="{37416DBA-41A3-B197-B2C3-760D813E4625}"/>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17" name="Group 17">
            <a:extLst>
              <a:ext uri="{FF2B5EF4-FFF2-40B4-BE49-F238E27FC236}">
                <a16:creationId xmlns:a16="http://schemas.microsoft.com/office/drawing/2014/main" id="{02963A0C-99C7-7A7C-7BF1-B43B5DCA2A36}"/>
              </a:ext>
            </a:extLst>
          </p:cNvPr>
          <p:cNvGrpSpPr/>
          <p:nvPr/>
        </p:nvGrpSpPr>
        <p:grpSpPr>
          <a:xfrm>
            <a:off x="8300300" y="3571447"/>
            <a:ext cx="1347311" cy="1347311"/>
            <a:chOff x="0" y="0"/>
            <a:chExt cx="812800" cy="812800"/>
          </a:xfrm>
        </p:grpSpPr>
        <p:sp>
          <p:nvSpPr>
            <p:cNvPr id="18" name="Freeform 18">
              <a:extLst>
                <a:ext uri="{FF2B5EF4-FFF2-40B4-BE49-F238E27FC236}">
                  <a16:creationId xmlns:a16="http://schemas.microsoft.com/office/drawing/2014/main" id="{A79CED99-C6C2-8EE7-5C0E-F393AEE9CA5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19" name="TextBox 19">
              <a:extLst>
                <a:ext uri="{FF2B5EF4-FFF2-40B4-BE49-F238E27FC236}">
                  <a16:creationId xmlns:a16="http://schemas.microsoft.com/office/drawing/2014/main" id="{9756CC98-8A37-302C-62C5-10CD5ACD9402}"/>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20" name="Group 20">
            <a:extLst>
              <a:ext uri="{FF2B5EF4-FFF2-40B4-BE49-F238E27FC236}">
                <a16:creationId xmlns:a16="http://schemas.microsoft.com/office/drawing/2014/main" id="{0DFA732E-7889-08F7-8F8C-4A51DB628325}"/>
              </a:ext>
            </a:extLst>
          </p:cNvPr>
          <p:cNvGrpSpPr/>
          <p:nvPr/>
        </p:nvGrpSpPr>
        <p:grpSpPr>
          <a:xfrm>
            <a:off x="10485812" y="4245101"/>
            <a:ext cx="1347311" cy="1347311"/>
            <a:chOff x="0" y="0"/>
            <a:chExt cx="812800" cy="812800"/>
          </a:xfrm>
        </p:grpSpPr>
        <p:sp>
          <p:nvSpPr>
            <p:cNvPr id="21" name="Freeform 21">
              <a:extLst>
                <a:ext uri="{FF2B5EF4-FFF2-40B4-BE49-F238E27FC236}">
                  <a16:creationId xmlns:a16="http://schemas.microsoft.com/office/drawing/2014/main" id="{9ED7A408-96FE-A013-4BED-E3F7634EC6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22" name="TextBox 22">
              <a:extLst>
                <a:ext uri="{FF2B5EF4-FFF2-40B4-BE49-F238E27FC236}">
                  <a16:creationId xmlns:a16="http://schemas.microsoft.com/office/drawing/2014/main" id="{591A34DE-3FB8-4B8A-A1CF-AC86C91A9235}"/>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23" name="Group 23">
            <a:extLst>
              <a:ext uri="{FF2B5EF4-FFF2-40B4-BE49-F238E27FC236}">
                <a16:creationId xmlns:a16="http://schemas.microsoft.com/office/drawing/2014/main" id="{138F7C55-2B80-6ADA-C35A-1FA95A73D156}"/>
              </a:ext>
            </a:extLst>
          </p:cNvPr>
          <p:cNvGrpSpPr/>
          <p:nvPr/>
        </p:nvGrpSpPr>
        <p:grpSpPr>
          <a:xfrm>
            <a:off x="12102509" y="5809379"/>
            <a:ext cx="1347311" cy="1347311"/>
            <a:chOff x="0" y="0"/>
            <a:chExt cx="812800" cy="812800"/>
          </a:xfrm>
        </p:grpSpPr>
        <p:sp>
          <p:nvSpPr>
            <p:cNvPr id="24" name="Freeform 24">
              <a:extLst>
                <a:ext uri="{FF2B5EF4-FFF2-40B4-BE49-F238E27FC236}">
                  <a16:creationId xmlns:a16="http://schemas.microsoft.com/office/drawing/2014/main" id="{4E62A4AB-7B8D-F62E-ACEB-713262D8B5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25" name="TextBox 25">
              <a:extLst>
                <a:ext uri="{FF2B5EF4-FFF2-40B4-BE49-F238E27FC236}">
                  <a16:creationId xmlns:a16="http://schemas.microsoft.com/office/drawing/2014/main" id="{D631A3AA-DD5D-C9CF-6417-B1247061F0CE}"/>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26" name="Group 26">
            <a:extLst>
              <a:ext uri="{FF2B5EF4-FFF2-40B4-BE49-F238E27FC236}">
                <a16:creationId xmlns:a16="http://schemas.microsoft.com/office/drawing/2014/main" id="{FC10AD6F-D898-9280-C57E-D484AF583998}"/>
              </a:ext>
            </a:extLst>
          </p:cNvPr>
          <p:cNvGrpSpPr/>
          <p:nvPr/>
        </p:nvGrpSpPr>
        <p:grpSpPr>
          <a:xfrm>
            <a:off x="1411785" y="6841713"/>
            <a:ext cx="1879251" cy="1879251"/>
            <a:chOff x="0" y="0"/>
            <a:chExt cx="812800" cy="812800"/>
          </a:xfrm>
        </p:grpSpPr>
        <p:sp>
          <p:nvSpPr>
            <p:cNvPr id="27" name="Freeform 27">
              <a:extLst>
                <a:ext uri="{FF2B5EF4-FFF2-40B4-BE49-F238E27FC236}">
                  <a16:creationId xmlns:a16="http://schemas.microsoft.com/office/drawing/2014/main" id="{98CE0D25-B4C4-CB6C-5C8D-21790765E81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25F"/>
            </a:solidFill>
          </p:spPr>
          <p:txBody>
            <a:bodyPr/>
            <a:lstStyle/>
            <a:p>
              <a:pPr defTabSz="914445"/>
              <a:endParaRPr lang="en-US">
                <a:solidFill>
                  <a:schemeClr val="bg1"/>
                </a:solidFill>
                <a:latin typeface="Arial" panose="020B0604020202020204"/>
              </a:endParaRPr>
            </a:p>
          </p:txBody>
        </p:sp>
        <p:sp>
          <p:nvSpPr>
            <p:cNvPr id="28" name="TextBox 28">
              <a:extLst>
                <a:ext uri="{FF2B5EF4-FFF2-40B4-BE49-F238E27FC236}">
                  <a16:creationId xmlns:a16="http://schemas.microsoft.com/office/drawing/2014/main" id="{3B66695D-C799-0F34-FF23-17167D2A50D8}"/>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29" name="Group 29">
            <a:extLst>
              <a:ext uri="{FF2B5EF4-FFF2-40B4-BE49-F238E27FC236}">
                <a16:creationId xmlns:a16="http://schemas.microsoft.com/office/drawing/2014/main" id="{6BD00FD0-AE37-C101-DA13-E10019252A77}"/>
              </a:ext>
            </a:extLst>
          </p:cNvPr>
          <p:cNvGrpSpPr/>
          <p:nvPr/>
        </p:nvGrpSpPr>
        <p:grpSpPr>
          <a:xfrm>
            <a:off x="2623563" y="3571446"/>
            <a:ext cx="1879251" cy="1879251"/>
            <a:chOff x="0" y="0"/>
            <a:chExt cx="812800" cy="812800"/>
          </a:xfrm>
        </p:grpSpPr>
        <p:sp>
          <p:nvSpPr>
            <p:cNvPr id="30" name="Freeform 30">
              <a:extLst>
                <a:ext uri="{FF2B5EF4-FFF2-40B4-BE49-F238E27FC236}">
                  <a16:creationId xmlns:a16="http://schemas.microsoft.com/office/drawing/2014/main" id="{22BA32F2-2A55-9E68-B022-44B6B0C187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25F"/>
            </a:solidFill>
          </p:spPr>
          <p:txBody>
            <a:bodyPr/>
            <a:lstStyle/>
            <a:p>
              <a:pPr defTabSz="914445"/>
              <a:endParaRPr lang="en-US">
                <a:solidFill>
                  <a:schemeClr val="bg1"/>
                </a:solidFill>
                <a:latin typeface="Arial" panose="020B0604020202020204"/>
              </a:endParaRPr>
            </a:p>
          </p:txBody>
        </p:sp>
        <p:sp>
          <p:nvSpPr>
            <p:cNvPr id="31" name="TextBox 31">
              <a:extLst>
                <a:ext uri="{FF2B5EF4-FFF2-40B4-BE49-F238E27FC236}">
                  <a16:creationId xmlns:a16="http://schemas.microsoft.com/office/drawing/2014/main" id="{2E1F630C-7B1B-F7F5-1185-BBB1483E3955}"/>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32" name="Group 32">
            <a:extLst>
              <a:ext uri="{FF2B5EF4-FFF2-40B4-BE49-F238E27FC236}">
                <a16:creationId xmlns:a16="http://schemas.microsoft.com/office/drawing/2014/main" id="{5633D2F8-5C93-2811-15CD-26992EBCC204}"/>
              </a:ext>
            </a:extLst>
          </p:cNvPr>
          <p:cNvGrpSpPr/>
          <p:nvPr/>
        </p:nvGrpSpPr>
        <p:grpSpPr>
          <a:xfrm>
            <a:off x="5850125" y="1649145"/>
            <a:ext cx="1879251" cy="1879251"/>
            <a:chOff x="0" y="0"/>
            <a:chExt cx="812800" cy="812800"/>
          </a:xfrm>
        </p:grpSpPr>
        <p:sp>
          <p:nvSpPr>
            <p:cNvPr id="33" name="Freeform 33">
              <a:extLst>
                <a:ext uri="{FF2B5EF4-FFF2-40B4-BE49-F238E27FC236}">
                  <a16:creationId xmlns:a16="http://schemas.microsoft.com/office/drawing/2014/main" id="{624AE8BF-36D8-CFC6-97DC-76A80437D55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25F"/>
            </a:solidFill>
          </p:spPr>
          <p:txBody>
            <a:bodyPr/>
            <a:lstStyle/>
            <a:p>
              <a:pPr defTabSz="914445"/>
              <a:endParaRPr lang="en-US">
                <a:solidFill>
                  <a:schemeClr val="bg1"/>
                </a:solidFill>
                <a:latin typeface="Arial" panose="020B0604020202020204"/>
              </a:endParaRPr>
            </a:p>
          </p:txBody>
        </p:sp>
        <p:sp>
          <p:nvSpPr>
            <p:cNvPr id="34" name="TextBox 34">
              <a:extLst>
                <a:ext uri="{FF2B5EF4-FFF2-40B4-BE49-F238E27FC236}">
                  <a16:creationId xmlns:a16="http://schemas.microsoft.com/office/drawing/2014/main" id="{B5968B58-1CD6-6D81-F38B-810DBD9770FC}"/>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35" name="Group 35">
            <a:extLst>
              <a:ext uri="{FF2B5EF4-FFF2-40B4-BE49-F238E27FC236}">
                <a16:creationId xmlns:a16="http://schemas.microsoft.com/office/drawing/2014/main" id="{D0CDEEDD-E5E5-2305-752B-B9208850732E}"/>
              </a:ext>
            </a:extLst>
          </p:cNvPr>
          <p:cNvGrpSpPr/>
          <p:nvPr/>
        </p:nvGrpSpPr>
        <p:grpSpPr>
          <a:xfrm>
            <a:off x="10219841" y="1649145"/>
            <a:ext cx="1879251" cy="1879251"/>
            <a:chOff x="0" y="0"/>
            <a:chExt cx="812800" cy="812800"/>
          </a:xfrm>
        </p:grpSpPr>
        <p:sp>
          <p:nvSpPr>
            <p:cNvPr id="36" name="Freeform 36">
              <a:extLst>
                <a:ext uri="{FF2B5EF4-FFF2-40B4-BE49-F238E27FC236}">
                  <a16:creationId xmlns:a16="http://schemas.microsoft.com/office/drawing/2014/main" id="{C0D1CC9D-123C-7F12-74F7-C04A29AFB2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25F"/>
            </a:solidFill>
          </p:spPr>
          <p:txBody>
            <a:bodyPr/>
            <a:lstStyle/>
            <a:p>
              <a:pPr defTabSz="914445"/>
              <a:endParaRPr lang="en-US">
                <a:solidFill>
                  <a:schemeClr val="bg1"/>
                </a:solidFill>
                <a:latin typeface="Arial" panose="020B0604020202020204"/>
              </a:endParaRPr>
            </a:p>
          </p:txBody>
        </p:sp>
        <p:sp>
          <p:nvSpPr>
            <p:cNvPr id="37" name="TextBox 37">
              <a:extLst>
                <a:ext uri="{FF2B5EF4-FFF2-40B4-BE49-F238E27FC236}">
                  <a16:creationId xmlns:a16="http://schemas.microsoft.com/office/drawing/2014/main" id="{8F63F737-4A16-F35A-FD71-B4CC62C96330}"/>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38" name="Group 38">
            <a:extLst>
              <a:ext uri="{FF2B5EF4-FFF2-40B4-BE49-F238E27FC236}">
                <a16:creationId xmlns:a16="http://schemas.microsoft.com/office/drawing/2014/main" id="{C7793FC1-BD16-790D-7606-C1749A6AE334}"/>
              </a:ext>
            </a:extLst>
          </p:cNvPr>
          <p:cNvGrpSpPr/>
          <p:nvPr/>
        </p:nvGrpSpPr>
        <p:grpSpPr>
          <a:xfrm>
            <a:off x="13176147" y="3528396"/>
            <a:ext cx="1879251" cy="1879251"/>
            <a:chOff x="0" y="0"/>
            <a:chExt cx="812800" cy="812800"/>
          </a:xfrm>
        </p:grpSpPr>
        <p:sp>
          <p:nvSpPr>
            <p:cNvPr id="39" name="Freeform 39">
              <a:extLst>
                <a:ext uri="{FF2B5EF4-FFF2-40B4-BE49-F238E27FC236}">
                  <a16:creationId xmlns:a16="http://schemas.microsoft.com/office/drawing/2014/main" id="{0D676A1F-00CF-8EF8-FF69-60E08832DB8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25F"/>
            </a:solidFill>
          </p:spPr>
          <p:txBody>
            <a:bodyPr/>
            <a:lstStyle/>
            <a:p>
              <a:pPr defTabSz="914445"/>
              <a:endParaRPr lang="en-US">
                <a:solidFill>
                  <a:schemeClr val="bg1"/>
                </a:solidFill>
                <a:latin typeface="Arial" panose="020B0604020202020204"/>
              </a:endParaRPr>
            </a:p>
          </p:txBody>
        </p:sp>
        <p:sp>
          <p:nvSpPr>
            <p:cNvPr id="40" name="TextBox 40">
              <a:extLst>
                <a:ext uri="{FF2B5EF4-FFF2-40B4-BE49-F238E27FC236}">
                  <a16:creationId xmlns:a16="http://schemas.microsoft.com/office/drawing/2014/main" id="{44D098A5-9CBE-F6C2-3E90-1DBCE99356BF}"/>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41" name="Group 41">
            <a:extLst>
              <a:ext uri="{FF2B5EF4-FFF2-40B4-BE49-F238E27FC236}">
                <a16:creationId xmlns:a16="http://schemas.microsoft.com/office/drawing/2014/main" id="{5E1006BF-E184-861D-0018-EAA99A166F46}"/>
              </a:ext>
            </a:extLst>
          </p:cNvPr>
          <p:cNvGrpSpPr/>
          <p:nvPr/>
        </p:nvGrpSpPr>
        <p:grpSpPr>
          <a:xfrm>
            <a:off x="14614437" y="6705393"/>
            <a:ext cx="1879251" cy="1879251"/>
            <a:chOff x="0" y="0"/>
            <a:chExt cx="812800" cy="812800"/>
          </a:xfrm>
        </p:grpSpPr>
        <p:sp>
          <p:nvSpPr>
            <p:cNvPr id="42" name="Freeform 42">
              <a:extLst>
                <a:ext uri="{FF2B5EF4-FFF2-40B4-BE49-F238E27FC236}">
                  <a16:creationId xmlns:a16="http://schemas.microsoft.com/office/drawing/2014/main" id="{1EFB2ADA-35F1-A477-66F1-A3BDCB20136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325F"/>
            </a:solidFill>
          </p:spPr>
          <p:txBody>
            <a:bodyPr/>
            <a:lstStyle/>
            <a:p>
              <a:pPr defTabSz="914445"/>
              <a:endParaRPr lang="en-US">
                <a:solidFill>
                  <a:schemeClr val="bg1"/>
                </a:solidFill>
                <a:latin typeface="Arial" panose="020B0604020202020204"/>
              </a:endParaRPr>
            </a:p>
          </p:txBody>
        </p:sp>
        <p:sp>
          <p:nvSpPr>
            <p:cNvPr id="43" name="TextBox 43">
              <a:extLst>
                <a:ext uri="{FF2B5EF4-FFF2-40B4-BE49-F238E27FC236}">
                  <a16:creationId xmlns:a16="http://schemas.microsoft.com/office/drawing/2014/main" id="{ED7A28A8-65FC-D775-8BD2-3850801898A7}"/>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sp>
        <p:nvSpPr>
          <p:cNvPr id="44" name="Freeform 44">
            <a:extLst>
              <a:ext uri="{FF2B5EF4-FFF2-40B4-BE49-F238E27FC236}">
                <a16:creationId xmlns:a16="http://schemas.microsoft.com/office/drawing/2014/main" id="{9BE853A2-2BA0-6B29-5B1B-DF3219E1E2EF}"/>
              </a:ext>
            </a:extLst>
          </p:cNvPr>
          <p:cNvSpPr/>
          <p:nvPr/>
        </p:nvSpPr>
        <p:spPr>
          <a:xfrm rot="5400000">
            <a:off x="6736024" y="6374553"/>
            <a:ext cx="4475864" cy="8951727"/>
          </a:xfrm>
          <a:custGeom>
            <a:avLst/>
            <a:gdLst/>
            <a:ahLst/>
            <a:cxnLst/>
            <a:rect l="l" t="t" r="r" b="b"/>
            <a:pathLst>
              <a:path w="4475864" h="8951727">
                <a:moveTo>
                  <a:pt x="0" y="0"/>
                </a:moveTo>
                <a:lnTo>
                  <a:pt x="4475864" y="0"/>
                </a:lnTo>
                <a:lnTo>
                  <a:pt x="4475864" y="8951728"/>
                </a:lnTo>
                <a:lnTo>
                  <a:pt x="0" y="89517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5"/>
            <a:endParaRPr lang="en-US">
              <a:solidFill>
                <a:schemeClr val="bg1"/>
              </a:solidFill>
              <a:latin typeface="Arial" panose="020B0604020202020204"/>
            </a:endParaRPr>
          </a:p>
        </p:txBody>
      </p:sp>
      <p:grpSp>
        <p:nvGrpSpPr>
          <p:cNvPr id="45" name="Group 45">
            <a:extLst>
              <a:ext uri="{FF2B5EF4-FFF2-40B4-BE49-F238E27FC236}">
                <a16:creationId xmlns:a16="http://schemas.microsoft.com/office/drawing/2014/main" id="{746C7783-44A1-8C71-784D-DDCCACBD0D70}"/>
              </a:ext>
            </a:extLst>
          </p:cNvPr>
          <p:cNvGrpSpPr/>
          <p:nvPr/>
        </p:nvGrpSpPr>
        <p:grpSpPr>
          <a:xfrm>
            <a:off x="12729632" y="7910990"/>
            <a:ext cx="1347311" cy="1347311"/>
            <a:chOff x="0" y="0"/>
            <a:chExt cx="812800" cy="812800"/>
          </a:xfrm>
        </p:grpSpPr>
        <p:sp>
          <p:nvSpPr>
            <p:cNvPr id="46" name="Freeform 46">
              <a:extLst>
                <a:ext uri="{FF2B5EF4-FFF2-40B4-BE49-F238E27FC236}">
                  <a16:creationId xmlns:a16="http://schemas.microsoft.com/office/drawing/2014/main" id="{0CD0D7EE-1F62-68D2-E89C-469C44887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47" name="TextBox 47">
              <a:extLst>
                <a:ext uri="{FF2B5EF4-FFF2-40B4-BE49-F238E27FC236}">
                  <a16:creationId xmlns:a16="http://schemas.microsoft.com/office/drawing/2014/main" id="{73612F83-1987-4A50-0CFD-5A2DB13187FF}"/>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grpSp>
        <p:nvGrpSpPr>
          <p:cNvPr id="48" name="Group 48">
            <a:extLst>
              <a:ext uri="{FF2B5EF4-FFF2-40B4-BE49-F238E27FC236}">
                <a16:creationId xmlns:a16="http://schemas.microsoft.com/office/drawing/2014/main" id="{56E34EDF-6023-AE73-E5B7-997DEB4012B1}"/>
              </a:ext>
            </a:extLst>
          </p:cNvPr>
          <p:cNvGrpSpPr/>
          <p:nvPr/>
        </p:nvGrpSpPr>
        <p:grpSpPr>
          <a:xfrm>
            <a:off x="3824437" y="7910990"/>
            <a:ext cx="1347311" cy="1347311"/>
            <a:chOff x="0" y="0"/>
            <a:chExt cx="812800" cy="812800"/>
          </a:xfrm>
        </p:grpSpPr>
        <p:sp>
          <p:nvSpPr>
            <p:cNvPr id="49" name="Freeform 49">
              <a:extLst>
                <a:ext uri="{FF2B5EF4-FFF2-40B4-BE49-F238E27FC236}">
                  <a16:creationId xmlns:a16="http://schemas.microsoft.com/office/drawing/2014/main" id="{B460B75B-A14D-BF84-2D31-70BFBDF6EB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EFEA"/>
            </a:solidFill>
          </p:spPr>
          <p:txBody>
            <a:bodyPr/>
            <a:lstStyle/>
            <a:p>
              <a:pPr defTabSz="914445"/>
              <a:endParaRPr lang="en-US">
                <a:solidFill>
                  <a:schemeClr val="bg1"/>
                </a:solidFill>
                <a:latin typeface="Arial" panose="020B0604020202020204"/>
              </a:endParaRPr>
            </a:p>
          </p:txBody>
        </p:sp>
        <p:sp>
          <p:nvSpPr>
            <p:cNvPr id="50" name="TextBox 50">
              <a:extLst>
                <a:ext uri="{FF2B5EF4-FFF2-40B4-BE49-F238E27FC236}">
                  <a16:creationId xmlns:a16="http://schemas.microsoft.com/office/drawing/2014/main" id="{194C4317-8320-38B0-2A4A-7092BEF4B7CC}"/>
                </a:ext>
              </a:extLst>
            </p:cNvPr>
            <p:cNvSpPr txBox="1"/>
            <p:nvPr/>
          </p:nvSpPr>
          <p:spPr>
            <a:xfrm>
              <a:off x="76200" y="-9525"/>
              <a:ext cx="660400" cy="746125"/>
            </a:xfrm>
            <a:prstGeom prst="rect">
              <a:avLst/>
            </a:prstGeom>
          </p:spPr>
          <p:txBody>
            <a:bodyPr lIns="50801" tIns="50801" rIns="50801" bIns="50801" rtlCol="0" anchor="ctr"/>
            <a:lstStyle/>
            <a:p>
              <a:pPr algn="ctr" defTabSz="914445">
                <a:lnSpc>
                  <a:spcPts val="2240"/>
                </a:lnSpc>
              </a:pPr>
              <a:endParaRPr>
                <a:solidFill>
                  <a:schemeClr val="bg1"/>
                </a:solidFill>
                <a:latin typeface="Arial" panose="020B0604020202020204"/>
              </a:endParaRPr>
            </a:p>
          </p:txBody>
        </p:sp>
      </p:grpSp>
      <p:sp>
        <p:nvSpPr>
          <p:cNvPr id="51" name="Freeform 51">
            <a:extLst>
              <a:ext uri="{FF2B5EF4-FFF2-40B4-BE49-F238E27FC236}">
                <a16:creationId xmlns:a16="http://schemas.microsoft.com/office/drawing/2014/main" id="{38D0AF3B-188A-22CF-99A9-1FC9AFAE565C}"/>
              </a:ext>
            </a:extLst>
          </p:cNvPr>
          <p:cNvSpPr/>
          <p:nvPr/>
        </p:nvSpPr>
        <p:spPr>
          <a:xfrm>
            <a:off x="1832951" y="7264976"/>
            <a:ext cx="1032725" cy="1032725"/>
          </a:xfrm>
          <a:custGeom>
            <a:avLst/>
            <a:gdLst/>
            <a:ahLst/>
            <a:cxnLst/>
            <a:rect l="l" t="t" r="r" b="b"/>
            <a:pathLst>
              <a:path w="1032724" h="1032724">
                <a:moveTo>
                  <a:pt x="0" y="0"/>
                </a:moveTo>
                <a:lnTo>
                  <a:pt x="1032724" y="0"/>
                </a:lnTo>
                <a:lnTo>
                  <a:pt x="1032724" y="1032724"/>
                </a:lnTo>
                <a:lnTo>
                  <a:pt x="0" y="1032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endParaRPr lang="en-US">
              <a:solidFill>
                <a:schemeClr val="bg1"/>
              </a:solidFill>
              <a:latin typeface="Arial" panose="020B0604020202020204"/>
            </a:endParaRPr>
          </a:p>
        </p:txBody>
      </p:sp>
      <p:sp>
        <p:nvSpPr>
          <p:cNvPr id="52" name="Freeform 52">
            <a:extLst>
              <a:ext uri="{FF2B5EF4-FFF2-40B4-BE49-F238E27FC236}">
                <a16:creationId xmlns:a16="http://schemas.microsoft.com/office/drawing/2014/main" id="{9E86F205-C951-6226-56EE-DEA132DA202C}"/>
              </a:ext>
            </a:extLst>
          </p:cNvPr>
          <p:cNvSpPr/>
          <p:nvPr/>
        </p:nvSpPr>
        <p:spPr>
          <a:xfrm>
            <a:off x="2865676" y="3820111"/>
            <a:ext cx="1381922" cy="1381922"/>
          </a:xfrm>
          <a:custGeom>
            <a:avLst/>
            <a:gdLst/>
            <a:ahLst/>
            <a:cxnLst/>
            <a:rect l="l" t="t" r="r" b="b"/>
            <a:pathLst>
              <a:path w="1381921" h="1381921">
                <a:moveTo>
                  <a:pt x="0" y="0"/>
                </a:moveTo>
                <a:lnTo>
                  <a:pt x="1381921" y="0"/>
                </a:lnTo>
                <a:lnTo>
                  <a:pt x="1381921" y="1381921"/>
                </a:lnTo>
                <a:lnTo>
                  <a:pt x="0" y="1381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445"/>
            <a:endParaRPr lang="en-US">
              <a:solidFill>
                <a:schemeClr val="bg1"/>
              </a:solidFill>
              <a:latin typeface="Arial" panose="020B0604020202020204"/>
            </a:endParaRPr>
          </a:p>
        </p:txBody>
      </p:sp>
      <p:sp>
        <p:nvSpPr>
          <p:cNvPr id="53" name="Freeform 53">
            <a:extLst>
              <a:ext uri="{FF2B5EF4-FFF2-40B4-BE49-F238E27FC236}">
                <a16:creationId xmlns:a16="http://schemas.microsoft.com/office/drawing/2014/main" id="{69E17AF5-FD43-664C-2069-631CD6DC637D}"/>
              </a:ext>
            </a:extLst>
          </p:cNvPr>
          <p:cNvSpPr/>
          <p:nvPr/>
        </p:nvSpPr>
        <p:spPr>
          <a:xfrm>
            <a:off x="6195716" y="1876286"/>
            <a:ext cx="1188069" cy="1424970"/>
          </a:xfrm>
          <a:custGeom>
            <a:avLst/>
            <a:gdLst/>
            <a:ahLst/>
            <a:cxnLst/>
            <a:rect l="l" t="t" r="r" b="b"/>
            <a:pathLst>
              <a:path w="1188069" h="1424970">
                <a:moveTo>
                  <a:pt x="0" y="0"/>
                </a:moveTo>
                <a:lnTo>
                  <a:pt x="1188069" y="0"/>
                </a:lnTo>
                <a:lnTo>
                  <a:pt x="1188069" y="1424970"/>
                </a:lnTo>
                <a:lnTo>
                  <a:pt x="0" y="1424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445"/>
            <a:endParaRPr lang="en-US">
              <a:solidFill>
                <a:schemeClr val="bg1"/>
              </a:solidFill>
              <a:latin typeface="Arial" panose="020B0604020202020204"/>
            </a:endParaRPr>
          </a:p>
        </p:txBody>
      </p:sp>
      <p:sp>
        <p:nvSpPr>
          <p:cNvPr id="54" name="Freeform 54">
            <a:extLst>
              <a:ext uri="{FF2B5EF4-FFF2-40B4-BE49-F238E27FC236}">
                <a16:creationId xmlns:a16="http://schemas.microsoft.com/office/drawing/2014/main" id="{0C81DD2E-1602-946C-8939-960D023DA768}"/>
              </a:ext>
            </a:extLst>
          </p:cNvPr>
          <p:cNvSpPr/>
          <p:nvPr/>
        </p:nvSpPr>
        <p:spPr>
          <a:xfrm>
            <a:off x="10501102" y="2036698"/>
            <a:ext cx="1270331" cy="1040084"/>
          </a:xfrm>
          <a:custGeom>
            <a:avLst/>
            <a:gdLst/>
            <a:ahLst/>
            <a:cxnLst/>
            <a:rect l="l" t="t" r="r" b="b"/>
            <a:pathLst>
              <a:path w="1270330" h="1040083">
                <a:moveTo>
                  <a:pt x="0" y="0"/>
                </a:moveTo>
                <a:lnTo>
                  <a:pt x="1270330" y="0"/>
                </a:lnTo>
                <a:lnTo>
                  <a:pt x="1270330" y="1040082"/>
                </a:lnTo>
                <a:lnTo>
                  <a:pt x="0" y="104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445"/>
            <a:endParaRPr lang="en-US">
              <a:solidFill>
                <a:schemeClr val="bg1"/>
              </a:solidFill>
              <a:latin typeface="Arial" panose="020B0604020202020204"/>
            </a:endParaRPr>
          </a:p>
        </p:txBody>
      </p:sp>
      <p:sp>
        <p:nvSpPr>
          <p:cNvPr id="55" name="Freeform 55">
            <a:extLst>
              <a:ext uri="{FF2B5EF4-FFF2-40B4-BE49-F238E27FC236}">
                <a16:creationId xmlns:a16="http://schemas.microsoft.com/office/drawing/2014/main" id="{10782C7B-FB9F-F986-D2C0-5383920F5145}"/>
              </a:ext>
            </a:extLst>
          </p:cNvPr>
          <p:cNvSpPr/>
          <p:nvPr/>
        </p:nvSpPr>
        <p:spPr>
          <a:xfrm>
            <a:off x="13403286" y="3755537"/>
            <a:ext cx="1424970" cy="1424970"/>
          </a:xfrm>
          <a:custGeom>
            <a:avLst/>
            <a:gdLst/>
            <a:ahLst/>
            <a:cxnLst/>
            <a:rect l="l" t="t" r="r" b="b"/>
            <a:pathLst>
              <a:path w="1424970" h="1424970">
                <a:moveTo>
                  <a:pt x="0" y="0"/>
                </a:moveTo>
                <a:lnTo>
                  <a:pt x="1424971" y="0"/>
                </a:lnTo>
                <a:lnTo>
                  <a:pt x="1424971" y="1424970"/>
                </a:lnTo>
                <a:lnTo>
                  <a:pt x="0" y="14249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445"/>
            <a:endParaRPr lang="en-US">
              <a:solidFill>
                <a:schemeClr val="bg1"/>
              </a:solidFill>
              <a:latin typeface="Arial" panose="020B0604020202020204"/>
            </a:endParaRPr>
          </a:p>
        </p:txBody>
      </p:sp>
      <p:sp>
        <p:nvSpPr>
          <p:cNvPr id="56" name="Freeform 56">
            <a:extLst>
              <a:ext uri="{FF2B5EF4-FFF2-40B4-BE49-F238E27FC236}">
                <a16:creationId xmlns:a16="http://schemas.microsoft.com/office/drawing/2014/main" id="{5988F51F-CF7F-FE31-2BA0-F3133D410628}"/>
              </a:ext>
            </a:extLst>
          </p:cNvPr>
          <p:cNvSpPr/>
          <p:nvPr/>
        </p:nvSpPr>
        <p:spPr>
          <a:xfrm>
            <a:off x="14935309" y="7091147"/>
            <a:ext cx="1265996" cy="1107746"/>
          </a:xfrm>
          <a:custGeom>
            <a:avLst/>
            <a:gdLst/>
            <a:ahLst/>
            <a:cxnLst/>
            <a:rect l="l" t="t" r="r" b="b"/>
            <a:pathLst>
              <a:path w="1265995" h="1107746">
                <a:moveTo>
                  <a:pt x="0" y="0"/>
                </a:moveTo>
                <a:lnTo>
                  <a:pt x="1265995" y="0"/>
                </a:lnTo>
                <a:lnTo>
                  <a:pt x="1265995" y="1107746"/>
                </a:lnTo>
                <a:lnTo>
                  <a:pt x="0" y="110774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445"/>
            <a:endParaRPr lang="en-US">
              <a:solidFill>
                <a:schemeClr val="bg1"/>
              </a:solidFill>
              <a:latin typeface="Arial" panose="020B0604020202020204"/>
            </a:endParaRPr>
          </a:p>
        </p:txBody>
      </p:sp>
      <p:sp>
        <p:nvSpPr>
          <p:cNvPr id="57" name="Freeform 57">
            <a:extLst>
              <a:ext uri="{FF2B5EF4-FFF2-40B4-BE49-F238E27FC236}">
                <a16:creationId xmlns:a16="http://schemas.microsoft.com/office/drawing/2014/main" id="{FEDBB287-6F8D-ADAC-ADA2-105ECC137FFC}"/>
              </a:ext>
            </a:extLst>
          </p:cNvPr>
          <p:cNvSpPr/>
          <p:nvPr/>
        </p:nvSpPr>
        <p:spPr>
          <a:xfrm>
            <a:off x="3891110" y="8014319"/>
            <a:ext cx="1196333" cy="1196333"/>
          </a:xfrm>
          <a:custGeom>
            <a:avLst/>
            <a:gdLst/>
            <a:ahLst/>
            <a:cxnLst/>
            <a:rect l="l" t="t" r="r" b="b"/>
            <a:pathLst>
              <a:path w="1196332" h="1196332">
                <a:moveTo>
                  <a:pt x="0" y="0"/>
                </a:moveTo>
                <a:lnTo>
                  <a:pt x="1196332" y="0"/>
                </a:lnTo>
                <a:lnTo>
                  <a:pt x="1196332" y="1196332"/>
                </a:lnTo>
                <a:lnTo>
                  <a:pt x="0" y="119633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445"/>
            <a:endParaRPr lang="en-US">
              <a:solidFill>
                <a:schemeClr val="bg1"/>
              </a:solidFill>
              <a:latin typeface="Arial" panose="020B0604020202020204"/>
            </a:endParaRPr>
          </a:p>
        </p:txBody>
      </p:sp>
      <p:sp>
        <p:nvSpPr>
          <p:cNvPr id="58" name="Freeform 58">
            <a:extLst>
              <a:ext uri="{FF2B5EF4-FFF2-40B4-BE49-F238E27FC236}">
                <a16:creationId xmlns:a16="http://schemas.microsoft.com/office/drawing/2014/main" id="{1748DF6F-6800-052F-3AA6-1D5DC72B5A38}"/>
              </a:ext>
            </a:extLst>
          </p:cNvPr>
          <p:cNvSpPr/>
          <p:nvPr/>
        </p:nvSpPr>
        <p:spPr>
          <a:xfrm>
            <a:off x="4723739" y="6005965"/>
            <a:ext cx="896018" cy="896018"/>
          </a:xfrm>
          <a:custGeom>
            <a:avLst/>
            <a:gdLst/>
            <a:ahLst/>
            <a:cxnLst/>
            <a:rect l="l" t="t" r="r" b="b"/>
            <a:pathLst>
              <a:path w="896017" h="896017">
                <a:moveTo>
                  <a:pt x="0" y="0"/>
                </a:moveTo>
                <a:lnTo>
                  <a:pt x="896016" y="0"/>
                </a:lnTo>
                <a:lnTo>
                  <a:pt x="896016" y="896017"/>
                </a:lnTo>
                <a:lnTo>
                  <a:pt x="0" y="89601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914445"/>
            <a:endParaRPr lang="en-US">
              <a:solidFill>
                <a:schemeClr val="bg1"/>
              </a:solidFill>
              <a:latin typeface="Arial" panose="020B0604020202020204"/>
            </a:endParaRPr>
          </a:p>
        </p:txBody>
      </p:sp>
      <p:sp>
        <p:nvSpPr>
          <p:cNvPr id="59" name="Freeform 59">
            <a:extLst>
              <a:ext uri="{FF2B5EF4-FFF2-40B4-BE49-F238E27FC236}">
                <a16:creationId xmlns:a16="http://schemas.microsoft.com/office/drawing/2014/main" id="{A292046E-803F-2454-3B87-B064A1727BF0}"/>
              </a:ext>
            </a:extLst>
          </p:cNvPr>
          <p:cNvSpPr/>
          <p:nvPr/>
        </p:nvSpPr>
        <p:spPr>
          <a:xfrm>
            <a:off x="6319714" y="4342676"/>
            <a:ext cx="940076" cy="979247"/>
          </a:xfrm>
          <a:custGeom>
            <a:avLst/>
            <a:gdLst/>
            <a:ahLst/>
            <a:cxnLst/>
            <a:rect l="l" t="t" r="r" b="b"/>
            <a:pathLst>
              <a:path w="940076" h="979246">
                <a:moveTo>
                  <a:pt x="0" y="0"/>
                </a:moveTo>
                <a:lnTo>
                  <a:pt x="940076" y="0"/>
                </a:lnTo>
                <a:lnTo>
                  <a:pt x="940076" y="979246"/>
                </a:lnTo>
                <a:lnTo>
                  <a:pt x="0" y="97924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914445"/>
            <a:endParaRPr lang="en-US">
              <a:solidFill>
                <a:schemeClr val="bg1"/>
              </a:solidFill>
              <a:latin typeface="Arial" panose="020B0604020202020204"/>
            </a:endParaRPr>
          </a:p>
        </p:txBody>
      </p:sp>
      <p:sp>
        <p:nvSpPr>
          <p:cNvPr id="60" name="Freeform 60">
            <a:extLst>
              <a:ext uri="{FF2B5EF4-FFF2-40B4-BE49-F238E27FC236}">
                <a16:creationId xmlns:a16="http://schemas.microsoft.com/office/drawing/2014/main" id="{0A44E16E-380C-A902-D55C-31D15E232758}"/>
              </a:ext>
            </a:extLst>
          </p:cNvPr>
          <p:cNvSpPr/>
          <p:nvPr/>
        </p:nvSpPr>
        <p:spPr>
          <a:xfrm>
            <a:off x="8408455" y="3820111"/>
            <a:ext cx="1140314" cy="868064"/>
          </a:xfrm>
          <a:custGeom>
            <a:avLst/>
            <a:gdLst/>
            <a:ahLst/>
            <a:cxnLst/>
            <a:rect l="l" t="t" r="r" b="b"/>
            <a:pathLst>
              <a:path w="1140314" h="868064">
                <a:moveTo>
                  <a:pt x="0" y="0"/>
                </a:moveTo>
                <a:lnTo>
                  <a:pt x="1140313" y="0"/>
                </a:lnTo>
                <a:lnTo>
                  <a:pt x="1140313" y="868064"/>
                </a:lnTo>
                <a:lnTo>
                  <a:pt x="0" y="86806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914445"/>
            <a:endParaRPr lang="en-US">
              <a:solidFill>
                <a:schemeClr val="bg1"/>
              </a:solidFill>
              <a:latin typeface="Arial" panose="020B0604020202020204"/>
            </a:endParaRPr>
          </a:p>
        </p:txBody>
      </p:sp>
      <p:sp>
        <p:nvSpPr>
          <p:cNvPr id="61" name="Freeform 61">
            <a:extLst>
              <a:ext uri="{FF2B5EF4-FFF2-40B4-BE49-F238E27FC236}">
                <a16:creationId xmlns:a16="http://schemas.microsoft.com/office/drawing/2014/main" id="{8E789ECA-162E-F8E5-CDAE-6BF71E8B75EC}"/>
              </a:ext>
            </a:extLst>
          </p:cNvPr>
          <p:cNvSpPr/>
          <p:nvPr/>
        </p:nvSpPr>
        <p:spPr>
          <a:xfrm>
            <a:off x="10718441" y="4406872"/>
            <a:ext cx="835652" cy="1023770"/>
          </a:xfrm>
          <a:custGeom>
            <a:avLst/>
            <a:gdLst/>
            <a:ahLst/>
            <a:cxnLst/>
            <a:rect l="l" t="t" r="r" b="b"/>
            <a:pathLst>
              <a:path w="835651" h="1023769">
                <a:moveTo>
                  <a:pt x="0" y="0"/>
                </a:moveTo>
                <a:lnTo>
                  <a:pt x="835652" y="0"/>
                </a:lnTo>
                <a:lnTo>
                  <a:pt x="835652" y="1023769"/>
                </a:lnTo>
                <a:lnTo>
                  <a:pt x="0" y="102376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914445"/>
            <a:endParaRPr lang="en-US">
              <a:solidFill>
                <a:schemeClr val="bg1"/>
              </a:solidFill>
              <a:latin typeface="Arial" panose="020B0604020202020204"/>
            </a:endParaRPr>
          </a:p>
        </p:txBody>
      </p:sp>
      <p:sp>
        <p:nvSpPr>
          <p:cNvPr id="62" name="Freeform 62">
            <a:extLst>
              <a:ext uri="{FF2B5EF4-FFF2-40B4-BE49-F238E27FC236}">
                <a16:creationId xmlns:a16="http://schemas.microsoft.com/office/drawing/2014/main" id="{A7621918-4BFF-DFCA-7E9A-BC86E3DF05B5}"/>
              </a:ext>
            </a:extLst>
          </p:cNvPr>
          <p:cNvSpPr/>
          <p:nvPr/>
        </p:nvSpPr>
        <p:spPr>
          <a:xfrm>
            <a:off x="12295976" y="6122893"/>
            <a:ext cx="960377" cy="720284"/>
          </a:xfrm>
          <a:custGeom>
            <a:avLst/>
            <a:gdLst/>
            <a:ahLst/>
            <a:cxnLst/>
            <a:rect l="l" t="t" r="r" b="b"/>
            <a:pathLst>
              <a:path w="960377" h="720283">
                <a:moveTo>
                  <a:pt x="0" y="0"/>
                </a:moveTo>
                <a:lnTo>
                  <a:pt x="960377" y="0"/>
                </a:lnTo>
                <a:lnTo>
                  <a:pt x="960377" y="720282"/>
                </a:lnTo>
                <a:lnTo>
                  <a:pt x="0" y="72028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914445"/>
            <a:endParaRPr lang="en-US">
              <a:solidFill>
                <a:schemeClr val="bg1"/>
              </a:solidFill>
              <a:latin typeface="Arial" panose="020B0604020202020204"/>
            </a:endParaRPr>
          </a:p>
        </p:txBody>
      </p:sp>
      <p:sp>
        <p:nvSpPr>
          <p:cNvPr id="63" name="Freeform 63">
            <a:extLst>
              <a:ext uri="{FF2B5EF4-FFF2-40B4-BE49-F238E27FC236}">
                <a16:creationId xmlns:a16="http://schemas.microsoft.com/office/drawing/2014/main" id="{E6BB9A21-3500-8385-046F-44D995AAA52C}"/>
              </a:ext>
            </a:extLst>
          </p:cNvPr>
          <p:cNvSpPr/>
          <p:nvPr/>
        </p:nvSpPr>
        <p:spPr>
          <a:xfrm>
            <a:off x="12765475" y="7954075"/>
            <a:ext cx="1256576" cy="1256576"/>
          </a:xfrm>
          <a:custGeom>
            <a:avLst/>
            <a:gdLst/>
            <a:ahLst/>
            <a:cxnLst/>
            <a:rect l="l" t="t" r="r" b="b"/>
            <a:pathLst>
              <a:path w="1256576" h="1256576">
                <a:moveTo>
                  <a:pt x="0" y="0"/>
                </a:moveTo>
                <a:lnTo>
                  <a:pt x="1256576" y="0"/>
                </a:lnTo>
                <a:lnTo>
                  <a:pt x="1256576" y="1256576"/>
                </a:lnTo>
                <a:lnTo>
                  <a:pt x="0" y="125657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914445"/>
            <a:endParaRPr lang="en-US">
              <a:solidFill>
                <a:schemeClr val="bg1"/>
              </a:solidFill>
              <a:latin typeface="Arial" panose="020B0604020202020204"/>
            </a:endParaRPr>
          </a:p>
        </p:txBody>
      </p:sp>
      <p:sp>
        <p:nvSpPr>
          <p:cNvPr id="64" name="TextBox 65">
            <a:extLst>
              <a:ext uri="{FF2B5EF4-FFF2-40B4-BE49-F238E27FC236}">
                <a16:creationId xmlns:a16="http://schemas.microsoft.com/office/drawing/2014/main" id="{D549341B-13EA-74A8-6C39-174A5EF94D76}"/>
              </a:ext>
            </a:extLst>
          </p:cNvPr>
          <p:cNvSpPr txBox="1"/>
          <p:nvPr/>
        </p:nvSpPr>
        <p:spPr>
          <a:xfrm>
            <a:off x="5115005" y="9091749"/>
            <a:ext cx="788846" cy="327718"/>
          </a:xfrm>
          <a:prstGeom prst="rect">
            <a:avLst/>
          </a:prstGeom>
        </p:spPr>
        <p:txBody>
          <a:bodyPr wrap="square" lIns="0" tIns="0" rIns="0" bIns="0" rtlCol="0" anchor="t">
            <a:spAutoFit/>
          </a:bodyPr>
          <a:lstStyle/>
          <a:p>
            <a:pPr algn="ctr" defTabSz="914445">
              <a:lnSpc>
                <a:spcPts val="2801"/>
              </a:lnSpc>
            </a:pPr>
            <a:r>
              <a:rPr lang="en-US" sz="2000">
                <a:solidFill>
                  <a:schemeClr val="bg1"/>
                </a:solidFill>
                <a:latin typeface="Overpass"/>
              </a:rPr>
              <a:t>CBOs</a:t>
            </a:r>
          </a:p>
        </p:txBody>
      </p:sp>
      <p:sp>
        <p:nvSpPr>
          <p:cNvPr id="65" name="TextBox 66">
            <a:extLst>
              <a:ext uri="{FF2B5EF4-FFF2-40B4-BE49-F238E27FC236}">
                <a16:creationId xmlns:a16="http://schemas.microsoft.com/office/drawing/2014/main" id="{616599FA-4C08-7575-E94F-5AE38F0EFBB3}"/>
              </a:ext>
            </a:extLst>
          </p:cNvPr>
          <p:cNvSpPr txBox="1"/>
          <p:nvPr/>
        </p:nvSpPr>
        <p:spPr>
          <a:xfrm>
            <a:off x="5078854" y="7260151"/>
            <a:ext cx="1147614" cy="327718"/>
          </a:xfrm>
          <a:prstGeom prst="rect">
            <a:avLst/>
          </a:prstGeom>
        </p:spPr>
        <p:txBody>
          <a:bodyPr lIns="0" tIns="0" rIns="0" bIns="0" rtlCol="0" anchor="t">
            <a:spAutoFit/>
          </a:bodyPr>
          <a:lstStyle/>
          <a:p>
            <a:pPr algn="ctr" defTabSz="914445">
              <a:lnSpc>
                <a:spcPts val="2801"/>
              </a:lnSpc>
            </a:pPr>
            <a:r>
              <a:rPr lang="en-US" sz="2000">
                <a:solidFill>
                  <a:schemeClr val="bg1"/>
                </a:solidFill>
                <a:latin typeface="Overpass"/>
              </a:rPr>
              <a:t>All people</a:t>
            </a:r>
          </a:p>
        </p:txBody>
      </p:sp>
      <p:sp>
        <p:nvSpPr>
          <p:cNvPr id="66" name="TextBox 67">
            <a:extLst>
              <a:ext uri="{FF2B5EF4-FFF2-40B4-BE49-F238E27FC236}">
                <a16:creationId xmlns:a16="http://schemas.microsoft.com/office/drawing/2014/main" id="{714E747A-4121-6B17-A830-BEF555EFBAF3}"/>
              </a:ext>
            </a:extLst>
          </p:cNvPr>
          <p:cNvSpPr txBox="1"/>
          <p:nvPr/>
        </p:nvSpPr>
        <p:spPr>
          <a:xfrm>
            <a:off x="6116096" y="5632361"/>
            <a:ext cx="1531739" cy="327718"/>
          </a:xfrm>
          <a:prstGeom prst="rect">
            <a:avLst/>
          </a:prstGeom>
        </p:spPr>
        <p:txBody>
          <a:bodyPr lIns="0" tIns="0" rIns="0" bIns="0" rtlCol="0" anchor="t">
            <a:spAutoFit/>
          </a:bodyPr>
          <a:lstStyle/>
          <a:p>
            <a:pPr algn="ctr" defTabSz="914445">
              <a:lnSpc>
                <a:spcPts val="2801"/>
              </a:lnSpc>
            </a:pPr>
            <a:r>
              <a:rPr lang="en-US" sz="2000">
                <a:solidFill>
                  <a:schemeClr val="bg1"/>
                </a:solidFill>
                <a:latin typeface="Overpass"/>
              </a:rPr>
              <a:t>Payers/plans</a:t>
            </a:r>
          </a:p>
        </p:txBody>
      </p:sp>
      <p:sp>
        <p:nvSpPr>
          <p:cNvPr id="67" name="TextBox 68">
            <a:extLst>
              <a:ext uri="{FF2B5EF4-FFF2-40B4-BE49-F238E27FC236}">
                <a16:creationId xmlns:a16="http://schemas.microsoft.com/office/drawing/2014/main" id="{80855222-836D-C828-66C7-7E95DA1DC98A}"/>
              </a:ext>
            </a:extLst>
          </p:cNvPr>
          <p:cNvSpPr txBox="1"/>
          <p:nvPr/>
        </p:nvSpPr>
        <p:spPr>
          <a:xfrm>
            <a:off x="8176161" y="4945515"/>
            <a:ext cx="1595586" cy="686791"/>
          </a:xfrm>
          <a:prstGeom prst="rect">
            <a:avLst/>
          </a:prstGeom>
        </p:spPr>
        <p:txBody>
          <a:bodyPr lIns="0" tIns="0" rIns="0" bIns="0" rtlCol="0" anchor="t">
            <a:spAutoFit/>
          </a:bodyPr>
          <a:lstStyle/>
          <a:p>
            <a:pPr algn="ctr" defTabSz="914445">
              <a:lnSpc>
                <a:spcPts val="2801"/>
              </a:lnSpc>
            </a:pPr>
            <a:r>
              <a:rPr lang="en-US" sz="2000">
                <a:solidFill>
                  <a:schemeClr val="bg1"/>
                </a:solidFill>
                <a:latin typeface="Overpass"/>
              </a:rPr>
              <a:t>Medicaid &amp;</a:t>
            </a:r>
          </a:p>
          <a:p>
            <a:pPr algn="ctr" defTabSz="914445">
              <a:lnSpc>
                <a:spcPts val="2801"/>
              </a:lnSpc>
            </a:pPr>
            <a:r>
              <a:rPr lang="en-US" sz="2000">
                <a:solidFill>
                  <a:schemeClr val="bg1"/>
                </a:solidFill>
                <a:latin typeface="Overpass"/>
              </a:rPr>
              <a:t>Public Health </a:t>
            </a:r>
          </a:p>
        </p:txBody>
      </p:sp>
      <p:sp>
        <p:nvSpPr>
          <p:cNvPr id="68" name="TextBox 69">
            <a:extLst>
              <a:ext uri="{FF2B5EF4-FFF2-40B4-BE49-F238E27FC236}">
                <a16:creationId xmlns:a16="http://schemas.microsoft.com/office/drawing/2014/main" id="{078F7728-21CF-F631-75F4-825BB1C53F65}"/>
              </a:ext>
            </a:extLst>
          </p:cNvPr>
          <p:cNvSpPr txBox="1"/>
          <p:nvPr/>
        </p:nvSpPr>
        <p:spPr>
          <a:xfrm>
            <a:off x="10730023" y="5599565"/>
            <a:ext cx="1264295" cy="686791"/>
          </a:xfrm>
          <a:prstGeom prst="rect">
            <a:avLst/>
          </a:prstGeom>
        </p:spPr>
        <p:txBody>
          <a:bodyPr lIns="0" tIns="0" rIns="0" bIns="0" rtlCol="0" anchor="t">
            <a:spAutoFit/>
          </a:bodyPr>
          <a:lstStyle/>
          <a:p>
            <a:pPr algn="r" defTabSz="914445">
              <a:lnSpc>
                <a:spcPts val="2801"/>
              </a:lnSpc>
            </a:pPr>
            <a:r>
              <a:rPr lang="en-US" sz="2000">
                <a:solidFill>
                  <a:schemeClr val="bg1"/>
                </a:solidFill>
                <a:latin typeface="Overpass"/>
              </a:rPr>
              <a:t>Healthcare</a:t>
            </a:r>
          </a:p>
          <a:p>
            <a:pPr algn="r" defTabSz="914445">
              <a:lnSpc>
                <a:spcPts val="2801"/>
              </a:lnSpc>
            </a:pPr>
            <a:r>
              <a:rPr lang="en-US" sz="2000">
                <a:solidFill>
                  <a:schemeClr val="bg1"/>
                </a:solidFill>
                <a:latin typeface="Overpass"/>
              </a:rPr>
              <a:t>Workers</a:t>
            </a:r>
          </a:p>
        </p:txBody>
      </p:sp>
      <p:sp>
        <p:nvSpPr>
          <p:cNvPr id="69" name="TextBox 70">
            <a:extLst>
              <a:ext uri="{FF2B5EF4-FFF2-40B4-BE49-F238E27FC236}">
                <a16:creationId xmlns:a16="http://schemas.microsoft.com/office/drawing/2014/main" id="{4C52D874-9163-702A-F957-97FCDCE4C713}"/>
              </a:ext>
            </a:extLst>
          </p:cNvPr>
          <p:cNvSpPr txBox="1"/>
          <p:nvPr/>
        </p:nvSpPr>
        <p:spPr>
          <a:xfrm>
            <a:off x="11943371" y="7160202"/>
            <a:ext cx="983754" cy="686791"/>
          </a:xfrm>
          <a:prstGeom prst="rect">
            <a:avLst/>
          </a:prstGeom>
        </p:spPr>
        <p:txBody>
          <a:bodyPr lIns="0" tIns="0" rIns="0" bIns="0" rtlCol="0" anchor="t">
            <a:spAutoFit/>
          </a:bodyPr>
          <a:lstStyle/>
          <a:p>
            <a:pPr algn="r" defTabSz="914445">
              <a:lnSpc>
                <a:spcPts val="2801"/>
              </a:lnSpc>
            </a:pPr>
            <a:r>
              <a:rPr lang="en-US" sz="2000">
                <a:solidFill>
                  <a:schemeClr val="bg1"/>
                </a:solidFill>
                <a:latin typeface="Overpass"/>
              </a:rPr>
              <a:t>Health </a:t>
            </a:r>
          </a:p>
          <a:p>
            <a:pPr algn="r" defTabSz="914445">
              <a:lnSpc>
                <a:spcPts val="2801"/>
              </a:lnSpc>
            </a:pPr>
            <a:r>
              <a:rPr lang="en-US" sz="2000">
                <a:solidFill>
                  <a:schemeClr val="bg1"/>
                </a:solidFill>
                <a:latin typeface="Overpass"/>
              </a:rPr>
              <a:t>Systems</a:t>
            </a:r>
          </a:p>
        </p:txBody>
      </p:sp>
      <p:sp>
        <p:nvSpPr>
          <p:cNvPr id="70" name="TextBox 71">
            <a:extLst>
              <a:ext uri="{FF2B5EF4-FFF2-40B4-BE49-F238E27FC236}">
                <a16:creationId xmlns:a16="http://schemas.microsoft.com/office/drawing/2014/main" id="{4E286A40-C151-15DE-2A84-BB37769CFD6D}"/>
              </a:ext>
            </a:extLst>
          </p:cNvPr>
          <p:cNvSpPr txBox="1"/>
          <p:nvPr/>
        </p:nvSpPr>
        <p:spPr>
          <a:xfrm>
            <a:off x="10608193" y="9190842"/>
            <a:ext cx="2449860" cy="686791"/>
          </a:xfrm>
          <a:prstGeom prst="rect">
            <a:avLst/>
          </a:prstGeom>
        </p:spPr>
        <p:txBody>
          <a:bodyPr lIns="0" tIns="0" rIns="0" bIns="0" rtlCol="0" anchor="t">
            <a:spAutoFit/>
          </a:bodyPr>
          <a:lstStyle/>
          <a:p>
            <a:pPr algn="r" defTabSz="914445">
              <a:lnSpc>
                <a:spcPts val="2801"/>
              </a:lnSpc>
            </a:pPr>
            <a:r>
              <a:rPr lang="en-US" sz="2000">
                <a:solidFill>
                  <a:schemeClr val="bg1"/>
                </a:solidFill>
                <a:latin typeface="Overpass"/>
              </a:rPr>
              <a:t>Safety Net Providers </a:t>
            </a:r>
          </a:p>
          <a:p>
            <a:pPr algn="r" defTabSz="914445">
              <a:lnSpc>
                <a:spcPts val="2801"/>
              </a:lnSpc>
            </a:pPr>
            <a:r>
              <a:rPr lang="en-US" sz="2000">
                <a:solidFill>
                  <a:schemeClr val="bg1"/>
                </a:solidFill>
                <a:latin typeface="Overpass"/>
              </a:rPr>
              <a:t>&amp; Systems</a:t>
            </a:r>
          </a:p>
        </p:txBody>
      </p:sp>
      <p:sp>
        <p:nvSpPr>
          <p:cNvPr id="71" name="TextBox 72">
            <a:extLst>
              <a:ext uri="{FF2B5EF4-FFF2-40B4-BE49-F238E27FC236}">
                <a16:creationId xmlns:a16="http://schemas.microsoft.com/office/drawing/2014/main" id="{D95A5CFA-0A49-9974-FFB6-E0052E885DD3}"/>
              </a:ext>
            </a:extLst>
          </p:cNvPr>
          <p:cNvSpPr txBox="1"/>
          <p:nvPr/>
        </p:nvSpPr>
        <p:spPr>
          <a:xfrm>
            <a:off x="299380" y="6020613"/>
            <a:ext cx="2336750" cy="686791"/>
          </a:xfrm>
          <a:prstGeom prst="rect">
            <a:avLst/>
          </a:prstGeom>
        </p:spPr>
        <p:txBody>
          <a:bodyPr lIns="0" tIns="0" rIns="0" bIns="0" rtlCol="0" anchor="t">
            <a:spAutoFit/>
          </a:bodyPr>
          <a:lstStyle/>
          <a:p>
            <a:pPr defTabSz="914445">
              <a:lnSpc>
                <a:spcPts val="2801"/>
              </a:lnSpc>
            </a:pPr>
            <a:r>
              <a:rPr lang="en-US" sz="2000">
                <a:solidFill>
                  <a:schemeClr val="bg1"/>
                </a:solidFill>
                <a:latin typeface="Overpass"/>
              </a:rPr>
              <a:t>Data Collaborations </a:t>
            </a:r>
          </a:p>
          <a:p>
            <a:pPr defTabSz="914445">
              <a:lnSpc>
                <a:spcPts val="2801"/>
              </a:lnSpc>
            </a:pPr>
            <a:r>
              <a:rPr lang="en-US" sz="2000">
                <a:solidFill>
                  <a:schemeClr val="bg1"/>
                </a:solidFill>
                <a:latin typeface="Overpass"/>
              </a:rPr>
              <a:t>&amp; Associations</a:t>
            </a:r>
          </a:p>
        </p:txBody>
      </p:sp>
      <p:sp>
        <p:nvSpPr>
          <p:cNvPr id="72" name="TextBox 73">
            <a:extLst>
              <a:ext uri="{FF2B5EF4-FFF2-40B4-BE49-F238E27FC236}">
                <a16:creationId xmlns:a16="http://schemas.microsoft.com/office/drawing/2014/main" id="{3DEA7F4F-C566-91B3-3F5E-6B7B960FEBE0}"/>
              </a:ext>
            </a:extLst>
          </p:cNvPr>
          <p:cNvSpPr txBox="1"/>
          <p:nvPr/>
        </p:nvSpPr>
        <p:spPr>
          <a:xfrm>
            <a:off x="1452191" y="3239824"/>
            <a:ext cx="1880592" cy="686791"/>
          </a:xfrm>
          <a:prstGeom prst="rect">
            <a:avLst/>
          </a:prstGeom>
        </p:spPr>
        <p:txBody>
          <a:bodyPr lIns="0" tIns="0" rIns="0" bIns="0" rtlCol="0" anchor="t">
            <a:spAutoFit/>
          </a:bodyPr>
          <a:lstStyle/>
          <a:p>
            <a:pPr defTabSz="914445">
              <a:lnSpc>
                <a:spcPts val="2801"/>
              </a:lnSpc>
            </a:pPr>
            <a:r>
              <a:rPr lang="en-US" sz="2000">
                <a:solidFill>
                  <a:schemeClr val="bg1"/>
                </a:solidFill>
                <a:latin typeface="Overpass"/>
              </a:rPr>
              <a:t>Business &amp; Tech</a:t>
            </a:r>
          </a:p>
          <a:p>
            <a:pPr defTabSz="914445">
              <a:lnSpc>
                <a:spcPts val="2801"/>
              </a:lnSpc>
            </a:pPr>
            <a:r>
              <a:rPr lang="en-US" sz="2000">
                <a:solidFill>
                  <a:schemeClr val="bg1"/>
                </a:solidFill>
                <a:latin typeface="Overpass"/>
              </a:rPr>
              <a:t>Partners</a:t>
            </a:r>
          </a:p>
        </p:txBody>
      </p:sp>
      <p:sp>
        <p:nvSpPr>
          <p:cNvPr id="73" name="TextBox 74">
            <a:extLst>
              <a:ext uri="{FF2B5EF4-FFF2-40B4-BE49-F238E27FC236}">
                <a16:creationId xmlns:a16="http://schemas.microsoft.com/office/drawing/2014/main" id="{8665DFFC-5857-A4B8-E4DA-8FAB725BB682}"/>
              </a:ext>
            </a:extLst>
          </p:cNvPr>
          <p:cNvSpPr txBox="1"/>
          <p:nvPr/>
        </p:nvSpPr>
        <p:spPr>
          <a:xfrm>
            <a:off x="3698462" y="1844161"/>
            <a:ext cx="2050554" cy="686791"/>
          </a:xfrm>
          <a:prstGeom prst="rect">
            <a:avLst/>
          </a:prstGeom>
        </p:spPr>
        <p:txBody>
          <a:bodyPr lIns="0" tIns="0" rIns="0" bIns="0" rtlCol="0" anchor="t">
            <a:spAutoFit/>
          </a:bodyPr>
          <a:lstStyle/>
          <a:p>
            <a:pPr defTabSz="914445">
              <a:lnSpc>
                <a:spcPts val="2801"/>
              </a:lnSpc>
            </a:pPr>
            <a:r>
              <a:rPr lang="en-US" sz="2000">
                <a:solidFill>
                  <a:schemeClr val="bg1"/>
                </a:solidFill>
                <a:latin typeface="Overpass"/>
              </a:rPr>
              <a:t>APCDs &amp; Health </a:t>
            </a:r>
          </a:p>
          <a:p>
            <a:pPr defTabSz="914445">
              <a:lnSpc>
                <a:spcPts val="2801"/>
              </a:lnSpc>
            </a:pPr>
            <a:r>
              <a:rPr lang="en-US" sz="2000">
                <a:solidFill>
                  <a:schemeClr val="bg1"/>
                </a:solidFill>
                <a:latin typeface="Overpass"/>
              </a:rPr>
              <a:t>Data Repositories</a:t>
            </a:r>
          </a:p>
        </p:txBody>
      </p:sp>
      <p:sp>
        <p:nvSpPr>
          <p:cNvPr id="74" name="TextBox 75">
            <a:extLst>
              <a:ext uri="{FF2B5EF4-FFF2-40B4-BE49-F238E27FC236}">
                <a16:creationId xmlns:a16="http://schemas.microsoft.com/office/drawing/2014/main" id="{CD7B4B81-D58D-768C-A352-4FE03B67F105}"/>
              </a:ext>
            </a:extLst>
          </p:cNvPr>
          <p:cNvSpPr txBox="1"/>
          <p:nvPr/>
        </p:nvSpPr>
        <p:spPr>
          <a:xfrm>
            <a:off x="12295976" y="1966167"/>
            <a:ext cx="1371899" cy="686791"/>
          </a:xfrm>
          <a:prstGeom prst="rect">
            <a:avLst/>
          </a:prstGeom>
        </p:spPr>
        <p:txBody>
          <a:bodyPr lIns="0" tIns="0" rIns="0" bIns="0" rtlCol="0" anchor="t">
            <a:spAutoFit/>
          </a:bodyPr>
          <a:lstStyle/>
          <a:p>
            <a:pPr defTabSz="914445">
              <a:lnSpc>
                <a:spcPts val="2801"/>
              </a:lnSpc>
            </a:pPr>
            <a:r>
              <a:rPr lang="en-US" sz="2000">
                <a:solidFill>
                  <a:schemeClr val="bg1"/>
                </a:solidFill>
                <a:latin typeface="Overpass"/>
              </a:rPr>
              <a:t>HIEs &amp; CIES</a:t>
            </a:r>
          </a:p>
        </p:txBody>
      </p:sp>
      <p:sp>
        <p:nvSpPr>
          <p:cNvPr id="75" name="TextBox 76">
            <a:extLst>
              <a:ext uri="{FF2B5EF4-FFF2-40B4-BE49-F238E27FC236}">
                <a16:creationId xmlns:a16="http://schemas.microsoft.com/office/drawing/2014/main" id="{42EF1F58-94C6-A930-6BED-30E1D8CFECD2}"/>
              </a:ext>
            </a:extLst>
          </p:cNvPr>
          <p:cNvSpPr txBox="1"/>
          <p:nvPr/>
        </p:nvSpPr>
        <p:spPr>
          <a:xfrm>
            <a:off x="14468995" y="3177431"/>
            <a:ext cx="2215307" cy="1045864"/>
          </a:xfrm>
          <a:prstGeom prst="rect">
            <a:avLst/>
          </a:prstGeom>
        </p:spPr>
        <p:txBody>
          <a:bodyPr lIns="0" tIns="0" rIns="0" bIns="0" rtlCol="0" anchor="t">
            <a:spAutoFit/>
          </a:bodyPr>
          <a:lstStyle/>
          <a:p>
            <a:pPr algn="r" defTabSz="914445">
              <a:lnSpc>
                <a:spcPts val="2801"/>
              </a:lnSpc>
            </a:pPr>
            <a:r>
              <a:rPr lang="en-US" sz="2000">
                <a:solidFill>
                  <a:schemeClr val="bg1"/>
                </a:solidFill>
                <a:latin typeface="Overpass"/>
              </a:rPr>
              <a:t>Community Health </a:t>
            </a:r>
          </a:p>
          <a:p>
            <a:pPr algn="r" defTabSz="914445">
              <a:lnSpc>
                <a:spcPts val="2801"/>
              </a:lnSpc>
            </a:pPr>
            <a:r>
              <a:rPr lang="en-US" sz="2000">
                <a:solidFill>
                  <a:schemeClr val="bg1"/>
                </a:solidFill>
                <a:latin typeface="Overpass"/>
              </a:rPr>
              <a:t>Improvement</a:t>
            </a:r>
          </a:p>
          <a:p>
            <a:pPr algn="r" defTabSz="914445">
              <a:lnSpc>
                <a:spcPts val="2801"/>
              </a:lnSpc>
            </a:pPr>
            <a:r>
              <a:rPr lang="en-US" sz="2000">
                <a:solidFill>
                  <a:schemeClr val="bg1"/>
                </a:solidFill>
                <a:latin typeface="Overpass"/>
              </a:rPr>
              <a:t>Organizations</a:t>
            </a:r>
          </a:p>
        </p:txBody>
      </p:sp>
      <p:sp>
        <p:nvSpPr>
          <p:cNvPr id="76" name="TextBox 77">
            <a:extLst>
              <a:ext uri="{FF2B5EF4-FFF2-40B4-BE49-F238E27FC236}">
                <a16:creationId xmlns:a16="http://schemas.microsoft.com/office/drawing/2014/main" id="{169ACC23-0305-022B-FDA7-9D0ADF431790}"/>
              </a:ext>
            </a:extLst>
          </p:cNvPr>
          <p:cNvSpPr txBox="1"/>
          <p:nvPr/>
        </p:nvSpPr>
        <p:spPr>
          <a:xfrm>
            <a:off x="16384342" y="6738124"/>
            <a:ext cx="773151" cy="327718"/>
          </a:xfrm>
          <a:prstGeom prst="rect">
            <a:avLst/>
          </a:prstGeom>
        </p:spPr>
        <p:txBody>
          <a:bodyPr wrap="square" lIns="0" tIns="0" rIns="0" bIns="0" rtlCol="0" anchor="t">
            <a:spAutoFit/>
          </a:bodyPr>
          <a:lstStyle/>
          <a:p>
            <a:pPr defTabSz="914445">
              <a:lnSpc>
                <a:spcPts val="2801"/>
              </a:lnSpc>
            </a:pPr>
            <a:r>
              <a:rPr lang="en-US" sz="2000">
                <a:solidFill>
                  <a:schemeClr val="bg1"/>
                </a:solidFill>
                <a:latin typeface="Overpass"/>
              </a:rPr>
              <a:t>QIOs</a:t>
            </a:r>
          </a:p>
        </p:txBody>
      </p:sp>
      <p:sp>
        <p:nvSpPr>
          <p:cNvPr id="78" name="Title 1">
            <a:extLst>
              <a:ext uri="{FF2B5EF4-FFF2-40B4-BE49-F238E27FC236}">
                <a16:creationId xmlns:a16="http://schemas.microsoft.com/office/drawing/2014/main" id="{B228440C-B264-73FC-FE75-4A7B61BF868A}"/>
              </a:ext>
            </a:extLst>
          </p:cNvPr>
          <p:cNvSpPr>
            <a:spLocks noGrp="1"/>
          </p:cNvSpPr>
          <p:nvPr>
            <p:ph type="ctrTitle"/>
          </p:nvPr>
        </p:nvSpPr>
        <p:spPr/>
        <p:txBody>
          <a:bodyPr lIns="91440" tIns="45720" rIns="91440" bIns="45720" anchor="t">
            <a:noAutofit/>
          </a:bodyPr>
          <a:lstStyle/>
          <a:p>
            <a:r>
              <a:rPr lang="en-US">
                <a:latin typeface="Arial"/>
                <a:cs typeface="Arial"/>
              </a:rPr>
              <a:t>WHO CIVITAS SERVES</a:t>
            </a:r>
            <a:endParaRPr lang="en-US"/>
          </a:p>
        </p:txBody>
      </p:sp>
    </p:spTree>
    <p:extLst>
      <p:ext uri="{BB962C8B-B14F-4D97-AF65-F5344CB8AC3E}">
        <p14:creationId xmlns:p14="http://schemas.microsoft.com/office/powerpoint/2010/main" val="1875573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bwMode="auto">
          <a:xfrm>
            <a:off x="1139288" y="5742182"/>
            <a:ext cx="15618362" cy="0"/>
          </a:xfrm>
          <a:prstGeom prst="line">
            <a:avLst/>
          </a:prstGeom>
          <a:solidFill>
            <a:srgbClr val="FFFF99"/>
          </a:solidFill>
          <a:ln w="9525" cap="flat" cmpd="sng" algn="ctr">
            <a:solidFill>
              <a:schemeClr val="tx1"/>
            </a:solidFill>
            <a:prstDash val="solid"/>
            <a:round/>
            <a:headEnd type="none" w="med" len="med"/>
            <a:tailEnd type="triangle" w="med" len="med"/>
          </a:ln>
          <a:effectLst/>
        </p:spPr>
      </p:cxnSp>
      <p:grpSp>
        <p:nvGrpSpPr>
          <p:cNvPr id="10" name="Group 9"/>
          <p:cNvGrpSpPr/>
          <p:nvPr/>
        </p:nvGrpSpPr>
        <p:grpSpPr>
          <a:xfrm flipV="1">
            <a:off x="2595430" y="5646527"/>
            <a:ext cx="216000" cy="1064427"/>
            <a:chOff x="2274904" y="2867143"/>
            <a:chExt cx="144000" cy="709618"/>
          </a:xfrm>
        </p:grpSpPr>
        <p:cxnSp>
          <p:nvCxnSpPr>
            <p:cNvPr id="11" name="Straight Connector 10"/>
            <p:cNvCxnSpPr/>
            <p:nvPr/>
          </p:nvCxnSpPr>
          <p:spPr bwMode="auto">
            <a:xfrm>
              <a:off x="2346904" y="2867143"/>
              <a:ext cx="0" cy="594357"/>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12" name="Oval 11"/>
            <p:cNvSpPr/>
            <p:nvPr/>
          </p:nvSpPr>
          <p:spPr bwMode="auto">
            <a:xfrm flipV="1">
              <a:off x="2274904" y="3432761"/>
              <a:ext cx="144000" cy="144000"/>
            </a:xfrm>
            <a:prstGeom prst="ellipse">
              <a:avLst/>
            </a:prstGeom>
            <a:solidFill>
              <a:srgbClr val="B34120"/>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a:solidFill>
                  <a:srgbClr val="B34120"/>
                </a:solidFill>
                <a:cs typeface="Arial"/>
              </a:endParaRPr>
            </a:p>
          </p:txBody>
        </p:sp>
      </p:grpSp>
      <p:grpSp>
        <p:nvGrpSpPr>
          <p:cNvPr id="40" name="Group 39"/>
          <p:cNvGrpSpPr/>
          <p:nvPr/>
        </p:nvGrpSpPr>
        <p:grpSpPr>
          <a:xfrm>
            <a:off x="3890566" y="4554546"/>
            <a:ext cx="216000" cy="1280086"/>
            <a:chOff x="4527342" y="2992438"/>
            <a:chExt cx="119424" cy="694883"/>
          </a:xfrm>
        </p:grpSpPr>
        <p:cxnSp>
          <p:nvCxnSpPr>
            <p:cNvPr id="14" name="Straight Connector 13"/>
            <p:cNvCxnSpPr/>
            <p:nvPr/>
          </p:nvCxnSpPr>
          <p:spPr bwMode="auto">
            <a:xfrm flipV="1">
              <a:off x="4585299" y="2992438"/>
              <a:ext cx="0" cy="595678"/>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15" name="Oval 14"/>
            <p:cNvSpPr/>
            <p:nvPr/>
          </p:nvSpPr>
          <p:spPr bwMode="auto">
            <a:xfrm>
              <a:off x="4527342" y="3567450"/>
              <a:ext cx="119424" cy="119871"/>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16" name="TextBox 15"/>
          <p:cNvSpPr txBox="1"/>
          <p:nvPr/>
        </p:nvSpPr>
        <p:spPr>
          <a:xfrm>
            <a:off x="2935393" y="3872855"/>
            <a:ext cx="2616733" cy="813515"/>
          </a:xfrm>
          <a:prstGeom prst="rect">
            <a:avLst/>
          </a:prstGeom>
          <a:noFill/>
        </p:spPr>
        <p:txBody>
          <a:bodyPr wrap="square" lIns="91440" tIns="45720" rIns="91440" bIns="45720" rtlCol="0" anchor="b">
            <a:noAutofit/>
          </a:bodyPr>
          <a:lstStyle/>
          <a:p>
            <a:pPr defTabSz="1371600">
              <a:defRPr/>
            </a:pPr>
            <a:r>
              <a:rPr lang="en-US" sz="1000" kern="0" dirty="0"/>
              <a:t>The HITECH Act passed, incentivizing use of EHRs, funding the advancement of health information exchange, and extending the reach of HIPAA to protect privacy during rapid digitization. </a:t>
            </a:r>
          </a:p>
          <a:p>
            <a:pPr algn="just" defTabSz="1371600">
              <a:defRPr/>
            </a:pPr>
            <a:endParaRPr lang="en-US" sz="1000" kern="0" dirty="0">
              <a:cs typeface="Arial" panose="020B0604020202020204"/>
            </a:endParaRPr>
          </a:p>
        </p:txBody>
      </p:sp>
      <p:grpSp>
        <p:nvGrpSpPr>
          <p:cNvPr id="5" name="Group 4"/>
          <p:cNvGrpSpPr/>
          <p:nvPr/>
        </p:nvGrpSpPr>
        <p:grpSpPr>
          <a:xfrm>
            <a:off x="8082020" y="4971509"/>
            <a:ext cx="216000" cy="896348"/>
            <a:chOff x="7358935" y="2630911"/>
            <a:chExt cx="222490" cy="1266432"/>
          </a:xfrm>
        </p:grpSpPr>
        <p:cxnSp>
          <p:nvCxnSpPr>
            <p:cNvPr id="19" name="Straight Connector 18"/>
            <p:cNvCxnSpPr/>
            <p:nvPr/>
          </p:nvCxnSpPr>
          <p:spPr bwMode="auto">
            <a:xfrm flipV="1">
              <a:off x="7470180" y="2630911"/>
              <a:ext cx="0" cy="1122417"/>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20" name="Oval 19"/>
            <p:cNvSpPr/>
            <p:nvPr/>
          </p:nvSpPr>
          <p:spPr bwMode="auto">
            <a:xfrm>
              <a:off x="7358935" y="3591852"/>
              <a:ext cx="222490" cy="305491"/>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27" name="TextBox 26"/>
          <p:cNvSpPr txBox="1"/>
          <p:nvPr/>
        </p:nvSpPr>
        <p:spPr>
          <a:xfrm>
            <a:off x="3649740" y="5888515"/>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2009</a:t>
            </a:r>
          </a:p>
        </p:txBody>
      </p:sp>
      <p:sp>
        <p:nvSpPr>
          <p:cNvPr id="28" name="TextBox 27"/>
          <p:cNvSpPr txBox="1"/>
          <p:nvPr/>
        </p:nvSpPr>
        <p:spPr>
          <a:xfrm>
            <a:off x="10600292" y="5888629"/>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rPr>
              <a:t>2020</a:t>
            </a:r>
            <a:endParaRPr lang="en-US"/>
          </a:p>
        </p:txBody>
      </p:sp>
      <p:sp>
        <p:nvSpPr>
          <p:cNvPr id="30" name="TextBox 29"/>
          <p:cNvSpPr txBox="1"/>
          <p:nvPr/>
        </p:nvSpPr>
        <p:spPr>
          <a:xfrm>
            <a:off x="11866393" y="5207381"/>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rPr>
              <a:t>2021</a:t>
            </a:r>
            <a:endParaRPr lang="en-US"/>
          </a:p>
        </p:txBody>
      </p:sp>
      <p:sp>
        <p:nvSpPr>
          <p:cNvPr id="31" name="TextBox 30"/>
          <p:cNvSpPr txBox="1"/>
          <p:nvPr/>
        </p:nvSpPr>
        <p:spPr>
          <a:xfrm>
            <a:off x="15592445" y="5228240"/>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cs typeface="Arial"/>
              </a:rPr>
              <a:t>2024</a:t>
            </a:r>
          </a:p>
        </p:txBody>
      </p:sp>
      <p:grpSp>
        <p:nvGrpSpPr>
          <p:cNvPr id="37" name="Group 36"/>
          <p:cNvGrpSpPr/>
          <p:nvPr/>
        </p:nvGrpSpPr>
        <p:grpSpPr>
          <a:xfrm>
            <a:off x="13383724" y="5649211"/>
            <a:ext cx="216000" cy="1654190"/>
            <a:chOff x="6074917" y="3603718"/>
            <a:chExt cx="144000" cy="605138"/>
          </a:xfrm>
        </p:grpSpPr>
        <p:cxnSp>
          <p:nvCxnSpPr>
            <p:cNvPr id="34" name="Straight Connector 33"/>
            <p:cNvCxnSpPr/>
            <p:nvPr/>
          </p:nvCxnSpPr>
          <p:spPr bwMode="auto">
            <a:xfrm flipV="1">
              <a:off x="6146917" y="3658737"/>
              <a:ext cx="0" cy="550119"/>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35" name="Oval 34"/>
            <p:cNvSpPr/>
            <p:nvPr/>
          </p:nvSpPr>
          <p:spPr bwMode="auto">
            <a:xfrm>
              <a:off x="6074917" y="3603718"/>
              <a:ext cx="144000" cy="83603"/>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42" name="Oval 41"/>
          <p:cNvSpPr/>
          <p:nvPr/>
        </p:nvSpPr>
        <p:spPr bwMode="auto">
          <a:xfrm flipV="1">
            <a:off x="7417765" y="4950541"/>
            <a:ext cx="108050" cy="175133"/>
          </a:xfrm>
          <a:prstGeom prst="ellipse">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nvGrpSpPr>
          <p:cNvPr id="50" name="Group 49"/>
          <p:cNvGrpSpPr/>
          <p:nvPr/>
        </p:nvGrpSpPr>
        <p:grpSpPr>
          <a:xfrm rot="10800000">
            <a:off x="15831467" y="5642313"/>
            <a:ext cx="216000" cy="759386"/>
            <a:chOff x="6074917" y="2982097"/>
            <a:chExt cx="144000" cy="729629"/>
          </a:xfrm>
        </p:grpSpPr>
        <p:cxnSp>
          <p:nvCxnSpPr>
            <p:cNvPr id="51" name="Straight Connector 50"/>
            <p:cNvCxnSpPr/>
            <p:nvPr/>
          </p:nvCxnSpPr>
          <p:spPr bwMode="auto">
            <a:xfrm flipV="1">
              <a:off x="6146917" y="2982097"/>
              <a:ext cx="0" cy="561208"/>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52" name="Oval 51"/>
            <p:cNvSpPr/>
            <p:nvPr/>
          </p:nvSpPr>
          <p:spPr bwMode="auto">
            <a:xfrm>
              <a:off x="6074917" y="3494512"/>
              <a:ext cx="144000" cy="217214"/>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grpSp>
        <p:nvGrpSpPr>
          <p:cNvPr id="2" name="Group 1">
            <a:extLst>
              <a:ext uri="{FF2B5EF4-FFF2-40B4-BE49-F238E27FC236}">
                <a16:creationId xmlns:a16="http://schemas.microsoft.com/office/drawing/2014/main" id="{A9E9A359-FCC7-416B-B838-B5299F3E2378}"/>
              </a:ext>
            </a:extLst>
          </p:cNvPr>
          <p:cNvGrpSpPr/>
          <p:nvPr/>
        </p:nvGrpSpPr>
        <p:grpSpPr>
          <a:xfrm>
            <a:off x="9257567" y="5637146"/>
            <a:ext cx="216000" cy="2026775"/>
            <a:chOff x="3370891" y="3779079"/>
            <a:chExt cx="144000" cy="1351183"/>
          </a:xfrm>
        </p:grpSpPr>
        <p:sp>
          <p:nvSpPr>
            <p:cNvPr id="54" name="Oval 53"/>
            <p:cNvSpPr/>
            <p:nvPr/>
          </p:nvSpPr>
          <p:spPr bwMode="auto">
            <a:xfrm flipV="1">
              <a:off x="3370891" y="3779079"/>
              <a:ext cx="144000" cy="144000"/>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schemeClr val="bg1"/>
                </a:solidFill>
              </a:endParaRPr>
            </a:p>
          </p:txBody>
        </p:sp>
        <p:cxnSp>
          <p:nvCxnSpPr>
            <p:cNvPr id="55" name="Straight Connector 54"/>
            <p:cNvCxnSpPr>
              <a:cxnSpLocks/>
            </p:cNvCxnSpPr>
            <p:nvPr/>
          </p:nvCxnSpPr>
          <p:spPr bwMode="auto">
            <a:xfrm flipH="1">
              <a:off x="3442892" y="3918862"/>
              <a:ext cx="1" cy="1211400"/>
            </a:xfrm>
            <a:prstGeom prst="line">
              <a:avLst/>
            </a:prstGeom>
            <a:solidFill>
              <a:srgbClr val="FFFF99"/>
            </a:solidFill>
            <a:ln w="9525" cap="flat" cmpd="sng" algn="ctr">
              <a:solidFill>
                <a:schemeClr val="tx1"/>
              </a:solidFill>
              <a:prstDash val="solid"/>
              <a:round/>
              <a:headEnd type="none" w="med" len="med"/>
              <a:tailEnd type="none" w="med" len="med"/>
            </a:ln>
            <a:effectLst/>
          </p:spPr>
        </p:cxnSp>
      </p:grpSp>
      <p:sp>
        <p:nvSpPr>
          <p:cNvPr id="70" name="TextBox 69"/>
          <p:cNvSpPr txBox="1"/>
          <p:nvPr/>
        </p:nvSpPr>
        <p:spPr>
          <a:xfrm>
            <a:off x="2068468" y="6712363"/>
            <a:ext cx="1473122" cy="546032"/>
          </a:xfrm>
          <a:prstGeom prst="rect">
            <a:avLst/>
          </a:prstGeom>
          <a:noFill/>
        </p:spPr>
        <p:txBody>
          <a:bodyPr wrap="square" lIns="91440" tIns="45720" rIns="91440" bIns="45720" rtlCol="0" anchor="t">
            <a:noAutofit/>
          </a:bodyPr>
          <a:lstStyle/>
          <a:p>
            <a:pPr>
              <a:defRPr/>
            </a:pPr>
            <a:r>
              <a:rPr lang="en-US" sz="1000" kern="0" dirty="0">
                <a:ea typeface="+mn-lt"/>
                <a:cs typeface="+mn-lt"/>
              </a:rPr>
              <a:t>Under ONC, the Nationwide Health Information Network (NHIN) is formed. </a:t>
            </a:r>
            <a:endParaRPr lang="en-US" dirty="0"/>
          </a:p>
        </p:txBody>
      </p:sp>
      <p:sp>
        <p:nvSpPr>
          <p:cNvPr id="71" name="TextBox 70"/>
          <p:cNvSpPr txBox="1"/>
          <p:nvPr/>
        </p:nvSpPr>
        <p:spPr>
          <a:xfrm>
            <a:off x="8296735" y="7709815"/>
            <a:ext cx="2133577" cy="858671"/>
          </a:xfrm>
          <a:prstGeom prst="rect">
            <a:avLst/>
          </a:prstGeom>
          <a:noFill/>
        </p:spPr>
        <p:txBody>
          <a:bodyPr wrap="square" lIns="91440" tIns="45720" rIns="91440" bIns="45720" rtlCol="0" anchor="t">
            <a:noAutofit/>
          </a:bodyPr>
          <a:lstStyle/>
          <a:p>
            <a:pPr>
              <a:defRPr/>
            </a:pPr>
            <a:r>
              <a:rPr lang="en-US" sz="1000" kern="0" dirty="0">
                <a:cs typeface="Arial"/>
              </a:rPr>
              <a:t>The Gravity Project is formed by UCSF SIREN and EMI Advisors, LLC with the goal to build and promulgate SDOH data standards for health and social care </a:t>
            </a:r>
            <a:r>
              <a:rPr lang="en-US" sz="1000" kern="0">
                <a:cs typeface="Arial"/>
              </a:rPr>
              <a:t>interoperability</a:t>
            </a:r>
            <a:r>
              <a:rPr lang="en-US" sz="1000" kern="0" dirty="0">
                <a:cs typeface="Arial"/>
              </a:rPr>
              <a:t>. </a:t>
            </a:r>
          </a:p>
        </p:txBody>
      </p:sp>
      <p:sp>
        <p:nvSpPr>
          <p:cNvPr id="73" name="TextBox 72"/>
          <p:cNvSpPr txBox="1"/>
          <p:nvPr/>
        </p:nvSpPr>
        <p:spPr>
          <a:xfrm>
            <a:off x="9712859" y="3013865"/>
            <a:ext cx="2455623" cy="1343154"/>
          </a:xfrm>
          <a:prstGeom prst="rect">
            <a:avLst/>
          </a:prstGeom>
          <a:noFill/>
        </p:spPr>
        <p:txBody>
          <a:bodyPr wrap="square" lIns="91440" tIns="45720" rIns="91440" bIns="45720" rtlCol="0" anchor="t">
            <a:noAutofit/>
          </a:bodyPr>
          <a:lstStyle/>
          <a:p>
            <a:pPr>
              <a:defRPr/>
            </a:pPr>
            <a:r>
              <a:rPr lang="en-US" sz="1000" kern="0" dirty="0">
                <a:ea typeface="Calibri"/>
                <a:cs typeface="Calibri"/>
              </a:rPr>
              <a:t>CMS Interoperability and Patient Access Final Rule and ONC Cures Act Final Rule are published.</a:t>
            </a:r>
            <a:endParaRPr lang="en-US" sz="1000" dirty="0">
              <a:ea typeface="Calibri"/>
              <a:cs typeface="Calibri"/>
            </a:endParaRPr>
          </a:p>
          <a:p>
            <a:pPr>
              <a:defRPr/>
            </a:pPr>
            <a:endParaRPr lang="en-US" sz="1000">
              <a:ea typeface="Calibri"/>
              <a:cs typeface="Calibri"/>
            </a:endParaRPr>
          </a:p>
          <a:p>
            <a:pPr>
              <a:defRPr/>
            </a:pPr>
            <a:r>
              <a:rPr lang="en-US" sz="1000" dirty="0">
                <a:ea typeface="Calibri"/>
                <a:cs typeface="Calibri"/>
              </a:rPr>
              <a:t>CDC launches the Data Modernization Initiative (DMI). </a:t>
            </a:r>
          </a:p>
        </p:txBody>
      </p:sp>
      <p:sp>
        <p:nvSpPr>
          <p:cNvPr id="49" name="Title 1"/>
          <p:cNvSpPr>
            <a:spLocks noGrp="1"/>
          </p:cNvSpPr>
          <p:nvPr>
            <p:ph type="ctrTitle"/>
          </p:nvPr>
        </p:nvSpPr>
        <p:spPr/>
        <p:txBody>
          <a:bodyPr lIns="91440" tIns="45720" rIns="91440" bIns="45720" anchor="t">
            <a:normAutofit/>
          </a:bodyPr>
          <a:lstStyle/>
          <a:p>
            <a:r>
              <a:rPr lang="en-US" dirty="0">
                <a:latin typeface="Arial"/>
                <a:cs typeface="Arial"/>
              </a:rPr>
              <a:t>20 YEARS OF HIE NATIONWIDE</a:t>
            </a:r>
            <a:endParaRPr lang="en-US" dirty="0"/>
          </a:p>
        </p:txBody>
      </p:sp>
      <p:sp>
        <p:nvSpPr>
          <p:cNvPr id="9" name="TextBox 8">
            <a:extLst>
              <a:ext uri="{FF2B5EF4-FFF2-40B4-BE49-F238E27FC236}">
                <a16:creationId xmlns:a16="http://schemas.microsoft.com/office/drawing/2014/main" id="{A9C96A37-DD56-7D23-3A7D-B8A1CA74D659}"/>
              </a:ext>
            </a:extLst>
          </p:cNvPr>
          <p:cNvSpPr txBox="1"/>
          <p:nvPr/>
        </p:nvSpPr>
        <p:spPr>
          <a:xfrm rot="16200000">
            <a:off x="-1047116" y="5413693"/>
            <a:ext cx="3169774" cy="646331"/>
          </a:xfrm>
          <a:prstGeom prst="rect">
            <a:avLst/>
          </a:prstGeom>
          <a:solidFill>
            <a:srgbClr val="0B315F"/>
          </a:solidFill>
        </p:spPr>
        <p:txBody>
          <a:bodyPr wrap="square" rtlCol="0">
            <a:spAutoFit/>
          </a:bodyPr>
          <a:lstStyle/>
          <a:p>
            <a:pPr algn="ctr"/>
            <a:r>
              <a:rPr lang="en-US" sz="3600">
                <a:solidFill>
                  <a:schemeClr val="bg1"/>
                </a:solidFill>
              </a:rPr>
              <a:t>National </a:t>
            </a:r>
          </a:p>
        </p:txBody>
      </p:sp>
      <p:sp>
        <p:nvSpPr>
          <p:cNvPr id="18" name="TextBox 17">
            <a:extLst>
              <a:ext uri="{FF2B5EF4-FFF2-40B4-BE49-F238E27FC236}">
                <a16:creationId xmlns:a16="http://schemas.microsoft.com/office/drawing/2014/main" id="{78D35B44-9FCD-A6A7-3D4A-29A4396B3D2D}"/>
              </a:ext>
            </a:extLst>
          </p:cNvPr>
          <p:cNvSpPr txBox="1"/>
          <p:nvPr/>
        </p:nvSpPr>
        <p:spPr>
          <a:xfrm>
            <a:off x="998012" y="5919060"/>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cs typeface="Arial"/>
              </a:rPr>
              <a:t>2004</a:t>
            </a:r>
          </a:p>
        </p:txBody>
      </p:sp>
      <p:grpSp>
        <p:nvGrpSpPr>
          <p:cNvPr id="21" name="Group 20">
            <a:extLst>
              <a:ext uri="{FF2B5EF4-FFF2-40B4-BE49-F238E27FC236}">
                <a16:creationId xmlns:a16="http://schemas.microsoft.com/office/drawing/2014/main" id="{06064560-6AF6-0A0A-D5DB-4C4F61086ABF}"/>
              </a:ext>
            </a:extLst>
          </p:cNvPr>
          <p:cNvGrpSpPr/>
          <p:nvPr/>
        </p:nvGrpSpPr>
        <p:grpSpPr>
          <a:xfrm rot="10800000" flipV="1">
            <a:off x="1244115" y="5344240"/>
            <a:ext cx="220200" cy="536060"/>
            <a:chOff x="2270751" y="2838388"/>
            <a:chExt cx="144000" cy="756291"/>
          </a:xfrm>
        </p:grpSpPr>
        <p:cxnSp>
          <p:nvCxnSpPr>
            <p:cNvPr id="22" name="Straight Connector 21">
              <a:extLst>
                <a:ext uri="{FF2B5EF4-FFF2-40B4-BE49-F238E27FC236}">
                  <a16:creationId xmlns:a16="http://schemas.microsoft.com/office/drawing/2014/main" id="{E1CD454B-3926-65A5-73B8-5A9D3B329474}"/>
                </a:ext>
              </a:extLst>
            </p:cNvPr>
            <p:cNvCxnSpPr>
              <a:cxnSpLocks/>
            </p:cNvCxnSpPr>
            <p:nvPr/>
          </p:nvCxnSpPr>
          <p:spPr bwMode="auto">
            <a:xfrm>
              <a:off x="2342752" y="2838388"/>
              <a:ext cx="0" cy="594357"/>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23" name="Oval 22">
              <a:extLst>
                <a:ext uri="{FF2B5EF4-FFF2-40B4-BE49-F238E27FC236}">
                  <a16:creationId xmlns:a16="http://schemas.microsoft.com/office/drawing/2014/main" id="{C2752C04-7FB6-3388-F6B7-4EAE1733DEBE}"/>
                </a:ext>
              </a:extLst>
            </p:cNvPr>
            <p:cNvSpPr/>
            <p:nvPr/>
          </p:nvSpPr>
          <p:spPr bwMode="auto">
            <a:xfrm flipV="1">
              <a:off x="2270751" y="3280463"/>
              <a:ext cx="144000" cy="314216"/>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24" name="TextBox 23">
            <a:extLst>
              <a:ext uri="{FF2B5EF4-FFF2-40B4-BE49-F238E27FC236}">
                <a16:creationId xmlns:a16="http://schemas.microsoft.com/office/drawing/2014/main" id="{127CCEFA-35BE-E2DC-D288-AA98B9EFC55A}"/>
              </a:ext>
            </a:extLst>
          </p:cNvPr>
          <p:cNvSpPr txBox="1"/>
          <p:nvPr/>
        </p:nvSpPr>
        <p:spPr>
          <a:xfrm>
            <a:off x="941808" y="4807999"/>
            <a:ext cx="1121645" cy="531491"/>
          </a:xfrm>
          <a:prstGeom prst="rect">
            <a:avLst/>
          </a:prstGeom>
          <a:noFill/>
        </p:spPr>
        <p:txBody>
          <a:bodyPr wrap="square" lIns="91440" tIns="45720" rIns="91440" bIns="45720" rtlCol="0" anchor="b">
            <a:noAutofit/>
          </a:bodyPr>
          <a:lstStyle/>
          <a:p>
            <a:pPr>
              <a:defRPr/>
            </a:pPr>
            <a:r>
              <a:rPr lang="en-US" sz="1000" kern="0">
                <a:cs typeface="Arial"/>
              </a:rPr>
              <a:t>ONC is formed and funded under HHS.</a:t>
            </a:r>
            <a:endParaRPr lang="en-US"/>
          </a:p>
        </p:txBody>
      </p:sp>
      <p:sp>
        <p:nvSpPr>
          <p:cNvPr id="25" name="TextBox 24">
            <a:extLst>
              <a:ext uri="{FF2B5EF4-FFF2-40B4-BE49-F238E27FC236}">
                <a16:creationId xmlns:a16="http://schemas.microsoft.com/office/drawing/2014/main" id="{A3B49A5C-75DC-05C5-4DF3-E716811CBE23}"/>
              </a:ext>
            </a:extLst>
          </p:cNvPr>
          <p:cNvSpPr txBox="1"/>
          <p:nvPr/>
        </p:nvSpPr>
        <p:spPr>
          <a:xfrm>
            <a:off x="7838816" y="5919473"/>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cs typeface="Arial"/>
              </a:rPr>
              <a:t>2016</a:t>
            </a:r>
          </a:p>
        </p:txBody>
      </p:sp>
      <p:sp>
        <p:nvSpPr>
          <p:cNvPr id="26" name="TextBox 25">
            <a:extLst>
              <a:ext uri="{FF2B5EF4-FFF2-40B4-BE49-F238E27FC236}">
                <a16:creationId xmlns:a16="http://schemas.microsoft.com/office/drawing/2014/main" id="{41886AC5-0CD3-150E-AA83-6234D410DA1A}"/>
              </a:ext>
            </a:extLst>
          </p:cNvPr>
          <p:cNvSpPr txBox="1"/>
          <p:nvPr/>
        </p:nvSpPr>
        <p:spPr>
          <a:xfrm>
            <a:off x="7018795" y="4101666"/>
            <a:ext cx="2616733" cy="831019"/>
          </a:xfrm>
          <a:prstGeom prst="rect">
            <a:avLst/>
          </a:prstGeom>
          <a:noFill/>
        </p:spPr>
        <p:txBody>
          <a:bodyPr wrap="square" lIns="91440" tIns="45720" rIns="91440" bIns="45720" rtlCol="0" anchor="b">
            <a:noAutofit/>
          </a:bodyPr>
          <a:lstStyle/>
          <a:p>
            <a:pPr>
              <a:defRPr/>
            </a:pPr>
            <a:r>
              <a:rPr lang="en-US" sz="1000" kern="0" dirty="0">
                <a:cs typeface="Arial"/>
              </a:rPr>
              <a:t>21st Century Cures Act is passed, defining information blocking, mandating the development of the Trusted Exchange Framework and Common Agreement (TEFCA), and creating requirements for interoperability and exchange.</a:t>
            </a:r>
            <a:endParaRPr lang="en-US" dirty="0">
              <a:cs typeface="Arial" panose="020B0604020202020204"/>
            </a:endParaRPr>
          </a:p>
        </p:txBody>
      </p:sp>
      <p:grpSp>
        <p:nvGrpSpPr>
          <p:cNvPr id="29" name="Group 28">
            <a:extLst>
              <a:ext uri="{FF2B5EF4-FFF2-40B4-BE49-F238E27FC236}">
                <a16:creationId xmlns:a16="http://schemas.microsoft.com/office/drawing/2014/main" id="{D7CD9875-6623-958B-A080-C64C7FE8A1BD}"/>
              </a:ext>
            </a:extLst>
          </p:cNvPr>
          <p:cNvGrpSpPr/>
          <p:nvPr/>
        </p:nvGrpSpPr>
        <p:grpSpPr>
          <a:xfrm flipH="1">
            <a:off x="10842365" y="4052897"/>
            <a:ext cx="211600" cy="1781736"/>
            <a:chOff x="6105539" y="2747679"/>
            <a:chExt cx="113378" cy="939642"/>
          </a:xfrm>
        </p:grpSpPr>
        <p:cxnSp>
          <p:nvCxnSpPr>
            <p:cNvPr id="32" name="Straight Connector 31">
              <a:extLst>
                <a:ext uri="{FF2B5EF4-FFF2-40B4-BE49-F238E27FC236}">
                  <a16:creationId xmlns:a16="http://schemas.microsoft.com/office/drawing/2014/main" id="{D7E972C9-53E9-7EA8-C73C-F4AA29C31019}"/>
                </a:ext>
              </a:extLst>
            </p:cNvPr>
            <p:cNvCxnSpPr>
              <a:cxnSpLocks/>
            </p:cNvCxnSpPr>
            <p:nvPr/>
          </p:nvCxnSpPr>
          <p:spPr bwMode="auto">
            <a:xfrm flipV="1">
              <a:off x="6163929" y="2747679"/>
              <a:ext cx="0" cy="852557"/>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33" name="Oval 32">
              <a:extLst>
                <a:ext uri="{FF2B5EF4-FFF2-40B4-BE49-F238E27FC236}">
                  <a16:creationId xmlns:a16="http://schemas.microsoft.com/office/drawing/2014/main" id="{2232EB81-44B8-7A49-5602-A4496F8635E2}"/>
                </a:ext>
              </a:extLst>
            </p:cNvPr>
            <p:cNvSpPr/>
            <p:nvPr/>
          </p:nvSpPr>
          <p:spPr bwMode="auto">
            <a:xfrm>
              <a:off x="6105539" y="3573461"/>
              <a:ext cx="113378" cy="113860"/>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36" name="TextBox 35">
            <a:extLst>
              <a:ext uri="{FF2B5EF4-FFF2-40B4-BE49-F238E27FC236}">
                <a16:creationId xmlns:a16="http://schemas.microsoft.com/office/drawing/2014/main" id="{9EFAED82-386B-8D4D-59FC-B10683722DB6}"/>
              </a:ext>
            </a:extLst>
          </p:cNvPr>
          <p:cNvSpPr txBox="1"/>
          <p:nvPr/>
        </p:nvSpPr>
        <p:spPr>
          <a:xfrm>
            <a:off x="11438986" y="6699729"/>
            <a:ext cx="159385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Calibri"/>
                <a:cs typeface="Calibri"/>
              </a:rPr>
              <a:t>HITECH match funding ends for state HIE services. </a:t>
            </a:r>
            <a:endParaRPr lang="en-US" sz="1000">
              <a:cs typeface="Arial"/>
            </a:endParaRPr>
          </a:p>
        </p:txBody>
      </p:sp>
      <p:grpSp>
        <p:nvGrpSpPr>
          <p:cNvPr id="38" name="Group 37">
            <a:extLst>
              <a:ext uri="{FF2B5EF4-FFF2-40B4-BE49-F238E27FC236}">
                <a16:creationId xmlns:a16="http://schemas.microsoft.com/office/drawing/2014/main" id="{C27FB69E-61A9-CF6C-ACB7-9A0613E7D3A0}"/>
              </a:ext>
            </a:extLst>
          </p:cNvPr>
          <p:cNvGrpSpPr/>
          <p:nvPr/>
        </p:nvGrpSpPr>
        <p:grpSpPr>
          <a:xfrm rot="10800000">
            <a:off x="12107251" y="5608411"/>
            <a:ext cx="213850" cy="1030519"/>
            <a:chOff x="6074917" y="3024192"/>
            <a:chExt cx="144000" cy="663129"/>
          </a:xfrm>
        </p:grpSpPr>
        <p:cxnSp>
          <p:nvCxnSpPr>
            <p:cNvPr id="39" name="Straight Connector 38">
              <a:extLst>
                <a:ext uri="{FF2B5EF4-FFF2-40B4-BE49-F238E27FC236}">
                  <a16:creationId xmlns:a16="http://schemas.microsoft.com/office/drawing/2014/main" id="{FA035CE9-951C-030B-F3E4-30EAD88E60DD}"/>
                </a:ext>
              </a:extLst>
            </p:cNvPr>
            <p:cNvCxnSpPr>
              <a:cxnSpLocks/>
            </p:cNvCxnSpPr>
            <p:nvPr/>
          </p:nvCxnSpPr>
          <p:spPr bwMode="auto">
            <a:xfrm rot="10800000">
              <a:off x="6142650" y="3024192"/>
              <a:ext cx="4276" cy="593434"/>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41" name="Oval 40">
              <a:extLst>
                <a:ext uri="{FF2B5EF4-FFF2-40B4-BE49-F238E27FC236}">
                  <a16:creationId xmlns:a16="http://schemas.microsoft.com/office/drawing/2014/main" id="{61100952-93E4-4B72-052D-C25BED3C4210}"/>
                </a:ext>
              </a:extLst>
            </p:cNvPr>
            <p:cNvSpPr/>
            <p:nvPr/>
          </p:nvSpPr>
          <p:spPr bwMode="auto">
            <a:xfrm>
              <a:off x="6074917" y="3543321"/>
              <a:ext cx="144000" cy="144000"/>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56" name="TextBox 55">
            <a:extLst>
              <a:ext uri="{FF2B5EF4-FFF2-40B4-BE49-F238E27FC236}">
                <a16:creationId xmlns:a16="http://schemas.microsoft.com/office/drawing/2014/main" id="{ECCCEB84-3F9A-3001-DE2C-F62A17415F19}"/>
              </a:ext>
            </a:extLst>
          </p:cNvPr>
          <p:cNvSpPr txBox="1"/>
          <p:nvPr/>
        </p:nvSpPr>
        <p:spPr>
          <a:xfrm>
            <a:off x="12437613" y="7343835"/>
            <a:ext cx="23241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TEFCA is finalized and applications to participate as a Qualified Health Information Network (QHIN) open.</a:t>
            </a:r>
          </a:p>
          <a:p>
            <a:endParaRPr lang="en-US" sz="1000" dirty="0">
              <a:cs typeface="Arial"/>
            </a:endParaRPr>
          </a:p>
          <a:p>
            <a:r>
              <a:rPr lang="en-US" sz="1000" dirty="0">
                <a:cs typeface="Arial"/>
              </a:rPr>
              <a:t>CDC stands up the Office of Public Health Data, Surveillance and Technology (OPHDST) to lead the agency's first ever Public Health Data Strategy. </a:t>
            </a:r>
          </a:p>
        </p:txBody>
      </p:sp>
      <p:sp>
        <p:nvSpPr>
          <p:cNvPr id="60" name="TextBox 59">
            <a:extLst>
              <a:ext uri="{FF2B5EF4-FFF2-40B4-BE49-F238E27FC236}">
                <a16:creationId xmlns:a16="http://schemas.microsoft.com/office/drawing/2014/main" id="{0EEE5641-1912-85E3-DD56-BDF1899BF24C}"/>
              </a:ext>
            </a:extLst>
          </p:cNvPr>
          <p:cNvSpPr txBox="1"/>
          <p:nvPr/>
        </p:nvSpPr>
        <p:spPr>
          <a:xfrm>
            <a:off x="13151193" y="5250513"/>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rPr>
              <a:t>2022</a:t>
            </a:r>
            <a:endParaRPr lang="en-US">
              <a:cs typeface="Arial"/>
            </a:endParaRPr>
          </a:p>
        </p:txBody>
      </p:sp>
      <p:sp>
        <p:nvSpPr>
          <p:cNvPr id="63" name="TextBox 62">
            <a:extLst>
              <a:ext uri="{FF2B5EF4-FFF2-40B4-BE49-F238E27FC236}">
                <a16:creationId xmlns:a16="http://schemas.microsoft.com/office/drawing/2014/main" id="{B81EAF73-5484-9E64-F256-8FDB6C9B159A}"/>
              </a:ext>
            </a:extLst>
          </p:cNvPr>
          <p:cNvSpPr txBox="1"/>
          <p:nvPr/>
        </p:nvSpPr>
        <p:spPr>
          <a:xfrm>
            <a:off x="12931810" y="1513441"/>
            <a:ext cx="346075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pPr>
            <a:r>
              <a:rPr lang="en-US" sz="1000" dirty="0">
                <a:cs typeface="Arial"/>
              </a:rPr>
              <a:t>The Biden Administration issues Executive</a:t>
            </a:r>
            <a:r>
              <a:rPr lang="en-US" sz="1000" dirty="0"/>
              <a:t> Order (E.O. 14110) on the Safe, Secure, and Trustworthy Development and Use of Artificial Intelligence.</a:t>
            </a:r>
            <a:endParaRPr lang="en-US" sz="1000" dirty="0">
              <a:cs typeface="Arial"/>
            </a:endParaRPr>
          </a:p>
          <a:p>
            <a:endParaRPr lang="en-US" sz="1000" dirty="0"/>
          </a:p>
          <a:p>
            <a:r>
              <a:rPr lang="en-US" sz="1000" dirty="0"/>
              <a:t>ONC releases the HTI-1 Final Rule, advancing interoperability, improving transparency, and supporting access, exchange, and use of electronic health information.</a:t>
            </a:r>
            <a:endParaRPr lang="en-US" sz="1000" dirty="0">
              <a:cs typeface="Arial"/>
            </a:endParaRPr>
          </a:p>
          <a:p>
            <a:endParaRPr lang="en-US" sz="1000" dirty="0">
              <a:cs typeface="Arial"/>
            </a:endParaRPr>
          </a:p>
          <a:p>
            <a:r>
              <a:rPr lang="en-US" sz="1000" dirty="0">
                <a:cs typeface="Arial"/>
              </a:rPr>
              <a:t>ONC and Sequoia Project announced the first cohort of fully designated QHINs (KONZA, Epic Nexus, Health Gorilla, eHealth Exchange, and </a:t>
            </a:r>
            <a:r>
              <a:rPr lang="en-US" sz="1000" dirty="0" err="1">
                <a:cs typeface="Arial"/>
              </a:rPr>
              <a:t>MedAllies</a:t>
            </a:r>
            <a:r>
              <a:rPr lang="en-US" sz="1000" dirty="0">
                <a:cs typeface="Arial"/>
              </a:rPr>
              <a:t>) and TEFCA is live.</a:t>
            </a:r>
          </a:p>
          <a:p>
            <a:endParaRPr lang="en-US" sz="1000" dirty="0">
              <a:ea typeface="+mn-lt"/>
              <a:cs typeface="+mn-lt"/>
            </a:endParaRPr>
          </a:p>
          <a:p>
            <a:pPr>
              <a:buFont typeface="Arial"/>
            </a:pPr>
            <a:r>
              <a:rPr lang="en-US" sz="1000" dirty="0">
                <a:ea typeface="+mn-lt"/>
                <a:cs typeface="+mn-lt"/>
              </a:rPr>
              <a:t>HHS releases a new data strategy to improve outcomes in health and human services.</a:t>
            </a:r>
            <a:endParaRPr lang="en-US" sz="1000" dirty="0">
              <a:cs typeface="Arial"/>
            </a:endParaRPr>
          </a:p>
        </p:txBody>
      </p:sp>
      <p:sp>
        <p:nvSpPr>
          <p:cNvPr id="64" name="TextBox 63">
            <a:extLst>
              <a:ext uri="{FF2B5EF4-FFF2-40B4-BE49-F238E27FC236}">
                <a16:creationId xmlns:a16="http://schemas.microsoft.com/office/drawing/2014/main" id="{999385FF-8EE3-FFF8-22B5-176F342B8562}"/>
              </a:ext>
            </a:extLst>
          </p:cNvPr>
          <p:cNvSpPr txBox="1"/>
          <p:nvPr/>
        </p:nvSpPr>
        <p:spPr>
          <a:xfrm>
            <a:off x="14317556" y="5919059"/>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rPr>
              <a:t>2023</a:t>
            </a:r>
            <a:endParaRPr lang="en-US">
              <a:cs typeface="Arial"/>
            </a:endParaRPr>
          </a:p>
        </p:txBody>
      </p:sp>
      <p:grpSp>
        <p:nvGrpSpPr>
          <p:cNvPr id="65" name="Group 64">
            <a:extLst>
              <a:ext uri="{FF2B5EF4-FFF2-40B4-BE49-F238E27FC236}">
                <a16:creationId xmlns:a16="http://schemas.microsoft.com/office/drawing/2014/main" id="{39333F1B-B842-453F-7F02-F247D4864AA0}"/>
              </a:ext>
            </a:extLst>
          </p:cNvPr>
          <p:cNvGrpSpPr/>
          <p:nvPr/>
        </p:nvGrpSpPr>
        <p:grpSpPr>
          <a:xfrm>
            <a:off x="14559778" y="4051574"/>
            <a:ext cx="214674" cy="1832536"/>
            <a:chOff x="4527342" y="2692545"/>
            <a:chExt cx="214674" cy="994776"/>
          </a:xfrm>
        </p:grpSpPr>
        <p:cxnSp>
          <p:nvCxnSpPr>
            <p:cNvPr id="66" name="Straight Connector 65">
              <a:extLst>
                <a:ext uri="{FF2B5EF4-FFF2-40B4-BE49-F238E27FC236}">
                  <a16:creationId xmlns:a16="http://schemas.microsoft.com/office/drawing/2014/main" id="{9F449854-4DA9-C497-3767-7E8CCD8A7DA4}"/>
                </a:ext>
              </a:extLst>
            </p:cNvPr>
            <p:cNvCxnSpPr>
              <a:cxnSpLocks/>
            </p:cNvCxnSpPr>
            <p:nvPr/>
          </p:nvCxnSpPr>
          <p:spPr bwMode="auto">
            <a:xfrm flipV="1">
              <a:off x="4629749" y="2692545"/>
              <a:ext cx="0" cy="878336"/>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67" name="Oval 66">
              <a:extLst>
                <a:ext uri="{FF2B5EF4-FFF2-40B4-BE49-F238E27FC236}">
                  <a16:creationId xmlns:a16="http://schemas.microsoft.com/office/drawing/2014/main" id="{09E3080F-44DF-AFF0-3C98-9C3E4E9D61B4}"/>
                </a:ext>
              </a:extLst>
            </p:cNvPr>
            <p:cNvSpPr/>
            <p:nvPr/>
          </p:nvSpPr>
          <p:spPr bwMode="auto">
            <a:xfrm>
              <a:off x="4527342" y="3570897"/>
              <a:ext cx="214674" cy="116424"/>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68" name="TextBox 67">
            <a:extLst>
              <a:ext uri="{FF2B5EF4-FFF2-40B4-BE49-F238E27FC236}">
                <a16:creationId xmlns:a16="http://schemas.microsoft.com/office/drawing/2014/main" id="{AEA3AA9B-EB31-7E17-E071-071C51A71C35}"/>
              </a:ext>
            </a:extLst>
          </p:cNvPr>
          <p:cNvSpPr txBox="1"/>
          <p:nvPr/>
        </p:nvSpPr>
        <p:spPr>
          <a:xfrm>
            <a:off x="15256294" y="6399961"/>
            <a:ext cx="236158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ea typeface="Calibri"/>
                <a:cs typeface="Calibri"/>
              </a:rPr>
              <a:t>CMS publishes its Interoperability and Prior Authorization Final Rule.</a:t>
            </a:r>
          </a:p>
          <a:p>
            <a:endParaRPr lang="en-US" sz="1000" dirty="0">
              <a:ea typeface="Calibri"/>
              <a:cs typeface="Calibri"/>
            </a:endParaRPr>
          </a:p>
          <a:p>
            <a:r>
              <a:rPr lang="en-US" sz="1000" dirty="0">
                <a:ea typeface="Calibri"/>
                <a:cs typeface="Calibri"/>
              </a:rPr>
              <a:t>Additional TEFCA QHINs are announced (</a:t>
            </a:r>
            <a:r>
              <a:rPr lang="en-US" sz="1000" dirty="0" err="1">
                <a:ea typeface="Calibri"/>
                <a:cs typeface="Calibri"/>
              </a:rPr>
              <a:t>CommonWell</a:t>
            </a:r>
            <a:r>
              <a:rPr lang="en-US" sz="1000" dirty="0">
                <a:ea typeface="Calibri"/>
                <a:cs typeface="Calibri"/>
              </a:rPr>
              <a:t> Health Alliance and Kno2). </a:t>
            </a:r>
          </a:p>
          <a:p>
            <a:endParaRPr lang="en-US" sz="1000" dirty="0">
              <a:ea typeface="Calibri"/>
              <a:cs typeface="Calibri"/>
            </a:endParaRPr>
          </a:p>
          <a:p>
            <a:r>
              <a:rPr lang="en-US" sz="1000" dirty="0">
                <a:ea typeface="Calibri"/>
                <a:cs typeface="Calibri"/>
              </a:rPr>
              <a:t>CDC updates its 2024-2025 Public Health Data Strategy. </a:t>
            </a:r>
          </a:p>
        </p:txBody>
      </p:sp>
      <p:sp>
        <p:nvSpPr>
          <p:cNvPr id="4" name="TextBox 3">
            <a:extLst>
              <a:ext uri="{FF2B5EF4-FFF2-40B4-BE49-F238E27FC236}">
                <a16:creationId xmlns:a16="http://schemas.microsoft.com/office/drawing/2014/main" id="{5E7D7975-54A4-3028-6840-4E78F88AAD0D}"/>
              </a:ext>
            </a:extLst>
          </p:cNvPr>
          <p:cNvSpPr txBox="1"/>
          <p:nvPr/>
        </p:nvSpPr>
        <p:spPr>
          <a:xfrm>
            <a:off x="2368892" y="5249793"/>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cs typeface="Arial"/>
              </a:rPr>
              <a:t>2007</a:t>
            </a:r>
          </a:p>
        </p:txBody>
      </p:sp>
      <p:grpSp>
        <p:nvGrpSpPr>
          <p:cNvPr id="57" name="Group 56">
            <a:extLst>
              <a:ext uri="{FF2B5EF4-FFF2-40B4-BE49-F238E27FC236}">
                <a16:creationId xmlns:a16="http://schemas.microsoft.com/office/drawing/2014/main" id="{0540C8D9-72BD-0915-D7FA-381418C14AC2}"/>
              </a:ext>
            </a:extLst>
          </p:cNvPr>
          <p:cNvGrpSpPr/>
          <p:nvPr/>
        </p:nvGrpSpPr>
        <p:grpSpPr>
          <a:xfrm rot="10800000">
            <a:off x="5094697" y="5636424"/>
            <a:ext cx="220200" cy="1404876"/>
            <a:chOff x="6074917" y="2852093"/>
            <a:chExt cx="144000" cy="835228"/>
          </a:xfrm>
        </p:grpSpPr>
        <p:cxnSp>
          <p:nvCxnSpPr>
            <p:cNvPr id="69" name="Straight Connector 68">
              <a:extLst>
                <a:ext uri="{FF2B5EF4-FFF2-40B4-BE49-F238E27FC236}">
                  <a16:creationId xmlns:a16="http://schemas.microsoft.com/office/drawing/2014/main" id="{AB2F1A0B-CAFB-32EB-4D87-3EA503A1B1CC}"/>
                </a:ext>
              </a:extLst>
            </p:cNvPr>
            <p:cNvCxnSpPr>
              <a:cxnSpLocks/>
            </p:cNvCxnSpPr>
            <p:nvPr/>
          </p:nvCxnSpPr>
          <p:spPr bwMode="auto">
            <a:xfrm rot="10800000">
              <a:off x="6138611" y="2852093"/>
              <a:ext cx="1" cy="703400"/>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74" name="Oval 73">
              <a:extLst>
                <a:ext uri="{FF2B5EF4-FFF2-40B4-BE49-F238E27FC236}">
                  <a16:creationId xmlns:a16="http://schemas.microsoft.com/office/drawing/2014/main" id="{6A5EA8A1-94A0-E69C-1E99-D3B91E3AD759}"/>
                </a:ext>
              </a:extLst>
            </p:cNvPr>
            <p:cNvSpPr/>
            <p:nvPr/>
          </p:nvSpPr>
          <p:spPr bwMode="auto">
            <a:xfrm>
              <a:off x="6074917" y="3543321"/>
              <a:ext cx="144000" cy="144000"/>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75" name="TextBox 74">
            <a:extLst>
              <a:ext uri="{FF2B5EF4-FFF2-40B4-BE49-F238E27FC236}">
                <a16:creationId xmlns:a16="http://schemas.microsoft.com/office/drawing/2014/main" id="{62030E36-C512-5968-B403-E5A39EFA7E21}"/>
              </a:ext>
            </a:extLst>
          </p:cNvPr>
          <p:cNvSpPr txBox="1"/>
          <p:nvPr/>
        </p:nvSpPr>
        <p:spPr>
          <a:xfrm>
            <a:off x="4854499" y="5239609"/>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2010</a:t>
            </a:r>
          </a:p>
        </p:txBody>
      </p:sp>
      <p:sp>
        <p:nvSpPr>
          <p:cNvPr id="79" name="TextBox 78">
            <a:extLst>
              <a:ext uri="{FF2B5EF4-FFF2-40B4-BE49-F238E27FC236}">
                <a16:creationId xmlns:a16="http://schemas.microsoft.com/office/drawing/2014/main" id="{BA454A84-9717-D0C2-553E-4A4DC34DE5DF}"/>
              </a:ext>
            </a:extLst>
          </p:cNvPr>
          <p:cNvSpPr txBox="1"/>
          <p:nvPr/>
        </p:nvSpPr>
        <p:spPr>
          <a:xfrm>
            <a:off x="4126583" y="7069427"/>
            <a:ext cx="2692045" cy="1285624"/>
          </a:xfrm>
          <a:prstGeom prst="rect">
            <a:avLst/>
          </a:prstGeom>
          <a:noFill/>
        </p:spPr>
        <p:txBody>
          <a:bodyPr wrap="square" lIns="91440" tIns="45720" rIns="91440" bIns="45720" rtlCol="0" anchor="b">
            <a:noAutofit/>
          </a:bodyPr>
          <a:lstStyle/>
          <a:p>
            <a:pPr>
              <a:defRPr/>
            </a:pPr>
            <a:r>
              <a:rPr lang="en-US" sz="1000" kern="0" dirty="0">
                <a:cs typeface="Arial"/>
              </a:rPr>
              <a:t>ONC State HIE Cooperative Agreement Program begins, providing funds to states/territories and State Designated Entities to build capacity for health information exchange.</a:t>
            </a:r>
          </a:p>
          <a:p>
            <a:pPr>
              <a:defRPr/>
            </a:pPr>
            <a:endParaRPr lang="en-US" sz="1000" kern="0" dirty="0">
              <a:cs typeface="Arial"/>
            </a:endParaRPr>
          </a:p>
          <a:p>
            <a:pPr>
              <a:defRPr/>
            </a:pPr>
            <a:r>
              <a:rPr lang="en-US" sz="1000" kern="0" dirty="0">
                <a:cs typeface="Arial"/>
              </a:rPr>
              <a:t>Congress establishes the CMS Innovation Center (CMMI). </a:t>
            </a:r>
          </a:p>
        </p:txBody>
      </p:sp>
      <p:sp>
        <p:nvSpPr>
          <p:cNvPr id="80" name="TextBox 79">
            <a:extLst>
              <a:ext uri="{FF2B5EF4-FFF2-40B4-BE49-F238E27FC236}">
                <a16:creationId xmlns:a16="http://schemas.microsoft.com/office/drawing/2014/main" id="{B9B5AA39-0AFB-7891-3537-257A482EB15F}"/>
              </a:ext>
            </a:extLst>
          </p:cNvPr>
          <p:cNvSpPr txBox="1"/>
          <p:nvPr/>
        </p:nvSpPr>
        <p:spPr>
          <a:xfrm>
            <a:off x="6576999" y="5267663"/>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2015</a:t>
            </a:r>
          </a:p>
        </p:txBody>
      </p:sp>
      <p:grpSp>
        <p:nvGrpSpPr>
          <p:cNvPr id="81" name="Group 80">
            <a:extLst>
              <a:ext uri="{FF2B5EF4-FFF2-40B4-BE49-F238E27FC236}">
                <a16:creationId xmlns:a16="http://schemas.microsoft.com/office/drawing/2014/main" id="{A6E43228-CC20-FC81-843A-9595652987D4}"/>
              </a:ext>
            </a:extLst>
          </p:cNvPr>
          <p:cNvGrpSpPr/>
          <p:nvPr/>
        </p:nvGrpSpPr>
        <p:grpSpPr>
          <a:xfrm>
            <a:off x="6814845" y="5646928"/>
            <a:ext cx="216000" cy="648825"/>
            <a:chOff x="3370891" y="3779079"/>
            <a:chExt cx="144000" cy="432549"/>
          </a:xfrm>
        </p:grpSpPr>
        <p:sp>
          <p:nvSpPr>
            <p:cNvPr id="82" name="Oval 81">
              <a:extLst>
                <a:ext uri="{FF2B5EF4-FFF2-40B4-BE49-F238E27FC236}">
                  <a16:creationId xmlns:a16="http://schemas.microsoft.com/office/drawing/2014/main" id="{9399BE3B-842A-BD41-32C9-0C54FB1F51C0}"/>
                </a:ext>
              </a:extLst>
            </p:cNvPr>
            <p:cNvSpPr/>
            <p:nvPr/>
          </p:nvSpPr>
          <p:spPr bwMode="auto">
            <a:xfrm flipV="1">
              <a:off x="3370891" y="3779079"/>
              <a:ext cx="144000" cy="144000"/>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schemeClr val="bg1"/>
                </a:solidFill>
              </a:endParaRPr>
            </a:p>
          </p:txBody>
        </p:sp>
        <p:cxnSp>
          <p:nvCxnSpPr>
            <p:cNvPr id="83" name="Straight Connector 82">
              <a:extLst>
                <a:ext uri="{FF2B5EF4-FFF2-40B4-BE49-F238E27FC236}">
                  <a16:creationId xmlns:a16="http://schemas.microsoft.com/office/drawing/2014/main" id="{8CF4A3C1-7314-FF9C-554A-8124A8E4BF40}"/>
                </a:ext>
              </a:extLst>
            </p:cNvPr>
            <p:cNvCxnSpPr>
              <a:cxnSpLocks/>
            </p:cNvCxnSpPr>
            <p:nvPr/>
          </p:nvCxnSpPr>
          <p:spPr bwMode="auto">
            <a:xfrm flipH="1">
              <a:off x="3447126" y="3884995"/>
              <a:ext cx="1" cy="326633"/>
            </a:xfrm>
            <a:prstGeom prst="line">
              <a:avLst/>
            </a:prstGeom>
            <a:solidFill>
              <a:srgbClr val="FFFF99"/>
            </a:solidFill>
            <a:ln w="9525" cap="flat" cmpd="sng" algn="ctr">
              <a:solidFill>
                <a:schemeClr val="tx1"/>
              </a:solidFill>
              <a:prstDash val="solid"/>
              <a:round/>
              <a:headEnd type="none" w="med" len="med"/>
              <a:tailEnd type="none" w="med" len="med"/>
            </a:ln>
            <a:effectLst/>
          </p:spPr>
        </p:cxnSp>
      </p:grpSp>
      <p:sp>
        <p:nvSpPr>
          <p:cNvPr id="85" name="TextBox 84">
            <a:extLst>
              <a:ext uri="{FF2B5EF4-FFF2-40B4-BE49-F238E27FC236}">
                <a16:creationId xmlns:a16="http://schemas.microsoft.com/office/drawing/2014/main" id="{17945702-C9BB-31A2-6E52-77757187C1A2}"/>
              </a:ext>
            </a:extLst>
          </p:cNvPr>
          <p:cNvSpPr txBox="1"/>
          <p:nvPr/>
        </p:nvSpPr>
        <p:spPr>
          <a:xfrm>
            <a:off x="9013095" y="5218044"/>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2017</a:t>
            </a:r>
            <a:endParaRPr lang="en-US" dirty="0"/>
          </a:p>
        </p:txBody>
      </p:sp>
      <p:sp>
        <p:nvSpPr>
          <p:cNvPr id="6" name="TextBox 5">
            <a:extLst>
              <a:ext uri="{FF2B5EF4-FFF2-40B4-BE49-F238E27FC236}">
                <a16:creationId xmlns:a16="http://schemas.microsoft.com/office/drawing/2014/main" id="{F8F04B9E-1E2D-A158-B50F-BA32E6D9A46F}"/>
              </a:ext>
            </a:extLst>
          </p:cNvPr>
          <p:cNvSpPr txBox="1"/>
          <p:nvPr/>
        </p:nvSpPr>
        <p:spPr>
          <a:xfrm>
            <a:off x="6172542" y="6254137"/>
            <a:ext cx="1692507" cy="796049"/>
          </a:xfrm>
          <a:prstGeom prst="rect">
            <a:avLst/>
          </a:prstGeom>
          <a:noFill/>
        </p:spPr>
        <p:txBody>
          <a:bodyPr wrap="square" lIns="91440" tIns="45720" rIns="91440" bIns="45720" rtlCol="0" anchor="t">
            <a:noAutofit/>
          </a:bodyPr>
          <a:lstStyle/>
          <a:p>
            <a:pPr>
              <a:defRPr/>
            </a:pPr>
            <a:r>
              <a:rPr lang="en-US" sz="1000" kern="0" dirty="0">
                <a:cs typeface="Arial"/>
              </a:rPr>
              <a:t>MACRA is passed, creating the CMS Quality Payment and Promoting Interoperability Programs.</a:t>
            </a:r>
          </a:p>
        </p:txBody>
      </p:sp>
    </p:spTree>
    <p:custDataLst>
      <p:tags r:id="rId1"/>
    </p:custDataLst>
    <p:extLst>
      <p:ext uri="{BB962C8B-B14F-4D97-AF65-F5344CB8AC3E}">
        <p14:creationId xmlns:p14="http://schemas.microsoft.com/office/powerpoint/2010/main" val="2296721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a:extLst>
              <a:ext uri="{FF2B5EF4-FFF2-40B4-BE49-F238E27FC236}">
                <a16:creationId xmlns:a16="http://schemas.microsoft.com/office/drawing/2014/main" id="{0B25D09A-06EF-65BF-10C2-44F389B12F10}"/>
              </a:ext>
            </a:extLst>
          </p:cNvPr>
          <p:cNvCxnSpPr>
            <a:cxnSpLocks/>
          </p:cNvCxnSpPr>
          <p:nvPr/>
        </p:nvCxnSpPr>
        <p:spPr bwMode="auto">
          <a:xfrm flipV="1">
            <a:off x="14670544" y="5757569"/>
            <a:ext cx="0" cy="1603853"/>
          </a:xfrm>
          <a:prstGeom prst="line">
            <a:avLst/>
          </a:prstGeom>
          <a:solidFill>
            <a:srgbClr val="FFFF99"/>
          </a:solidFill>
          <a:ln w="952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F20BE15C-C5D5-7C3E-51B3-8CF4A1B7524D}"/>
              </a:ext>
            </a:extLst>
          </p:cNvPr>
          <p:cNvCxnSpPr>
            <a:cxnSpLocks/>
          </p:cNvCxnSpPr>
          <p:nvPr/>
        </p:nvCxnSpPr>
        <p:spPr bwMode="auto">
          <a:xfrm flipV="1">
            <a:off x="11666576" y="5832081"/>
            <a:ext cx="0" cy="827487"/>
          </a:xfrm>
          <a:prstGeom prst="line">
            <a:avLst/>
          </a:prstGeom>
          <a:solidFill>
            <a:srgbClr val="FFFF99"/>
          </a:solidFill>
          <a:ln w="9525"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71DA9CC-8042-12E6-CE52-DE7ED4AB07BE}"/>
              </a:ext>
            </a:extLst>
          </p:cNvPr>
          <p:cNvCxnSpPr>
            <a:cxnSpLocks/>
          </p:cNvCxnSpPr>
          <p:nvPr/>
        </p:nvCxnSpPr>
        <p:spPr>
          <a:xfrm>
            <a:off x="1443697" y="5777192"/>
            <a:ext cx="4447" cy="197309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0370563-21F8-4236-9878-E4AC35D18227}"/>
              </a:ext>
            </a:extLst>
          </p:cNvPr>
          <p:cNvCxnSpPr>
            <a:cxnSpLocks/>
          </p:cNvCxnSpPr>
          <p:nvPr/>
        </p:nvCxnSpPr>
        <p:spPr bwMode="auto">
          <a:xfrm flipV="1">
            <a:off x="3190575" y="4744720"/>
            <a:ext cx="0" cy="972478"/>
          </a:xfrm>
          <a:prstGeom prst="line">
            <a:avLst/>
          </a:prstGeom>
          <a:solidFill>
            <a:srgbClr val="FFFF99"/>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1139288" y="5742182"/>
            <a:ext cx="15618362" cy="0"/>
          </a:xfrm>
          <a:prstGeom prst="line">
            <a:avLst/>
          </a:prstGeom>
          <a:solidFill>
            <a:srgbClr val="FFFF99"/>
          </a:solidFill>
          <a:ln w="9525" cap="flat" cmpd="sng" algn="ctr">
            <a:solidFill>
              <a:schemeClr val="tx1"/>
            </a:solidFill>
            <a:prstDash val="solid"/>
            <a:round/>
            <a:headEnd type="none" w="med" len="med"/>
            <a:tailEnd type="triangle" w="med" len="med"/>
          </a:ln>
          <a:effectLst/>
        </p:spPr>
      </p:cxnSp>
      <p:grpSp>
        <p:nvGrpSpPr>
          <p:cNvPr id="10" name="Group 9"/>
          <p:cNvGrpSpPr/>
          <p:nvPr/>
        </p:nvGrpSpPr>
        <p:grpSpPr>
          <a:xfrm flipV="1">
            <a:off x="2046802" y="5677592"/>
            <a:ext cx="216000" cy="1107560"/>
            <a:chOff x="2274904" y="2838388"/>
            <a:chExt cx="144000" cy="738373"/>
          </a:xfrm>
        </p:grpSpPr>
        <p:cxnSp>
          <p:nvCxnSpPr>
            <p:cNvPr id="11" name="Straight Connector 10"/>
            <p:cNvCxnSpPr/>
            <p:nvPr/>
          </p:nvCxnSpPr>
          <p:spPr bwMode="auto">
            <a:xfrm>
              <a:off x="2346904" y="2838388"/>
              <a:ext cx="0" cy="594357"/>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12" name="Oval 11"/>
            <p:cNvSpPr/>
            <p:nvPr/>
          </p:nvSpPr>
          <p:spPr bwMode="auto">
            <a:xfrm flipV="1">
              <a:off x="2274904" y="3432761"/>
              <a:ext cx="144000" cy="144000"/>
            </a:xfrm>
            <a:prstGeom prst="ellipse">
              <a:avLst/>
            </a:prstGeom>
            <a:solidFill>
              <a:srgbClr val="B34120"/>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a:solidFill>
                  <a:srgbClr val="B34120"/>
                </a:solidFill>
                <a:cs typeface="Arial"/>
              </a:endParaRPr>
            </a:p>
          </p:txBody>
        </p:sp>
      </p:grpSp>
      <p:sp>
        <p:nvSpPr>
          <p:cNvPr id="15" name="Oval 14"/>
          <p:cNvSpPr/>
          <p:nvPr/>
        </p:nvSpPr>
        <p:spPr bwMode="auto">
          <a:xfrm>
            <a:off x="3065604" y="5657222"/>
            <a:ext cx="216000" cy="220822"/>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sp>
        <p:nvSpPr>
          <p:cNvPr id="27" name="TextBox 26"/>
          <p:cNvSpPr txBox="1"/>
          <p:nvPr/>
        </p:nvSpPr>
        <p:spPr>
          <a:xfrm>
            <a:off x="2511346" y="5926492"/>
            <a:ext cx="1287532"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2009-2010</a:t>
            </a:r>
          </a:p>
        </p:txBody>
      </p:sp>
      <p:sp>
        <p:nvSpPr>
          <p:cNvPr id="28" name="TextBox 27"/>
          <p:cNvSpPr txBox="1"/>
          <p:nvPr/>
        </p:nvSpPr>
        <p:spPr>
          <a:xfrm>
            <a:off x="9974009" y="5876492"/>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2020</a:t>
            </a:r>
            <a:endParaRPr lang="en-US" dirty="0"/>
          </a:p>
        </p:txBody>
      </p:sp>
      <p:sp>
        <p:nvSpPr>
          <p:cNvPr id="30" name="TextBox 29"/>
          <p:cNvSpPr txBox="1"/>
          <p:nvPr/>
        </p:nvSpPr>
        <p:spPr>
          <a:xfrm>
            <a:off x="11271872" y="5267466"/>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2021</a:t>
            </a:r>
            <a:endParaRPr lang="en-US" dirty="0"/>
          </a:p>
        </p:txBody>
      </p:sp>
      <p:sp>
        <p:nvSpPr>
          <p:cNvPr id="31" name="TextBox 30"/>
          <p:cNvSpPr txBox="1"/>
          <p:nvPr/>
        </p:nvSpPr>
        <p:spPr>
          <a:xfrm>
            <a:off x="15614011" y="5918353"/>
            <a:ext cx="697627" cy="369332"/>
          </a:xfrm>
          <a:prstGeom prst="rect">
            <a:avLst/>
          </a:prstGeom>
          <a:noFill/>
        </p:spPr>
        <p:txBody>
          <a:bodyPr wrap="none" lIns="91440" tIns="45720" rIns="91440" bIns="45720" rtlCol="0" anchor="t">
            <a:spAutoFit/>
          </a:bodyPr>
          <a:lstStyle/>
          <a:p>
            <a:pPr defTabSz="1371600">
              <a:defRPr/>
            </a:pPr>
            <a:r>
              <a:rPr lang="en-US" kern="0">
                <a:solidFill>
                  <a:srgbClr val="7F7F7F"/>
                </a:solidFill>
                <a:cs typeface="Arial"/>
              </a:rPr>
              <a:t>2024</a:t>
            </a:r>
          </a:p>
        </p:txBody>
      </p:sp>
      <p:grpSp>
        <p:nvGrpSpPr>
          <p:cNvPr id="37" name="Group 36"/>
          <p:cNvGrpSpPr/>
          <p:nvPr/>
        </p:nvGrpSpPr>
        <p:grpSpPr>
          <a:xfrm>
            <a:off x="13115249" y="4944844"/>
            <a:ext cx="216000" cy="927216"/>
            <a:chOff x="6074917" y="3348126"/>
            <a:chExt cx="144000" cy="339195"/>
          </a:xfrm>
        </p:grpSpPr>
        <p:cxnSp>
          <p:nvCxnSpPr>
            <p:cNvPr id="34" name="Straight Connector 33"/>
            <p:cNvCxnSpPr>
              <a:cxnSpLocks/>
            </p:cNvCxnSpPr>
            <p:nvPr/>
          </p:nvCxnSpPr>
          <p:spPr bwMode="auto">
            <a:xfrm flipV="1">
              <a:off x="6146917" y="3348126"/>
              <a:ext cx="0" cy="270158"/>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35" name="Oval 34"/>
            <p:cNvSpPr/>
            <p:nvPr/>
          </p:nvSpPr>
          <p:spPr bwMode="auto">
            <a:xfrm>
              <a:off x="6074917" y="3603718"/>
              <a:ext cx="144000" cy="83603"/>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42" name="Oval 41"/>
          <p:cNvSpPr/>
          <p:nvPr/>
        </p:nvSpPr>
        <p:spPr bwMode="auto">
          <a:xfrm flipV="1">
            <a:off x="7417765" y="4950541"/>
            <a:ext cx="108050" cy="175133"/>
          </a:xfrm>
          <a:prstGeom prst="ellipse">
            <a:avLst/>
          </a:prstGeom>
          <a:solidFill>
            <a:schemeClr val="accent5"/>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nvGrpSpPr>
          <p:cNvPr id="50" name="Group 49"/>
          <p:cNvGrpSpPr/>
          <p:nvPr/>
        </p:nvGrpSpPr>
        <p:grpSpPr>
          <a:xfrm>
            <a:off x="15853033" y="5124728"/>
            <a:ext cx="216000" cy="759386"/>
            <a:chOff x="6074917" y="2982097"/>
            <a:chExt cx="144000" cy="729629"/>
          </a:xfrm>
        </p:grpSpPr>
        <p:cxnSp>
          <p:nvCxnSpPr>
            <p:cNvPr id="51" name="Straight Connector 50"/>
            <p:cNvCxnSpPr/>
            <p:nvPr/>
          </p:nvCxnSpPr>
          <p:spPr bwMode="auto">
            <a:xfrm flipV="1">
              <a:off x="6146917" y="2982097"/>
              <a:ext cx="0" cy="561208"/>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52" name="Oval 51"/>
            <p:cNvSpPr/>
            <p:nvPr/>
          </p:nvSpPr>
          <p:spPr bwMode="auto">
            <a:xfrm>
              <a:off x="6074917" y="3494512"/>
              <a:ext cx="144000" cy="217214"/>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grpSp>
        <p:nvGrpSpPr>
          <p:cNvPr id="2" name="Group 1">
            <a:extLst>
              <a:ext uri="{FF2B5EF4-FFF2-40B4-BE49-F238E27FC236}">
                <a16:creationId xmlns:a16="http://schemas.microsoft.com/office/drawing/2014/main" id="{A9E9A359-FCC7-416B-B838-B5299F3E2378}"/>
              </a:ext>
            </a:extLst>
          </p:cNvPr>
          <p:cNvGrpSpPr/>
          <p:nvPr/>
        </p:nvGrpSpPr>
        <p:grpSpPr>
          <a:xfrm>
            <a:off x="8790557" y="5636798"/>
            <a:ext cx="216000" cy="689814"/>
            <a:chOff x="3370891" y="3779079"/>
            <a:chExt cx="144000" cy="459876"/>
          </a:xfrm>
        </p:grpSpPr>
        <p:sp>
          <p:nvSpPr>
            <p:cNvPr id="54" name="Oval 53"/>
            <p:cNvSpPr/>
            <p:nvPr/>
          </p:nvSpPr>
          <p:spPr bwMode="auto">
            <a:xfrm flipV="1">
              <a:off x="3370891" y="3779079"/>
              <a:ext cx="144000" cy="144000"/>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schemeClr val="bg1"/>
                </a:solidFill>
              </a:endParaRPr>
            </a:p>
          </p:txBody>
        </p:sp>
        <p:cxnSp>
          <p:nvCxnSpPr>
            <p:cNvPr id="55" name="Straight Connector 54"/>
            <p:cNvCxnSpPr>
              <a:cxnSpLocks/>
            </p:cNvCxnSpPr>
            <p:nvPr/>
          </p:nvCxnSpPr>
          <p:spPr bwMode="auto">
            <a:xfrm>
              <a:off x="3442894" y="3918862"/>
              <a:ext cx="0" cy="320093"/>
            </a:xfrm>
            <a:prstGeom prst="line">
              <a:avLst/>
            </a:prstGeom>
            <a:solidFill>
              <a:srgbClr val="FFFF99"/>
            </a:solidFill>
            <a:ln w="9525" cap="flat" cmpd="sng" algn="ctr">
              <a:solidFill>
                <a:schemeClr val="tx1"/>
              </a:solidFill>
              <a:prstDash val="solid"/>
              <a:round/>
              <a:headEnd type="none" w="med" len="med"/>
              <a:tailEnd type="none" w="med" len="med"/>
            </a:ln>
            <a:effectLst/>
          </p:spPr>
        </p:cxnSp>
      </p:grpSp>
      <p:sp>
        <p:nvSpPr>
          <p:cNvPr id="70" name="TextBox 69"/>
          <p:cNvSpPr txBox="1"/>
          <p:nvPr/>
        </p:nvSpPr>
        <p:spPr>
          <a:xfrm>
            <a:off x="923171" y="7812299"/>
            <a:ext cx="2191356" cy="533609"/>
          </a:xfrm>
          <a:prstGeom prst="rect">
            <a:avLst/>
          </a:prstGeom>
          <a:noFill/>
        </p:spPr>
        <p:txBody>
          <a:bodyPr wrap="square" lIns="91440" tIns="45720" rIns="91440" bIns="45720" rtlCol="0" anchor="t">
            <a:noAutofit/>
          </a:bodyPr>
          <a:lstStyle/>
          <a:p>
            <a:pPr>
              <a:defRPr/>
            </a:pPr>
            <a:r>
              <a:rPr lang="en-US" sz="1100" b="1" dirty="0"/>
              <a:t>The first HIE in Colorado, Quality Health Network (QHN), is established in Grand Junction</a:t>
            </a:r>
            <a:r>
              <a:rPr lang="en-US" sz="1100" b="0" i="0" dirty="0">
                <a:solidFill>
                  <a:srgbClr val="001D35"/>
                </a:solidFill>
                <a:effectLst/>
              </a:rPr>
              <a:t>.</a:t>
            </a:r>
            <a:endParaRPr lang="en-US" sz="1100" dirty="0">
              <a:ea typeface="+mn-lt"/>
              <a:cs typeface="+mn-lt"/>
            </a:endParaRPr>
          </a:p>
          <a:p>
            <a:pPr>
              <a:defRPr/>
            </a:pPr>
            <a:endParaRPr lang="en-US" sz="1100" dirty="0">
              <a:ea typeface="+mn-lt"/>
              <a:cs typeface="+mn-lt"/>
            </a:endParaRPr>
          </a:p>
          <a:p>
            <a:pPr>
              <a:defRPr/>
            </a:pPr>
            <a:r>
              <a:rPr lang="en-US" sz="1100" dirty="0">
                <a:ea typeface="+mn-lt"/>
                <a:cs typeface="+mn-lt"/>
              </a:rPr>
              <a:t>AHRQ provides grants to a certain states, including Colorado, to create a national HIE by first forming regional HIEs. The result is the Colorado Regional Health Information Organization (CORHIO) Initiative. </a:t>
            </a:r>
          </a:p>
        </p:txBody>
      </p:sp>
      <p:sp>
        <p:nvSpPr>
          <p:cNvPr id="76" name="TextBox 75"/>
          <p:cNvSpPr txBox="1"/>
          <p:nvPr/>
        </p:nvSpPr>
        <p:spPr>
          <a:xfrm>
            <a:off x="11620685" y="3764423"/>
            <a:ext cx="3467203" cy="1122456"/>
          </a:xfrm>
          <a:prstGeom prst="rect">
            <a:avLst/>
          </a:prstGeom>
          <a:noFill/>
        </p:spPr>
        <p:txBody>
          <a:bodyPr wrap="square" lIns="91440" tIns="45720" rIns="91440" bIns="45720" rtlCol="0" anchor="t">
            <a:noAutofit/>
          </a:bodyPr>
          <a:lstStyle/>
          <a:p>
            <a:pPr>
              <a:defRPr/>
            </a:pPr>
            <a:r>
              <a:rPr lang="en-US" sz="1100" kern="0" dirty="0">
                <a:cs typeface="Arial"/>
              </a:rPr>
              <a:t>HB22-1278 passed the CO legislature, creating a new Behavioral Health Administration (BHA) in the Department of Human Services (CDHS). The bill includes several HIE references, including requiring that any rules promulgated by the BHA related to information sharing consider HIE connections. </a:t>
            </a:r>
          </a:p>
        </p:txBody>
      </p:sp>
      <p:sp>
        <p:nvSpPr>
          <p:cNvPr id="77" name="TextBox 76"/>
          <p:cNvSpPr txBox="1"/>
          <p:nvPr/>
        </p:nvSpPr>
        <p:spPr>
          <a:xfrm>
            <a:off x="10635905" y="6684180"/>
            <a:ext cx="2245005" cy="1284237"/>
          </a:xfrm>
          <a:prstGeom prst="rect">
            <a:avLst/>
          </a:prstGeom>
          <a:noFill/>
        </p:spPr>
        <p:txBody>
          <a:bodyPr wrap="square" lIns="91440" tIns="45720" rIns="91440" bIns="45720" rtlCol="0" anchor="t">
            <a:noAutofit/>
          </a:bodyPr>
          <a:lstStyle/>
          <a:p>
            <a:pPr>
              <a:defRPr/>
            </a:pPr>
            <a:r>
              <a:rPr lang="en-US" sz="1100" dirty="0"/>
              <a:t>Health Current in Arizona and CORHIO merge to form Contexture, </a:t>
            </a:r>
            <a:r>
              <a:rPr lang="en-US" sz="1100" b="0" i="0" dirty="0">
                <a:solidFill>
                  <a:srgbClr val="2E1500"/>
                </a:solidFill>
                <a:effectLst/>
              </a:rPr>
              <a:t>a nonprofit organization that provides support to communities to improve health through information sharing.</a:t>
            </a:r>
          </a:p>
          <a:p>
            <a:pPr>
              <a:defRPr/>
            </a:pPr>
            <a:endParaRPr lang="en-US" sz="1100" dirty="0">
              <a:solidFill>
                <a:srgbClr val="2E1500"/>
              </a:solidFill>
            </a:endParaRPr>
          </a:p>
          <a:p>
            <a:pPr>
              <a:defRPr/>
            </a:pPr>
            <a:r>
              <a:rPr lang="en-US" sz="1100" dirty="0">
                <a:solidFill>
                  <a:srgbClr val="2E1500"/>
                </a:solidFill>
              </a:rPr>
              <a:t>The Health IT Roadmap is updated again and sets three primary goals to achieve by 2024. </a:t>
            </a:r>
            <a:endParaRPr lang="en-US" sz="1100" dirty="0"/>
          </a:p>
        </p:txBody>
      </p:sp>
      <p:sp>
        <p:nvSpPr>
          <p:cNvPr id="49" name="Title 1"/>
          <p:cNvSpPr>
            <a:spLocks noGrp="1"/>
          </p:cNvSpPr>
          <p:nvPr>
            <p:ph type="ctrTitle"/>
          </p:nvPr>
        </p:nvSpPr>
        <p:spPr/>
        <p:txBody>
          <a:bodyPr lIns="91440" tIns="45720" rIns="91440" bIns="45720" anchor="t">
            <a:normAutofit/>
          </a:bodyPr>
          <a:lstStyle/>
          <a:p>
            <a:r>
              <a:rPr lang="en-US" dirty="0">
                <a:latin typeface="Arial"/>
                <a:cs typeface="Arial"/>
              </a:rPr>
              <a:t>…AND 20 YEARS IN COLORADO</a:t>
            </a:r>
            <a:endParaRPr lang="en-US" dirty="0"/>
          </a:p>
        </p:txBody>
      </p:sp>
      <p:sp>
        <p:nvSpPr>
          <p:cNvPr id="13" name="TextBox 12">
            <a:extLst>
              <a:ext uri="{FF2B5EF4-FFF2-40B4-BE49-F238E27FC236}">
                <a16:creationId xmlns:a16="http://schemas.microsoft.com/office/drawing/2014/main" id="{037F7B7A-76AD-10EA-E2DA-3C57F9160DB4}"/>
              </a:ext>
            </a:extLst>
          </p:cNvPr>
          <p:cNvSpPr txBox="1"/>
          <p:nvPr/>
        </p:nvSpPr>
        <p:spPr>
          <a:xfrm>
            <a:off x="1096401" y="1925399"/>
            <a:ext cx="3824455" cy="646331"/>
          </a:xfrm>
          <a:prstGeom prst="rect">
            <a:avLst/>
          </a:prstGeom>
          <a:solidFill>
            <a:schemeClr val="tx2"/>
          </a:solidFill>
        </p:spPr>
        <p:txBody>
          <a:bodyPr wrap="square" rtlCol="0">
            <a:spAutoFit/>
          </a:bodyPr>
          <a:lstStyle/>
          <a:p>
            <a:pPr algn="ctr"/>
            <a:r>
              <a:rPr lang="en-US" sz="3600" b="1" dirty="0">
                <a:solidFill>
                  <a:schemeClr val="bg1"/>
                </a:solidFill>
              </a:rPr>
              <a:t>Colorado</a:t>
            </a:r>
          </a:p>
        </p:txBody>
      </p:sp>
      <p:sp>
        <p:nvSpPr>
          <p:cNvPr id="18" name="TextBox 17">
            <a:extLst>
              <a:ext uri="{FF2B5EF4-FFF2-40B4-BE49-F238E27FC236}">
                <a16:creationId xmlns:a16="http://schemas.microsoft.com/office/drawing/2014/main" id="{78D35B44-9FCD-A6A7-3D4A-29A4396B3D2D}"/>
              </a:ext>
            </a:extLst>
          </p:cNvPr>
          <p:cNvSpPr txBox="1"/>
          <p:nvPr/>
        </p:nvSpPr>
        <p:spPr>
          <a:xfrm>
            <a:off x="1080838" y="4966971"/>
            <a:ext cx="774571" cy="646331"/>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2004-</a:t>
            </a:r>
          </a:p>
          <a:p>
            <a:pPr defTabSz="1371600">
              <a:defRPr/>
            </a:pPr>
            <a:r>
              <a:rPr lang="en-US" kern="0" dirty="0">
                <a:solidFill>
                  <a:srgbClr val="7F7F7F"/>
                </a:solidFill>
                <a:cs typeface="Arial"/>
              </a:rPr>
              <a:t>2005</a:t>
            </a:r>
          </a:p>
        </p:txBody>
      </p:sp>
      <p:sp>
        <p:nvSpPr>
          <p:cNvPr id="23" name="Oval 22">
            <a:extLst>
              <a:ext uri="{FF2B5EF4-FFF2-40B4-BE49-F238E27FC236}">
                <a16:creationId xmlns:a16="http://schemas.microsoft.com/office/drawing/2014/main" id="{C2752C04-7FB6-3388-F6B7-4EAE1733DEBE}"/>
              </a:ext>
            </a:extLst>
          </p:cNvPr>
          <p:cNvSpPr/>
          <p:nvPr/>
        </p:nvSpPr>
        <p:spPr bwMode="auto">
          <a:xfrm rot="10800000">
            <a:off x="1330379" y="5657583"/>
            <a:ext cx="220200" cy="222717"/>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nvGrpSpPr>
          <p:cNvPr id="29" name="Group 28">
            <a:extLst>
              <a:ext uri="{FF2B5EF4-FFF2-40B4-BE49-F238E27FC236}">
                <a16:creationId xmlns:a16="http://schemas.microsoft.com/office/drawing/2014/main" id="{D7CD9875-6623-958B-A080-C64C7FE8A1BD}"/>
              </a:ext>
            </a:extLst>
          </p:cNvPr>
          <p:cNvGrpSpPr/>
          <p:nvPr/>
        </p:nvGrpSpPr>
        <p:grpSpPr>
          <a:xfrm flipH="1">
            <a:off x="10177687" y="4048000"/>
            <a:ext cx="211600" cy="1781736"/>
            <a:chOff x="6105539" y="2747679"/>
            <a:chExt cx="113378" cy="939642"/>
          </a:xfrm>
        </p:grpSpPr>
        <p:cxnSp>
          <p:nvCxnSpPr>
            <p:cNvPr id="32" name="Straight Connector 31">
              <a:extLst>
                <a:ext uri="{FF2B5EF4-FFF2-40B4-BE49-F238E27FC236}">
                  <a16:creationId xmlns:a16="http://schemas.microsoft.com/office/drawing/2014/main" id="{D7E972C9-53E9-7EA8-C73C-F4AA29C31019}"/>
                </a:ext>
              </a:extLst>
            </p:cNvPr>
            <p:cNvCxnSpPr>
              <a:cxnSpLocks/>
            </p:cNvCxnSpPr>
            <p:nvPr/>
          </p:nvCxnSpPr>
          <p:spPr bwMode="auto">
            <a:xfrm flipV="1">
              <a:off x="6163929" y="2747679"/>
              <a:ext cx="0" cy="852557"/>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33" name="Oval 32">
              <a:extLst>
                <a:ext uri="{FF2B5EF4-FFF2-40B4-BE49-F238E27FC236}">
                  <a16:creationId xmlns:a16="http://schemas.microsoft.com/office/drawing/2014/main" id="{2232EB81-44B8-7A49-5602-A4496F8635E2}"/>
                </a:ext>
              </a:extLst>
            </p:cNvPr>
            <p:cNvSpPr/>
            <p:nvPr/>
          </p:nvSpPr>
          <p:spPr bwMode="auto">
            <a:xfrm>
              <a:off x="6105539" y="3573461"/>
              <a:ext cx="113378" cy="113860"/>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41" name="Oval 40">
            <a:extLst>
              <a:ext uri="{FF2B5EF4-FFF2-40B4-BE49-F238E27FC236}">
                <a16:creationId xmlns:a16="http://schemas.microsoft.com/office/drawing/2014/main" id="{61100952-93E4-4B72-052D-C25BED3C4210}"/>
              </a:ext>
            </a:extLst>
          </p:cNvPr>
          <p:cNvSpPr/>
          <p:nvPr/>
        </p:nvSpPr>
        <p:spPr bwMode="auto">
          <a:xfrm>
            <a:off x="11563408" y="5645679"/>
            <a:ext cx="213850" cy="223780"/>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sp>
        <p:nvSpPr>
          <p:cNvPr id="60" name="TextBox 59">
            <a:extLst>
              <a:ext uri="{FF2B5EF4-FFF2-40B4-BE49-F238E27FC236}">
                <a16:creationId xmlns:a16="http://schemas.microsoft.com/office/drawing/2014/main" id="{0EEE5641-1912-85E3-DD56-BDF1899BF24C}"/>
              </a:ext>
            </a:extLst>
          </p:cNvPr>
          <p:cNvSpPr txBox="1"/>
          <p:nvPr/>
        </p:nvSpPr>
        <p:spPr>
          <a:xfrm>
            <a:off x="12872385" y="5918020"/>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2022</a:t>
            </a:r>
            <a:endParaRPr lang="en-US" dirty="0">
              <a:cs typeface="Arial"/>
            </a:endParaRPr>
          </a:p>
        </p:txBody>
      </p:sp>
      <p:sp>
        <p:nvSpPr>
          <p:cNvPr id="64" name="TextBox 63">
            <a:extLst>
              <a:ext uri="{FF2B5EF4-FFF2-40B4-BE49-F238E27FC236}">
                <a16:creationId xmlns:a16="http://schemas.microsoft.com/office/drawing/2014/main" id="{999385FF-8EE3-FFF8-22B5-176F342B8562}"/>
              </a:ext>
            </a:extLst>
          </p:cNvPr>
          <p:cNvSpPr txBox="1"/>
          <p:nvPr/>
        </p:nvSpPr>
        <p:spPr>
          <a:xfrm>
            <a:off x="14321730" y="5279128"/>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2023</a:t>
            </a:r>
            <a:endParaRPr lang="en-US" dirty="0">
              <a:cs typeface="Arial"/>
            </a:endParaRPr>
          </a:p>
        </p:txBody>
      </p:sp>
      <p:sp>
        <p:nvSpPr>
          <p:cNvPr id="67" name="Oval 66">
            <a:extLst>
              <a:ext uri="{FF2B5EF4-FFF2-40B4-BE49-F238E27FC236}">
                <a16:creationId xmlns:a16="http://schemas.microsoft.com/office/drawing/2014/main" id="{09E3080F-44DF-AFF0-3C98-9C3E4E9D61B4}"/>
              </a:ext>
            </a:extLst>
          </p:cNvPr>
          <p:cNvSpPr/>
          <p:nvPr/>
        </p:nvSpPr>
        <p:spPr bwMode="auto">
          <a:xfrm>
            <a:off x="14552442" y="5669298"/>
            <a:ext cx="214674" cy="214472"/>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dirty="0">
              <a:solidFill>
                <a:prstClr val="white"/>
              </a:solidFill>
            </a:endParaRPr>
          </a:p>
        </p:txBody>
      </p:sp>
      <p:sp>
        <p:nvSpPr>
          <p:cNvPr id="4" name="TextBox 3">
            <a:extLst>
              <a:ext uri="{FF2B5EF4-FFF2-40B4-BE49-F238E27FC236}">
                <a16:creationId xmlns:a16="http://schemas.microsoft.com/office/drawing/2014/main" id="{5E7D7975-54A4-3028-6840-4E78F88AAD0D}"/>
              </a:ext>
            </a:extLst>
          </p:cNvPr>
          <p:cNvSpPr txBox="1"/>
          <p:nvPr/>
        </p:nvSpPr>
        <p:spPr>
          <a:xfrm>
            <a:off x="1808176" y="5271359"/>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2007</a:t>
            </a:r>
          </a:p>
        </p:txBody>
      </p:sp>
      <p:sp>
        <p:nvSpPr>
          <p:cNvPr id="53" name="TextBox 52">
            <a:extLst>
              <a:ext uri="{FF2B5EF4-FFF2-40B4-BE49-F238E27FC236}">
                <a16:creationId xmlns:a16="http://schemas.microsoft.com/office/drawing/2014/main" id="{DAD64A56-6CE4-9C47-6CEC-A199160324E7}"/>
              </a:ext>
            </a:extLst>
          </p:cNvPr>
          <p:cNvSpPr txBox="1"/>
          <p:nvPr/>
        </p:nvSpPr>
        <p:spPr>
          <a:xfrm>
            <a:off x="2281651" y="2879183"/>
            <a:ext cx="1817848" cy="465925"/>
          </a:xfrm>
          <a:prstGeom prst="rect">
            <a:avLst/>
          </a:prstGeom>
          <a:noFill/>
        </p:spPr>
        <p:txBody>
          <a:bodyPr wrap="square" lIns="91440" tIns="45720" rIns="91440" bIns="45720" rtlCol="0" anchor="t">
            <a:noAutofit/>
          </a:bodyPr>
          <a:lstStyle/>
          <a:p>
            <a:pPr>
              <a:defRPr/>
            </a:pPr>
            <a:r>
              <a:rPr lang="en-US" sz="1100" dirty="0">
                <a:cs typeface="Arial" panose="020B0604020202020204"/>
              </a:rPr>
              <a:t>CORHIO begins offering HIE services to providers along the Front Range.  </a:t>
            </a:r>
          </a:p>
          <a:p>
            <a:pPr>
              <a:defRPr/>
            </a:pPr>
            <a:endParaRPr lang="en-US" sz="1100" dirty="0">
              <a:cs typeface="Arial" panose="020B0604020202020204"/>
            </a:endParaRPr>
          </a:p>
          <a:p>
            <a:pPr>
              <a:defRPr/>
            </a:pPr>
            <a:r>
              <a:rPr lang="en-US" sz="1100" dirty="0">
                <a:cs typeface="Arial" panose="020B0604020202020204"/>
              </a:rPr>
              <a:t>QHN joins the national Beacon Community Program</a:t>
            </a:r>
          </a:p>
          <a:p>
            <a:pPr>
              <a:defRPr/>
            </a:pPr>
            <a:endParaRPr lang="en-US" sz="1100" dirty="0">
              <a:cs typeface="Arial" panose="020B0604020202020204"/>
            </a:endParaRPr>
          </a:p>
          <a:p>
            <a:pPr>
              <a:defRPr/>
            </a:pPr>
            <a:r>
              <a:rPr lang="en-US" sz="1100" dirty="0">
                <a:cs typeface="Arial" panose="020B0604020202020204"/>
              </a:rPr>
              <a:t>A statewide HIE Strategic Plan is released. </a:t>
            </a:r>
          </a:p>
        </p:txBody>
      </p:sp>
      <p:grpSp>
        <p:nvGrpSpPr>
          <p:cNvPr id="57" name="Group 56">
            <a:extLst>
              <a:ext uri="{FF2B5EF4-FFF2-40B4-BE49-F238E27FC236}">
                <a16:creationId xmlns:a16="http://schemas.microsoft.com/office/drawing/2014/main" id="{0540C8D9-72BD-0915-D7FA-381418C14AC2}"/>
              </a:ext>
            </a:extLst>
          </p:cNvPr>
          <p:cNvGrpSpPr/>
          <p:nvPr/>
        </p:nvGrpSpPr>
        <p:grpSpPr>
          <a:xfrm rot="10800000">
            <a:off x="4751524" y="5664607"/>
            <a:ext cx="220200" cy="881872"/>
            <a:chOff x="6074917" y="3123113"/>
            <a:chExt cx="144000" cy="564208"/>
          </a:xfrm>
        </p:grpSpPr>
        <p:cxnSp>
          <p:nvCxnSpPr>
            <p:cNvPr id="69" name="Straight Connector 68">
              <a:extLst>
                <a:ext uri="{FF2B5EF4-FFF2-40B4-BE49-F238E27FC236}">
                  <a16:creationId xmlns:a16="http://schemas.microsoft.com/office/drawing/2014/main" id="{AB2F1A0B-CAFB-32EB-4D87-3EA503A1B1CC}"/>
                </a:ext>
              </a:extLst>
            </p:cNvPr>
            <p:cNvCxnSpPr>
              <a:cxnSpLocks/>
            </p:cNvCxnSpPr>
            <p:nvPr/>
          </p:nvCxnSpPr>
          <p:spPr bwMode="auto">
            <a:xfrm rot="10800000">
              <a:off x="6138612" y="3123113"/>
              <a:ext cx="0" cy="432380"/>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74" name="Oval 73">
              <a:extLst>
                <a:ext uri="{FF2B5EF4-FFF2-40B4-BE49-F238E27FC236}">
                  <a16:creationId xmlns:a16="http://schemas.microsoft.com/office/drawing/2014/main" id="{6A5EA8A1-94A0-E69C-1E99-D3B91E3AD759}"/>
                </a:ext>
              </a:extLst>
            </p:cNvPr>
            <p:cNvSpPr/>
            <p:nvPr/>
          </p:nvSpPr>
          <p:spPr bwMode="auto">
            <a:xfrm>
              <a:off x="6074917" y="3543321"/>
              <a:ext cx="144000" cy="144000"/>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75" name="TextBox 74">
            <a:extLst>
              <a:ext uri="{FF2B5EF4-FFF2-40B4-BE49-F238E27FC236}">
                <a16:creationId xmlns:a16="http://schemas.microsoft.com/office/drawing/2014/main" id="{62030E36-C512-5968-B403-E5A39EFA7E21}"/>
              </a:ext>
            </a:extLst>
          </p:cNvPr>
          <p:cNvSpPr txBox="1"/>
          <p:nvPr/>
        </p:nvSpPr>
        <p:spPr>
          <a:xfrm>
            <a:off x="4526643" y="5239610"/>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2014</a:t>
            </a:r>
          </a:p>
        </p:txBody>
      </p:sp>
      <p:sp>
        <p:nvSpPr>
          <p:cNvPr id="79" name="TextBox 78">
            <a:extLst>
              <a:ext uri="{FF2B5EF4-FFF2-40B4-BE49-F238E27FC236}">
                <a16:creationId xmlns:a16="http://schemas.microsoft.com/office/drawing/2014/main" id="{BA454A84-9717-D0C2-553E-4A4DC34DE5DF}"/>
              </a:ext>
            </a:extLst>
          </p:cNvPr>
          <p:cNvSpPr txBox="1"/>
          <p:nvPr/>
        </p:nvSpPr>
        <p:spPr>
          <a:xfrm>
            <a:off x="4197168" y="6563809"/>
            <a:ext cx="1408509" cy="645791"/>
          </a:xfrm>
          <a:prstGeom prst="rect">
            <a:avLst/>
          </a:prstGeom>
          <a:noFill/>
        </p:spPr>
        <p:txBody>
          <a:bodyPr wrap="square" lIns="91440" tIns="45720" rIns="91440" bIns="45720" rtlCol="0" anchor="t">
            <a:noAutofit/>
          </a:bodyPr>
          <a:lstStyle/>
          <a:p>
            <a:pPr>
              <a:defRPr/>
            </a:pPr>
            <a:r>
              <a:rPr lang="en-US" sz="1100" dirty="0">
                <a:cs typeface="Arial" panose="020B0604020202020204"/>
              </a:rPr>
              <a:t>The Colorado State Innovation Model (SIM) is established.</a:t>
            </a:r>
          </a:p>
          <a:p>
            <a:pPr>
              <a:defRPr/>
            </a:pPr>
            <a:endParaRPr lang="en-US" sz="1100" dirty="0">
              <a:cs typeface="Arial" panose="020B0604020202020204"/>
            </a:endParaRPr>
          </a:p>
          <a:p>
            <a:pPr>
              <a:defRPr/>
            </a:pPr>
            <a:r>
              <a:rPr lang="en-US" sz="1100" dirty="0">
                <a:cs typeface="Arial" panose="020B0604020202020204"/>
              </a:rPr>
              <a:t>QHN is a founding member of SHIEC!</a:t>
            </a:r>
          </a:p>
          <a:p>
            <a:pPr>
              <a:defRPr/>
            </a:pPr>
            <a:endParaRPr lang="en-US" sz="1100" dirty="0">
              <a:cs typeface="Arial" panose="020B0604020202020204"/>
            </a:endParaRPr>
          </a:p>
          <a:p>
            <a:pPr>
              <a:defRPr/>
            </a:pPr>
            <a:r>
              <a:rPr lang="en-US" sz="1100" dirty="0">
                <a:cs typeface="Arial" panose="020B0604020202020204"/>
              </a:rPr>
              <a:t>QHN integrates with UHIN </a:t>
            </a:r>
          </a:p>
        </p:txBody>
      </p:sp>
      <p:sp>
        <p:nvSpPr>
          <p:cNvPr id="80" name="TextBox 79">
            <a:extLst>
              <a:ext uri="{FF2B5EF4-FFF2-40B4-BE49-F238E27FC236}">
                <a16:creationId xmlns:a16="http://schemas.microsoft.com/office/drawing/2014/main" id="{B9B5AA39-0AFB-7891-3537-257A482EB15F}"/>
              </a:ext>
            </a:extLst>
          </p:cNvPr>
          <p:cNvSpPr txBox="1"/>
          <p:nvPr/>
        </p:nvSpPr>
        <p:spPr>
          <a:xfrm>
            <a:off x="5795454" y="5235227"/>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2015</a:t>
            </a:r>
          </a:p>
        </p:txBody>
      </p:sp>
      <p:grpSp>
        <p:nvGrpSpPr>
          <p:cNvPr id="81" name="Group 80">
            <a:extLst>
              <a:ext uri="{FF2B5EF4-FFF2-40B4-BE49-F238E27FC236}">
                <a16:creationId xmlns:a16="http://schemas.microsoft.com/office/drawing/2014/main" id="{A6E43228-CC20-FC81-843A-9595652987D4}"/>
              </a:ext>
            </a:extLst>
          </p:cNvPr>
          <p:cNvGrpSpPr/>
          <p:nvPr/>
        </p:nvGrpSpPr>
        <p:grpSpPr>
          <a:xfrm>
            <a:off x="6058979" y="5643525"/>
            <a:ext cx="216000" cy="2594670"/>
            <a:chOff x="3370891" y="3779079"/>
            <a:chExt cx="144000" cy="1729776"/>
          </a:xfrm>
        </p:grpSpPr>
        <p:cxnSp>
          <p:nvCxnSpPr>
            <p:cNvPr id="83" name="Straight Connector 82">
              <a:extLst>
                <a:ext uri="{FF2B5EF4-FFF2-40B4-BE49-F238E27FC236}">
                  <a16:creationId xmlns:a16="http://schemas.microsoft.com/office/drawing/2014/main" id="{8CF4A3C1-7314-FF9C-554A-8124A8E4BF40}"/>
                </a:ext>
              </a:extLst>
            </p:cNvPr>
            <p:cNvCxnSpPr>
              <a:cxnSpLocks/>
            </p:cNvCxnSpPr>
            <p:nvPr/>
          </p:nvCxnSpPr>
          <p:spPr bwMode="auto">
            <a:xfrm>
              <a:off x="3447128" y="3884995"/>
              <a:ext cx="0" cy="1623860"/>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82" name="Oval 81">
              <a:extLst>
                <a:ext uri="{FF2B5EF4-FFF2-40B4-BE49-F238E27FC236}">
                  <a16:creationId xmlns:a16="http://schemas.microsoft.com/office/drawing/2014/main" id="{9399BE3B-842A-BD41-32C9-0C54FB1F51C0}"/>
                </a:ext>
              </a:extLst>
            </p:cNvPr>
            <p:cNvSpPr/>
            <p:nvPr/>
          </p:nvSpPr>
          <p:spPr bwMode="auto">
            <a:xfrm flipV="1">
              <a:off x="3370891" y="3779079"/>
              <a:ext cx="144000" cy="144000"/>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schemeClr val="bg1"/>
                </a:solidFill>
              </a:endParaRPr>
            </a:p>
          </p:txBody>
        </p:sp>
      </p:grpSp>
      <p:sp>
        <p:nvSpPr>
          <p:cNvPr id="84" name="TextBox 83">
            <a:extLst>
              <a:ext uri="{FF2B5EF4-FFF2-40B4-BE49-F238E27FC236}">
                <a16:creationId xmlns:a16="http://schemas.microsoft.com/office/drawing/2014/main" id="{729317BF-988E-07B5-000A-AA3199D0EED6}"/>
              </a:ext>
            </a:extLst>
          </p:cNvPr>
          <p:cNvSpPr txBox="1"/>
          <p:nvPr/>
        </p:nvSpPr>
        <p:spPr>
          <a:xfrm>
            <a:off x="5293805" y="8742426"/>
            <a:ext cx="2245475" cy="645791"/>
          </a:xfrm>
          <a:prstGeom prst="rect">
            <a:avLst/>
          </a:prstGeom>
          <a:noFill/>
        </p:spPr>
        <p:txBody>
          <a:bodyPr wrap="square" lIns="91440" tIns="45720" rIns="91440" bIns="45720" rtlCol="0" anchor="b">
            <a:noAutofit/>
          </a:bodyPr>
          <a:lstStyle/>
          <a:p>
            <a:pPr>
              <a:defRPr/>
            </a:pPr>
            <a:r>
              <a:rPr lang="en-US" sz="1100" dirty="0"/>
              <a:t>Colorado Governor John Hickenlooper signs Executive Order B 2015-008 to create the Governor’s Office of eHealth Innovation (</a:t>
            </a:r>
            <a:r>
              <a:rPr lang="en-US" sz="1100" dirty="0" err="1"/>
              <a:t>OeHI</a:t>
            </a:r>
            <a:r>
              <a:rPr lang="en-US" sz="1100" dirty="0"/>
              <a:t>) and the eHealth Commission. </a:t>
            </a:r>
          </a:p>
        </p:txBody>
      </p:sp>
      <p:sp>
        <p:nvSpPr>
          <p:cNvPr id="85" name="TextBox 84">
            <a:extLst>
              <a:ext uri="{FF2B5EF4-FFF2-40B4-BE49-F238E27FC236}">
                <a16:creationId xmlns:a16="http://schemas.microsoft.com/office/drawing/2014/main" id="{17945702-C9BB-31A2-6E52-77757187C1A2}"/>
              </a:ext>
            </a:extLst>
          </p:cNvPr>
          <p:cNvSpPr txBox="1"/>
          <p:nvPr/>
        </p:nvSpPr>
        <p:spPr>
          <a:xfrm>
            <a:off x="8545682" y="5239610"/>
            <a:ext cx="697627"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rPr>
              <a:t>2019</a:t>
            </a:r>
            <a:endParaRPr lang="en-US" dirty="0"/>
          </a:p>
        </p:txBody>
      </p:sp>
      <p:sp>
        <p:nvSpPr>
          <p:cNvPr id="90" name="TextBox 89">
            <a:extLst>
              <a:ext uri="{FF2B5EF4-FFF2-40B4-BE49-F238E27FC236}">
                <a16:creationId xmlns:a16="http://schemas.microsoft.com/office/drawing/2014/main" id="{5D44A3F9-4DEC-D656-0946-73F941550B15}"/>
              </a:ext>
            </a:extLst>
          </p:cNvPr>
          <p:cNvSpPr txBox="1"/>
          <p:nvPr/>
        </p:nvSpPr>
        <p:spPr>
          <a:xfrm>
            <a:off x="13570012" y="8229875"/>
            <a:ext cx="2493125" cy="1103406"/>
          </a:xfrm>
          <a:prstGeom prst="rect">
            <a:avLst/>
          </a:prstGeom>
          <a:noFill/>
        </p:spPr>
        <p:txBody>
          <a:bodyPr wrap="square" lIns="91440" tIns="45720" rIns="91440" bIns="45720" rtlCol="0" anchor="t">
            <a:noAutofit/>
          </a:bodyPr>
          <a:lstStyle/>
          <a:p>
            <a:pPr>
              <a:defRPr/>
            </a:pPr>
            <a:r>
              <a:rPr lang="en-US" sz="1100" dirty="0">
                <a:cs typeface="Arial"/>
              </a:rPr>
              <a:t>The Colorado </a:t>
            </a:r>
            <a:r>
              <a:rPr lang="en-US" sz="1100" dirty="0" err="1">
                <a:cs typeface="Arial"/>
              </a:rPr>
              <a:t>OeHI</a:t>
            </a:r>
            <a:r>
              <a:rPr lang="en-US" sz="1100" dirty="0">
                <a:cs typeface="Arial"/>
              </a:rPr>
              <a:t> and the Department of Health Care Policy and Financing (HCPF) prepare to launch a Social Health Information Exchange (SHIE).</a:t>
            </a:r>
          </a:p>
        </p:txBody>
      </p:sp>
      <p:sp>
        <p:nvSpPr>
          <p:cNvPr id="43" name="TextBox 42">
            <a:extLst>
              <a:ext uri="{FF2B5EF4-FFF2-40B4-BE49-F238E27FC236}">
                <a16:creationId xmlns:a16="http://schemas.microsoft.com/office/drawing/2014/main" id="{60084A15-21FF-5D97-ED88-B97FF270DBE8}"/>
              </a:ext>
            </a:extLst>
          </p:cNvPr>
          <p:cNvSpPr txBox="1"/>
          <p:nvPr/>
        </p:nvSpPr>
        <p:spPr>
          <a:xfrm>
            <a:off x="9018030" y="3050051"/>
            <a:ext cx="2441117" cy="938719"/>
          </a:xfrm>
          <a:prstGeom prst="rect">
            <a:avLst/>
          </a:prstGeom>
          <a:noFill/>
        </p:spPr>
        <p:txBody>
          <a:bodyPr wrap="square" rtlCol="0">
            <a:spAutoFit/>
          </a:bodyPr>
          <a:lstStyle/>
          <a:p>
            <a:r>
              <a:rPr lang="en-US" sz="1100" dirty="0"/>
              <a:t>The Rural Connectivity Program is established to ensure health equity for rural health care providers through connection to Colorado’s HIEs and an analytics platform. </a:t>
            </a:r>
          </a:p>
        </p:txBody>
      </p:sp>
      <p:grpSp>
        <p:nvGrpSpPr>
          <p:cNvPr id="48" name="Group 47">
            <a:extLst>
              <a:ext uri="{FF2B5EF4-FFF2-40B4-BE49-F238E27FC236}">
                <a16:creationId xmlns:a16="http://schemas.microsoft.com/office/drawing/2014/main" id="{2A33F9B0-3D7C-B48B-D16B-00C11E3FE382}"/>
              </a:ext>
            </a:extLst>
          </p:cNvPr>
          <p:cNvGrpSpPr/>
          <p:nvPr/>
        </p:nvGrpSpPr>
        <p:grpSpPr>
          <a:xfrm>
            <a:off x="7319080" y="4517806"/>
            <a:ext cx="220200" cy="1311930"/>
            <a:chOff x="6074917" y="2847969"/>
            <a:chExt cx="144000" cy="839352"/>
          </a:xfrm>
        </p:grpSpPr>
        <p:cxnSp>
          <p:nvCxnSpPr>
            <p:cNvPr id="58" name="Straight Connector 57">
              <a:extLst>
                <a:ext uri="{FF2B5EF4-FFF2-40B4-BE49-F238E27FC236}">
                  <a16:creationId xmlns:a16="http://schemas.microsoft.com/office/drawing/2014/main" id="{19A7EB46-1AD0-429D-DA7C-081CF51E4761}"/>
                </a:ext>
              </a:extLst>
            </p:cNvPr>
            <p:cNvCxnSpPr>
              <a:cxnSpLocks/>
            </p:cNvCxnSpPr>
            <p:nvPr/>
          </p:nvCxnSpPr>
          <p:spPr bwMode="auto">
            <a:xfrm flipH="1" flipV="1">
              <a:off x="6138611" y="2847969"/>
              <a:ext cx="1" cy="707524"/>
            </a:xfrm>
            <a:prstGeom prst="line">
              <a:avLst/>
            </a:prstGeom>
            <a:solidFill>
              <a:srgbClr val="FFFF99"/>
            </a:solidFill>
            <a:ln w="9525" cap="flat" cmpd="sng" algn="ctr">
              <a:solidFill>
                <a:schemeClr val="tx1"/>
              </a:solidFill>
              <a:prstDash val="solid"/>
              <a:round/>
              <a:headEnd type="none" w="med" len="med"/>
              <a:tailEnd type="none" w="med" len="med"/>
            </a:ln>
            <a:effectLst/>
          </p:spPr>
        </p:cxnSp>
        <p:sp>
          <p:nvSpPr>
            <p:cNvPr id="59" name="Oval 58">
              <a:extLst>
                <a:ext uri="{FF2B5EF4-FFF2-40B4-BE49-F238E27FC236}">
                  <a16:creationId xmlns:a16="http://schemas.microsoft.com/office/drawing/2014/main" id="{D151EE16-6A2C-4C2E-2850-AA6DF0744E39}"/>
                </a:ext>
              </a:extLst>
            </p:cNvPr>
            <p:cNvSpPr/>
            <p:nvPr/>
          </p:nvSpPr>
          <p:spPr bwMode="auto">
            <a:xfrm>
              <a:off x="6074917" y="3543321"/>
              <a:ext cx="144000" cy="144000"/>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108000" tIns="108000" rIns="108000" bIns="108000" numCol="1" spcCol="0" rtlCol="0" fromWordArt="0" anchor="ctr" anchorCtr="0" forceAA="0" compatLnSpc="1">
              <a:prstTxWarp prst="textNoShape">
                <a:avLst/>
              </a:prstTxWarp>
              <a:noAutofit/>
            </a:bodyPr>
            <a:lstStyle/>
            <a:p>
              <a:pPr algn="ctr" defTabSz="1371600" eaLnBrk="0" fontAlgn="base" hangingPunct="0">
                <a:spcBef>
                  <a:spcPct val="20000"/>
                </a:spcBef>
                <a:spcAft>
                  <a:spcPct val="0"/>
                </a:spcAft>
                <a:buSzPct val="100000"/>
                <a:defRPr/>
              </a:pPr>
              <a:endParaRPr lang="en-US" sz="1950" kern="0" err="1">
                <a:solidFill>
                  <a:prstClr val="white"/>
                </a:solidFill>
              </a:endParaRPr>
            </a:p>
          </p:txBody>
        </p:sp>
      </p:grpSp>
      <p:sp>
        <p:nvSpPr>
          <p:cNvPr id="61" name="TextBox 60">
            <a:extLst>
              <a:ext uri="{FF2B5EF4-FFF2-40B4-BE49-F238E27FC236}">
                <a16:creationId xmlns:a16="http://schemas.microsoft.com/office/drawing/2014/main" id="{B6FC61EC-4ECF-F1FF-DFDF-6DB591A3542E}"/>
              </a:ext>
            </a:extLst>
          </p:cNvPr>
          <p:cNvSpPr txBox="1"/>
          <p:nvPr/>
        </p:nvSpPr>
        <p:spPr>
          <a:xfrm>
            <a:off x="6784105" y="5893438"/>
            <a:ext cx="1415772" cy="369332"/>
          </a:xfrm>
          <a:prstGeom prst="rect">
            <a:avLst/>
          </a:prstGeom>
          <a:noFill/>
        </p:spPr>
        <p:txBody>
          <a:bodyPr wrap="none" lIns="91440" tIns="45720" rIns="91440" bIns="45720" rtlCol="0" anchor="t">
            <a:spAutoFit/>
          </a:bodyPr>
          <a:lstStyle/>
          <a:p>
            <a:pPr defTabSz="1371600">
              <a:defRPr/>
            </a:pPr>
            <a:r>
              <a:rPr lang="en-US" kern="0" dirty="0">
                <a:solidFill>
                  <a:srgbClr val="7F7F7F"/>
                </a:solidFill>
                <a:cs typeface="Arial"/>
              </a:rPr>
              <a:t>2016 - 2017</a:t>
            </a:r>
          </a:p>
        </p:txBody>
      </p:sp>
      <p:sp>
        <p:nvSpPr>
          <p:cNvPr id="62" name="TextBox 61">
            <a:extLst>
              <a:ext uri="{FF2B5EF4-FFF2-40B4-BE49-F238E27FC236}">
                <a16:creationId xmlns:a16="http://schemas.microsoft.com/office/drawing/2014/main" id="{2E5DF4A0-CE9C-6CEE-6CF6-B99E5ED7BE0B}"/>
              </a:ext>
            </a:extLst>
          </p:cNvPr>
          <p:cNvSpPr txBox="1"/>
          <p:nvPr/>
        </p:nvSpPr>
        <p:spPr>
          <a:xfrm>
            <a:off x="6560577" y="3147093"/>
            <a:ext cx="1930475" cy="465925"/>
          </a:xfrm>
          <a:prstGeom prst="rect">
            <a:avLst/>
          </a:prstGeom>
          <a:noFill/>
        </p:spPr>
        <p:txBody>
          <a:bodyPr wrap="square" lIns="91440" tIns="45720" rIns="91440" bIns="45720" rtlCol="0" anchor="t">
            <a:noAutofit/>
          </a:bodyPr>
          <a:lstStyle/>
          <a:p>
            <a:pPr>
              <a:defRPr/>
            </a:pPr>
            <a:r>
              <a:rPr lang="en-US" sz="1100" dirty="0">
                <a:cs typeface="Arial" panose="020B0604020202020204"/>
              </a:rPr>
              <a:t>QHN is a founding member of Patient Centered Data Home® and data exchange with other HIEs goes live</a:t>
            </a:r>
          </a:p>
          <a:p>
            <a:pPr>
              <a:defRPr/>
            </a:pPr>
            <a:endParaRPr lang="en-US" sz="1100" dirty="0">
              <a:cs typeface="Arial" panose="020B0604020202020204"/>
            </a:endParaRPr>
          </a:p>
          <a:p>
            <a:pPr>
              <a:defRPr/>
            </a:pPr>
            <a:r>
              <a:rPr lang="en-US" sz="1100" dirty="0">
                <a:cs typeface="Arial" panose="020B0604020202020204"/>
              </a:rPr>
              <a:t>Colorado’s first Health IT Roadmap is developed by the </a:t>
            </a:r>
            <a:r>
              <a:rPr lang="en-US" sz="1100" dirty="0" err="1">
                <a:cs typeface="Arial" panose="020B0604020202020204"/>
              </a:rPr>
              <a:t>OeHI</a:t>
            </a:r>
            <a:r>
              <a:rPr lang="en-US" sz="1100" dirty="0">
                <a:cs typeface="Arial" panose="020B0604020202020204"/>
              </a:rPr>
              <a:t>. </a:t>
            </a:r>
          </a:p>
        </p:txBody>
      </p:sp>
      <p:sp>
        <p:nvSpPr>
          <p:cNvPr id="71" name="TextBox 70">
            <a:extLst>
              <a:ext uri="{FF2B5EF4-FFF2-40B4-BE49-F238E27FC236}">
                <a16:creationId xmlns:a16="http://schemas.microsoft.com/office/drawing/2014/main" id="{3671D47E-8D33-5AD2-5848-BCB9E5FA86BF}"/>
              </a:ext>
            </a:extLst>
          </p:cNvPr>
          <p:cNvSpPr txBox="1"/>
          <p:nvPr/>
        </p:nvSpPr>
        <p:spPr>
          <a:xfrm>
            <a:off x="1595578" y="6772883"/>
            <a:ext cx="1666957" cy="769441"/>
          </a:xfrm>
          <a:prstGeom prst="rect">
            <a:avLst/>
          </a:prstGeom>
          <a:noFill/>
        </p:spPr>
        <p:txBody>
          <a:bodyPr wrap="square" rtlCol="0">
            <a:spAutoFit/>
          </a:bodyPr>
          <a:lstStyle/>
          <a:p>
            <a:r>
              <a:rPr lang="en-US" sz="1100" dirty="0"/>
              <a:t>A statewide Health Information Technology Advisory Committee is created. </a:t>
            </a:r>
          </a:p>
        </p:txBody>
      </p:sp>
      <p:sp>
        <p:nvSpPr>
          <p:cNvPr id="93" name="TextBox 92">
            <a:extLst>
              <a:ext uri="{FF2B5EF4-FFF2-40B4-BE49-F238E27FC236}">
                <a16:creationId xmlns:a16="http://schemas.microsoft.com/office/drawing/2014/main" id="{586E4B4A-3EDC-4ED1-A80C-52E43405C657}"/>
              </a:ext>
            </a:extLst>
          </p:cNvPr>
          <p:cNvSpPr txBox="1"/>
          <p:nvPr/>
        </p:nvSpPr>
        <p:spPr>
          <a:xfrm>
            <a:off x="7962970" y="6385775"/>
            <a:ext cx="2144824" cy="1954381"/>
          </a:xfrm>
          <a:prstGeom prst="rect">
            <a:avLst/>
          </a:prstGeom>
          <a:noFill/>
        </p:spPr>
        <p:txBody>
          <a:bodyPr wrap="square" rtlCol="0">
            <a:spAutoFit/>
          </a:bodyPr>
          <a:lstStyle/>
          <a:p>
            <a:r>
              <a:rPr lang="en-US" sz="1100" dirty="0"/>
              <a:t>Colorado’s Health IT Roadmap is updated to include 16 new initiatives for Colorado’s health IT efforts.</a:t>
            </a:r>
          </a:p>
          <a:p>
            <a:endParaRPr lang="en-US" sz="1100" dirty="0"/>
          </a:p>
          <a:p>
            <a:r>
              <a:rPr lang="en-US" sz="1100" b="0" i="0" dirty="0">
                <a:solidFill>
                  <a:srgbClr val="000000"/>
                </a:solidFill>
                <a:effectLst/>
              </a:rPr>
              <a:t>QHN and CORHIO expand their exchange of secure patient data and begin to exchange clinical documents, including care summaries of recent visits.</a:t>
            </a:r>
            <a:endParaRPr lang="en-US" sz="1100" dirty="0"/>
          </a:p>
        </p:txBody>
      </p:sp>
      <p:sp>
        <p:nvSpPr>
          <p:cNvPr id="97" name="TextBox 96">
            <a:extLst>
              <a:ext uri="{FF2B5EF4-FFF2-40B4-BE49-F238E27FC236}">
                <a16:creationId xmlns:a16="http://schemas.microsoft.com/office/drawing/2014/main" id="{5B4FA90D-C40A-343F-B36F-4AA1C9112A0C}"/>
              </a:ext>
            </a:extLst>
          </p:cNvPr>
          <p:cNvSpPr txBox="1"/>
          <p:nvPr/>
        </p:nvSpPr>
        <p:spPr>
          <a:xfrm>
            <a:off x="15090607" y="3983894"/>
            <a:ext cx="2007420" cy="1107996"/>
          </a:xfrm>
          <a:prstGeom prst="rect">
            <a:avLst/>
          </a:prstGeom>
          <a:noFill/>
        </p:spPr>
        <p:txBody>
          <a:bodyPr wrap="square" rtlCol="0">
            <a:spAutoFit/>
          </a:bodyPr>
          <a:lstStyle/>
          <a:p>
            <a:r>
              <a:rPr lang="en-US" sz="1100" b="0" i="0" dirty="0" err="1">
                <a:solidFill>
                  <a:srgbClr val="000000"/>
                </a:solidFill>
                <a:effectLst/>
              </a:rPr>
              <a:t>OeHI</a:t>
            </a:r>
            <a:r>
              <a:rPr lang="en-US" sz="1100" b="0" i="0" dirty="0">
                <a:solidFill>
                  <a:srgbClr val="000000"/>
                </a:solidFill>
                <a:effectLst/>
              </a:rPr>
              <a:t>, the eHealth Commission, state and local agencies, and community partners have achieved close to 100% of health IT goals set in 2021</a:t>
            </a:r>
            <a:r>
              <a:rPr lang="en-US" sz="1100" b="0" i="0" dirty="0">
                <a:solidFill>
                  <a:srgbClr val="000000"/>
                </a:solidFill>
                <a:effectLst/>
                <a:latin typeface="Trebuchet MS" panose="020B0603020202020204" pitchFamily="34" charset="0"/>
              </a:rPr>
              <a:t>. </a:t>
            </a:r>
            <a:endParaRPr lang="en-US" sz="1100" dirty="0"/>
          </a:p>
        </p:txBody>
      </p:sp>
      <p:sp>
        <p:nvSpPr>
          <p:cNvPr id="44" name="TextBox 43">
            <a:extLst>
              <a:ext uri="{FF2B5EF4-FFF2-40B4-BE49-F238E27FC236}">
                <a16:creationId xmlns:a16="http://schemas.microsoft.com/office/drawing/2014/main" id="{662E08BB-6135-C12D-7D7F-8C1097299B32}"/>
              </a:ext>
            </a:extLst>
          </p:cNvPr>
          <p:cNvSpPr txBox="1"/>
          <p:nvPr/>
        </p:nvSpPr>
        <p:spPr>
          <a:xfrm rot="16200000">
            <a:off x="-920566" y="5453369"/>
            <a:ext cx="3169774" cy="646331"/>
          </a:xfrm>
          <a:prstGeom prst="rect">
            <a:avLst/>
          </a:prstGeom>
          <a:solidFill>
            <a:srgbClr val="0B315F"/>
          </a:solidFill>
        </p:spPr>
        <p:txBody>
          <a:bodyPr wrap="square" rtlCol="0">
            <a:spAutoFit/>
          </a:bodyPr>
          <a:lstStyle/>
          <a:p>
            <a:pPr algn="ctr"/>
            <a:r>
              <a:rPr lang="en-US" sz="3600" b="1" dirty="0">
                <a:solidFill>
                  <a:schemeClr val="bg1"/>
                </a:solidFill>
              </a:rPr>
              <a:t>Timeline</a:t>
            </a:r>
          </a:p>
        </p:txBody>
      </p:sp>
      <p:sp>
        <p:nvSpPr>
          <p:cNvPr id="7" name="TextBox 6">
            <a:extLst>
              <a:ext uri="{FF2B5EF4-FFF2-40B4-BE49-F238E27FC236}">
                <a16:creationId xmlns:a16="http://schemas.microsoft.com/office/drawing/2014/main" id="{158282A5-CDAD-DA3A-F260-A4E15B621900}"/>
              </a:ext>
            </a:extLst>
          </p:cNvPr>
          <p:cNvSpPr txBox="1"/>
          <p:nvPr/>
        </p:nvSpPr>
        <p:spPr>
          <a:xfrm>
            <a:off x="13570012" y="7468753"/>
            <a:ext cx="2693171" cy="769441"/>
          </a:xfrm>
          <a:prstGeom prst="rect">
            <a:avLst/>
          </a:prstGeom>
          <a:noFill/>
        </p:spPr>
        <p:txBody>
          <a:bodyPr wrap="square">
            <a:spAutoFit/>
          </a:bodyPr>
          <a:lstStyle/>
          <a:p>
            <a:r>
              <a:rPr lang="en-US" sz="1100" b="1" i="0" dirty="0">
                <a:solidFill>
                  <a:srgbClr val="000000"/>
                </a:solidFill>
                <a:effectLst/>
              </a:rPr>
              <a:t>Contexture and QHN enter into a Letter of Intent to explore an affiliation to unify health information exchange in Colorado.</a:t>
            </a:r>
            <a:endParaRPr lang="en-US" sz="1100" b="1" dirty="0"/>
          </a:p>
        </p:txBody>
      </p:sp>
    </p:spTree>
    <p:custDataLst>
      <p:tags r:id="rId1"/>
    </p:custDataLst>
    <p:extLst>
      <p:ext uri="{BB962C8B-B14F-4D97-AF65-F5344CB8AC3E}">
        <p14:creationId xmlns:p14="http://schemas.microsoft.com/office/powerpoint/2010/main" val="2270442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E37DC-E16F-1017-3959-EE7B260259B4}"/>
              </a:ext>
            </a:extLst>
          </p:cNvPr>
          <p:cNvSpPr>
            <a:spLocks noGrp="1"/>
          </p:cNvSpPr>
          <p:nvPr>
            <p:ph type="ctrTitle"/>
          </p:nvPr>
        </p:nvSpPr>
        <p:spPr>
          <a:xfrm>
            <a:off x="8763000" y="1167313"/>
            <a:ext cx="7848599" cy="1346269"/>
          </a:xfrm>
        </p:spPr>
        <p:txBody>
          <a:bodyPr>
            <a:normAutofit/>
          </a:bodyPr>
          <a:lstStyle/>
          <a:p>
            <a:pPr>
              <a:lnSpc>
                <a:spcPct val="90000"/>
              </a:lnSpc>
            </a:pPr>
            <a:r>
              <a:rPr lang="en-US" sz="4300"/>
              <a:t>THE EMERGENCE OF HEALTH DATA UTILITIES</a:t>
            </a:r>
          </a:p>
        </p:txBody>
      </p:sp>
      <p:sp>
        <p:nvSpPr>
          <p:cNvPr id="3" name="Subtitle 2">
            <a:extLst>
              <a:ext uri="{FF2B5EF4-FFF2-40B4-BE49-F238E27FC236}">
                <a16:creationId xmlns:a16="http://schemas.microsoft.com/office/drawing/2014/main" id="{7EBAE75D-CE38-7F34-2911-C8AACC8A0CCC}"/>
              </a:ext>
            </a:extLst>
          </p:cNvPr>
          <p:cNvSpPr>
            <a:spLocks noGrp="1"/>
          </p:cNvSpPr>
          <p:nvPr>
            <p:ph type="subTitle" idx="1"/>
          </p:nvPr>
        </p:nvSpPr>
        <p:spPr>
          <a:xfrm>
            <a:off x="8763000" y="3072313"/>
            <a:ext cx="7839268" cy="5652587"/>
          </a:xfrm>
        </p:spPr>
        <p:txBody>
          <a:bodyPr>
            <a:normAutofit/>
          </a:bodyPr>
          <a:lstStyle/>
          <a:p>
            <a:pPr marL="0" indent="0">
              <a:lnSpc>
                <a:spcPct val="90000"/>
              </a:lnSpc>
              <a:buNone/>
            </a:pPr>
            <a:r>
              <a:rPr lang="en-US" sz="2600" b="1" dirty="0"/>
              <a:t>HDUs are  regional or statewide entities that combine, enhance, and exchange electronic health data across care and service settings for treatment, care coordination, quality improvement, and public and community health purposes. They serve as health equity infrastructure and enable specific, defined use cases with extra safeguards to ensure patient privacy and protection.</a:t>
            </a:r>
          </a:p>
          <a:p>
            <a:pPr marL="0" indent="0">
              <a:lnSpc>
                <a:spcPct val="90000"/>
              </a:lnSpc>
              <a:buNone/>
            </a:pPr>
            <a:endParaRPr lang="en-US" sz="2600" dirty="0"/>
          </a:p>
          <a:p>
            <a:pPr marL="0" indent="0">
              <a:lnSpc>
                <a:spcPct val="90000"/>
              </a:lnSpc>
              <a:buNone/>
            </a:pPr>
            <a:endParaRPr lang="en-US" sz="2600" dirty="0"/>
          </a:p>
          <a:p>
            <a:pPr marL="0" indent="0">
              <a:lnSpc>
                <a:spcPct val="90000"/>
              </a:lnSpc>
              <a:buNone/>
            </a:pPr>
            <a:r>
              <a:rPr lang="en-US" sz="2600" b="1" i="1" dirty="0"/>
              <a:t>They build on existing technical, organizational, </a:t>
            </a:r>
          </a:p>
          <a:p>
            <a:pPr marL="0" indent="0">
              <a:lnSpc>
                <a:spcPct val="90000"/>
              </a:lnSpc>
              <a:buNone/>
            </a:pPr>
            <a:r>
              <a:rPr lang="en-US" sz="2600" b="1" i="1" dirty="0"/>
              <a:t>and trust infrastructure in states and regions. </a:t>
            </a:r>
          </a:p>
          <a:p>
            <a:pPr marL="0" indent="0">
              <a:lnSpc>
                <a:spcPct val="90000"/>
              </a:lnSpc>
              <a:buNone/>
            </a:pPr>
            <a:endParaRPr lang="en-US" sz="2600" i="1" dirty="0"/>
          </a:p>
          <a:p>
            <a:pPr marL="0" indent="0">
              <a:lnSpc>
                <a:spcPct val="90000"/>
              </a:lnSpc>
              <a:buNone/>
            </a:pPr>
            <a:endParaRPr lang="en-US" sz="2600" dirty="0"/>
          </a:p>
        </p:txBody>
      </p:sp>
      <p:pic>
        <p:nvPicPr>
          <p:cNvPr id="5" name="Graphic 4" descr="Connections outline">
            <a:extLst>
              <a:ext uri="{FF2B5EF4-FFF2-40B4-BE49-F238E27FC236}">
                <a16:creationId xmlns:a16="http://schemas.microsoft.com/office/drawing/2014/main" id="{98127ECD-23DD-91A2-909C-BCC7688B7C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5400" y="1905000"/>
            <a:ext cx="6400800" cy="6400800"/>
          </a:xfrm>
          <a:prstGeom prst="rect">
            <a:avLst/>
          </a:prstGeom>
        </p:spPr>
      </p:pic>
    </p:spTree>
    <p:extLst>
      <p:ext uri="{BB962C8B-B14F-4D97-AF65-F5344CB8AC3E}">
        <p14:creationId xmlns:p14="http://schemas.microsoft.com/office/powerpoint/2010/main" val="161018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83271-725E-66E3-690E-5A76C093244F}"/>
              </a:ext>
            </a:extLst>
          </p:cNvPr>
          <p:cNvSpPr>
            <a:spLocks noGrp="1"/>
          </p:cNvSpPr>
          <p:nvPr>
            <p:ph type="ctrTitle"/>
          </p:nvPr>
        </p:nvSpPr>
        <p:spPr/>
        <p:txBody>
          <a:bodyPr/>
          <a:lstStyle/>
          <a:p>
            <a:r>
              <a:rPr lang="en-US"/>
              <a:t>HDU CHARACTERISTICS</a:t>
            </a:r>
          </a:p>
        </p:txBody>
      </p:sp>
      <p:sp>
        <p:nvSpPr>
          <p:cNvPr id="13" name="TextBox 15">
            <a:extLst>
              <a:ext uri="{FF2B5EF4-FFF2-40B4-BE49-F238E27FC236}">
                <a16:creationId xmlns:a16="http://schemas.microsoft.com/office/drawing/2014/main" id="{18FCD117-01D5-FBB2-E44D-FAFAB1D71A3B}"/>
              </a:ext>
            </a:extLst>
          </p:cNvPr>
          <p:cNvSpPr txBox="1"/>
          <p:nvPr/>
        </p:nvSpPr>
        <p:spPr>
          <a:xfrm>
            <a:off x="3073633" y="2724269"/>
            <a:ext cx="3471546" cy="109273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Neutrality and flexibility in </a:t>
            </a:r>
          </a:p>
          <a:p>
            <a:pPr defTabSz="914445">
              <a:lnSpc>
                <a:spcPts val="2948"/>
              </a:lnSpc>
            </a:pPr>
            <a:r>
              <a:rPr lang="en-US" sz="2400">
                <a:latin typeface="Overpass"/>
              </a:rPr>
              <a:t>meeting stakeholders’ goals</a:t>
            </a:r>
          </a:p>
        </p:txBody>
      </p:sp>
      <p:sp>
        <p:nvSpPr>
          <p:cNvPr id="14" name="TextBox 16">
            <a:extLst>
              <a:ext uri="{FF2B5EF4-FFF2-40B4-BE49-F238E27FC236}">
                <a16:creationId xmlns:a16="http://schemas.microsoft.com/office/drawing/2014/main" id="{AA7D3A2B-B0D1-853C-8FDD-00E44C9D3235}"/>
              </a:ext>
            </a:extLst>
          </p:cNvPr>
          <p:cNvSpPr txBox="1"/>
          <p:nvPr/>
        </p:nvSpPr>
        <p:spPr>
          <a:xfrm>
            <a:off x="3073633" y="5389178"/>
            <a:ext cx="2476935" cy="109273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Connected region </a:t>
            </a:r>
          </a:p>
          <a:p>
            <a:pPr defTabSz="914445">
              <a:lnSpc>
                <a:spcPts val="2948"/>
              </a:lnSpc>
            </a:pPr>
            <a:r>
              <a:rPr lang="en-US" sz="2400">
                <a:latin typeface="Overpass"/>
              </a:rPr>
              <a:t>or state geography</a:t>
            </a:r>
          </a:p>
        </p:txBody>
      </p:sp>
      <p:sp>
        <p:nvSpPr>
          <p:cNvPr id="15" name="TextBox 17">
            <a:extLst>
              <a:ext uri="{FF2B5EF4-FFF2-40B4-BE49-F238E27FC236}">
                <a16:creationId xmlns:a16="http://schemas.microsoft.com/office/drawing/2014/main" id="{090E375E-2C2C-D231-B68F-C124C2E05019}"/>
              </a:ext>
            </a:extLst>
          </p:cNvPr>
          <p:cNvSpPr txBox="1"/>
          <p:nvPr/>
        </p:nvSpPr>
        <p:spPr>
          <a:xfrm>
            <a:off x="3073633" y="7641588"/>
            <a:ext cx="2689253" cy="734721"/>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Public-private</a:t>
            </a:r>
          </a:p>
          <a:p>
            <a:pPr defTabSz="914445">
              <a:lnSpc>
                <a:spcPts val="2948"/>
              </a:lnSpc>
            </a:pPr>
            <a:r>
              <a:rPr lang="en-US" sz="2400">
                <a:latin typeface="Overpass"/>
              </a:rPr>
              <a:t>partnerships</a:t>
            </a:r>
          </a:p>
        </p:txBody>
      </p:sp>
      <p:sp>
        <p:nvSpPr>
          <p:cNvPr id="16" name="TextBox 18">
            <a:extLst>
              <a:ext uri="{FF2B5EF4-FFF2-40B4-BE49-F238E27FC236}">
                <a16:creationId xmlns:a16="http://schemas.microsoft.com/office/drawing/2014/main" id="{85A46B33-A7ED-A763-5792-18FF09A56A91}"/>
              </a:ext>
            </a:extLst>
          </p:cNvPr>
          <p:cNvSpPr txBox="1"/>
          <p:nvPr/>
        </p:nvSpPr>
        <p:spPr>
          <a:xfrm>
            <a:off x="14122803" y="7641588"/>
            <a:ext cx="2229743" cy="109273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Leverage state </a:t>
            </a:r>
          </a:p>
          <a:p>
            <a:pPr defTabSz="914445">
              <a:lnSpc>
                <a:spcPts val="2948"/>
              </a:lnSpc>
            </a:pPr>
            <a:r>
              <a:rPr lang="en-US" sz="2400">
                <a:latin typeface="Overpass"/>
              </a:rPr>
              <a:t>and local authority</a:t>
            </a:r>
          </a:p>
        </p:txBody>
      </p:sp>
      <p:sp>
        <p:nvSpPr>
          <p:cNvPr id="17" name="TextBox 19">
            <a:extLst>
              <a:ext uri="{FF2B5EF4-FFF2-40B4-BE49-F238E27FC236}">
                <a16:creationId xmlns:a16="http://schemas.microsoft.com/office/drawing/2014/main" id="{ACC2075A-CEC7-1999-F583-F57AB68DBF38}"/>
              </a:ext>
            </a:extLst>
          </p:cNvPr>
          <p:cNvSpPr txBox="1"/>
          <p:nvPr/>
        </p:nvSpPr>
        <p:spPr>
          <a:xfrm>
            <a:off x="9366748" y="2708331"/>
            <a:ext cx="1766472" cy="720838"/>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Designated </a:t>
            </a:r>
          </a:p>
          <a:p>
            <a:pPr defTabSz="914445">
              <a:lnSpc>
                <a:spcPts val="2948"/>
              </a:lnSpc>
            </a:pPr>
            <a:r>
              <a:rPr lang="en-US" sz="2400">
                <a:latin typeface="Overpass"/>
              </a:rPr>
              <a:t>authority</a:t>
            </a:r>
          </a:p>
        </p:txBody>
      </p:sp>
      <p:sp>
        <p:nvSpPr>
          <p:cNvPr id="18" name="TextBox 20">
            <a:extLst>
              <a:ext uri="{FF2B5EF4-FFF2-40B4-BE49-F238E27FC236}">
                <a16:creationId xmlns:a16="http://schemas.microsoft.com/office/drawing/2014/main" id="{2D2B31B7-E813-BAD6-E7C4-A47255B18EFB}"/>
              </a:ext>
            </a:extLst>
          </p:cNvPr>
          <p:cNvSpPr txBox="1"/>
          <p:nvPr/>
        </p:nvSpPr>
        <p:spPr>
          <a:xfrm>
            <a:off x="9366748" y="5196818"/>
            <a:ext cx="2334383" cy="1464632"/>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Multi-stakeholder, </a:t>
            </a:r>
          </a:p>
          <a:p>
            <a:pPr defTabSz="914445">
              <a:lnSpc>
                <a:spcPts val="2948"/>
              </a:lnSpc>
            </a:pPr>
            <a:r>
              <a:rPr lang="en-US" sz="2400">
                <a:latin typeface="Overpass"/>
              </a:rPr>
              <a:t>cross-sector participation</a:t>
            </a:r>
          </a:p>
        </p:txBody>
      </p:sp>
      <p:sp>
        <p:nvSpPr>
          <p:cNvPr id="19" name="TextBox 21">
            <a:extLst>
              <a:ext uri="{FF2B5EF4-FFF2-40B4-BE49-F238E27FC236}">
                <a16:creationId xmlns:a16="http://schemas.microsoft.com/office/drawing/2014/main" id="{78F42015-0661-51DC-B92C-8A142ACED684}"/>
              </a:ext>
            </a:extLst>
          </p:cNvPr>
          <p:cNvSpPr txBox="1"/>
          <p:nvPr/>
        </p:nvSpPr>
        <p:spPr>
          <a:xfrm>
            <a:off x="9366747" y="7608354"/>
            <a:ext cx="1766473" cy="109273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Inclusive </a:t>
            </a:r>
          </a:p>
          <a:p>
            <a:pPr defTabSz="914445">
              <a:lnSpc>
                <a:spcPts val="2948"/>
              </a:lnSpc>
            </a:pPr>
            <a:r>
              <a:rPr lang="en-US" sz="2400">
                <a:latin typeface="Overpass"/>
              </a:rPr>
              <a:t>governance </a:t>
            </a:r>
          </a:p>
          <a:p>
            <a:pPr defTabSz="914445">
              <a:lnSpc>
                <a:spcPts val="2948"/>
              </a:lnSpc>
            </a:pPr>
            <a:r>
              <a:rPr lang="en-US" sz="2400">
                <a:latin typeface="Overpass"/>
              </a:rPr>
              <a:t>strategy</a:t>
            </a:r>
          </a:p>
        </p:txBody>
      </p:sp>
      <p:sp>
        <p:nvSpPr>
          <p:cNvPr id="20" name="TextBox 22">
            <a:extLst>
              <a:ext uri="{FF2B5EF4-FFF2-40B4-BE49-F238E27FC236}">
                <a16:creationId xmlns:a16="http://schemas.microsoft.com/office/drawing/2014/main" id="{E982D289-89BE-469B-5C03-F8D67AAB984E}"/>
              </a:ext>
            </a:extLst>
          </p:cNvPr>
          <p:cNvSpPr txBox="1"/>
          <p:nvPr/>
        </p:nvSpPr>
        <p:spPr>
          <a:xfrm>
            <a:off x="14029234" y="2689400"/>
            <a:ext cx="2060998" cy="720838"/>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Sustainable</a:t>
            </a:r>
          </a:p>
          <a:p>
            <a:pPr defTabSz="914445">
              <a:lnSpc>
                <a:spcPts val="2948"/>
              </a:lnSpc>
            </a:pPr>
            <a:r>
              <a:rPr lang="en-US" sz="2400">
                <a:latin typeface="Overpass"/>
              </a:rPr>
              <a:t>financing</a:t>
            </a:r>
          </a:p>
        </p:txBody>
      </p:sp>
      <p:sp>
        <p:nvSpPr>
          <p:cNvPr id="21" name="TextBox 23">
            <a:extLst>
              <a:ext uri="{FF2B5EF4-FFF2-40B4-BE49-F238E27FC236}">
                <a16:creationId xmlns:a16="http://schemas.microsoft.com/office/drawing/2014/main" id="{4BA191D2-C70B-92C6-1279-20243334516C}"/>
              </a:ext>
            </a:extLst>
          </p:cNvPr>
          <p:cNvSpPr txBox="1"/>
          <p:nvPr/>
        </p:nvSpPr>
        <p:spPr>
          <a:xfrm>
            <a:off x="14122803" y="5215749"/>
            <a:ext cx="3250796" cy="1092735"/>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914445">
              <a:lnSpc>
                <a:spcPts val="2948"/>
              </a:lnSpc>
            </a:pPr>
            <a:r>
              <a:rPr lang="en-US" sz="2400">
                <a:latin typeface="Overpass"/>
              </a:rPr>
              <a:t>Modular infrastructure </a:t>
            </a:r>
          </a:p>
          <a:p>
            <a:pPr defTabSz="914445">
              <a:lnSpc>
                <a:spcPts val="2948"/>
              </a:lnSpc>
            </a:pPr>
            <a:r>
              <a:rPr lang="en-US" sz="2400">
                <a:latin typeface="Overpass"/>
              </a:rPr>
              <a:t>and advanced</a:t>
            </a:r>
          </a:p>
          <a:p>
            <a:pPr defTabSz="914445">
              <a:lnSpc>
                <a:spcPts val="2948"/>
              </a:lnSpc>
            </a:pPr>
            <a:r>
              <a:rPr lang="en-US" sz="2400">
                <a:latin typeface="Overpass"/>
              </a:rPr>
              <a:t>technical services</a:t>
            </a:r>
          </a:p>
        </p:txBody>
      </p:sp>
      <p:pic>
        <p:nvPicPr>
          <p:cNvPr id="23" name="Graphic 22" descr="Scales of justice outline">
            <a:extLst>
              <a:ext uri="{FF2B5EF4-FFF2-40B4-BE49-F238E27FC236}">
                <a16:creationId xmlns:a16="http://schemas.microsoft.com/office/drawing/2014/main" id="{3FF39C64-D44A-8633-51A6-2B5A032C0E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2062" y="2447638"/>
            <a:ext cx="1541343" cy="1541343"/>
          </a:xfrm>
          <a:prstGeom prst="rect">
            <a:avLst/>
          </a:prstGeom>
        </p:spPr>
      </p:pic>
      <p:pic>
        <p:nvPicPr>
          <p:cNvPr id="26" name="Graphic 25" descr="Handshake outline">
            <a:extLst>
              <a:ext uri="{FF2B5EF4-FFF2-40B4-BE49-F238E27FC236}">
                <a16:creationId xmlns:a16="http://schemas.microsoft.com/office/drawing/2014/main" id="{C45DEA27-2FF1-7B06-3894-459DAA42B7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2472" y="7384051"/>
            <a:ext cx="1541342" cy="1541342"/>
          </a:xfrm>
          <a:prstGeom prst="rect">
            <a:avLst/>
          </a:prstGeom>
        </p:spPr>
      </p:pic>
      <p:pic>
        <p:nvPicPr>
          <p:cNvPr id="28" name="Graphic 27" descr="Marker outline">
            <a:extLst>
              <a:ext uri="{FF2B5EF4-FFF2-40B4-BE49-F238E27FC236}">
                <a16:creationId xmlns:a16="http://schemas.microsoft.com/office/drawing/2014/main" id="{E4C81455-8EE4-2F8A-461C-2B4609BE4B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2253" y="5112402"/>
            <a:ext cx="1470025" cy="1470025"/>
          </a:xfrm>
          <a:prstGeom prst="rect">
            <a:avLst/>
          </a:prstGeom>
        </p:spPr>
      </p:pic>
      <p:pic>
        <p:nvPicPr>
          <p:cNvPr id="30" name="Graphic 29" descr="Shield Tick outline">
            <a:extLst>
              <a:ext uri="{FF2B5EF4-FFF2-40B4-BE49-F238E27FC236}">
                <a16:creationId xmlns:a16="http://schemas.microsoft.com/office/drawing/2014/main" id="{31A97321-AFB4-8154-E4A3-0676C0DB48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82169" y="2458553"/>
            <a:ext cx="1541343" cy="1541343"/>
          </a:xfrm>
          <a:prstGeom prst="rect">
            <a:avLst/>
          </a:prstGeom>
        </p:spPr>
      </p:pic>
      <p:pic>
        <p:nvPicPr>
          <p:cNvPr id="32" name="Graphic 31" descr="Group of people outline">
            <a:extLst>
              <a:ext uri="{FF2B5EF4-FFF2-40B4-BE49-F238E27FC236}">
                <a16:creationId xmlns:a16="http://schemas.microsoft.com/office/drawing/2014/main" id="{7DB31B64-D107-3415-2F16-0EE050E3D7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43399" y="5047098"/>
            <a:ext cx="1418885" cy="1418885"/>
          </a:xfrm>
          <a:prstGeom prst="rect">
            <a:avLst/>
          </a:prstGeom>
        </p:spPr>
      </p:pic>
      <p:pic>
        <p:nvPicPr>
          <p:cNvPr id="34" name="Graphic 33" descr="Gavel outline">
            <a:extLst>
              <a:ext uri="{FF2B5EF4-FFF2-40B4-BE49-F238E27FC236}">
                <a16:creationId xmlns:a16="http://schemas.microsoft.com/office/drawing/2014/main" id="{4CFADEDC-97BC-27F6-7D69-32E44603E4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43397" y="7299505"/>
            <a:ext cx="1418885" cy="1418885"/>
          </a:xfrm>
          <a:prstGeom prst="rect">
            <a:avLst/>
          </a:prstGeom>
        </p:spPr>
      </p:pic>
      <p:pic>
        <p:nvPicPr>
          <p:cNvPr id="37" name="Graphic 36" descr="Coins outline">
            <a:extLst>
              <a:ext uri="{FF2B5EF4-FFF2-40B4-BE49-F238E27FC236}">
                <a16:creationId xmlns:a16="http://schemas.microsoft.com/office/drawing/2014/main" id="{4BB146BA-04FD-FDEC-49A2-9AAFDB36DD1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132617" y="2418382"/>
            <a:ext cx="1414610" cy="1414610"/>
          </a:xfrm>
          <a:prstGeom prst="rect">
            <a:avLst/>
          </a:prstGeom>
        </p:spPr>
      </p:pic>
      <p:pic>
        <p:nvPicPr>
          <p:cNvPr id="39" name="Graphic 38" descr="Gears outline">
            <a:extLst>
              <a:ext uri="{FF2B5EF4-FFF2-40B4-BE49-F238E27FC236}">
                <a16:creationId xmlns:a16="http://schemas.microsoft.com/office/drawing/2014/main" id="{7376D636-8BA5-8E68-A602-F415071ECB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976840" y="4856264"/>
            <a:ext cx="1726163" cy="1726163"/>
          </a:xfrm>
          <a:prstGeom prst="rect">
            <a:avLst/>
          </a:prstGeom>
        </p:spPr>
      </p:pic>
      <p:pic>
        <p:nvPicPr>
          <p:cNvPr id="41" name="Graphic 40" descr="Playbook outline">
            <a:extLst>
              <a:ext uri="{FF2B5EF4-FFF2-40B4-BE49-F238E27FC236}">
                <a16:creationId xmlns:a16="http://schemas.microsoft.com/office/drawing/2014/main" id="{BFB99B05-6744-9C5F-7828-703F5AFC4A5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132617" y="7359953"/>
            <a:ext cx="1462979" cy="1462979"/>
          </a:xfrm>
          <a:prstGeom prst="rect">
            <a:avLst/>
          </a:prstGeom>
        </p:spPr>
      </p:pic>
    </p:spTree>
    <p:extLst>
      <p:ext uri="{BB962C8B-B14F-4D97-AF65-F5344CB8AC3E}">
        <p14:creationId xmlns:p14="http://schemas.microsoft.com/office/powerpoint/2010/main" val="1666461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web&#10;&#10;Description automatically generated">
            <a:extLst>
              <a:ext uri="{FF2B5EF4-FFF2-40B4-BE49-F238E27FC236}">
                <a16:creationId xmlns:a16="http://schemas.microsoft.com/office/drawing/2014/main" id="{24955CBC-9C30-6F80-D234-785DD0773BA9}"/>
              </a:ext>
            </a:extLst>
          </p:cNvPr>
          <p:cNvPicPr>
            <a:picLocks noChangeAspect="1"/>
          </p:cNvPicPr>
          <p:nvPr/>
        </p:nvPicPr>
        <p:blipFill>
          <a:blip r:embed="rId2">
            <a:duotone>
              <a:prstClr val="black"/>
              <a:srgbClr val="D9C3A5">
                <a:tint val="50000"/>
                <a:satMod val="180000"/>
              </a:srgbClr>
            </a:duotone>
            <a:alphaModFix amt="50000"/>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5857A0F6-CD83-D4D5-5980-A0A479D394F7}"/>
              </a:ext>
            </a:extLst>
          </p:cNvPr>
          <p:cNvSpPr>
            <a:spLocks noGrp="1"/>
          </p:cNvSpPr>
          <p:nvPr>
            <p:ph type="ctrTitle"/>
          </p:nvPr>
        </p:nvSpPr>
        <p:spPr/>
        <p:txBody>
          <a:bodyPr/>
          <a:lstStyle/>
          <a:p>
            <a:r>
              <a:rPr lang="en-US"/>
              <a:t>HEALTH DATA UTILITIES ARE HEALTH EQUITY INFRASTRUCTURE </a:t>
            </a:r>
          </a:p>
        </p:txBody>
      </p:sp>
      <p:pic>
        <p:nvPicPr>
          <p:cNvPr id="10" name="Picture 9" descr="A black and white sign with white text&#10;&#10;Description automatically generated">
            <a:extLst>
              <a:ext uri="{FF2B5EF4-FFF2-40B4-BE49-F238E27FC236}">
                <a16:creationId xmlns:a16="http://schemas.microsoft.com/office/drawing/2014/main" id="{4A55A5BE-CED9-7681-B7F9-252D6F225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41244" y="8967537"/>
            <a:ext cx="1865589" cy="577516"/>
          </a:xfrm>
          <a:prstGeom prst="rect">
            <a:avLst/>
          </a:prstGeom>
        </p:spPr>
      </p:pic>
    </p:spTree>
    <p:extLst>
      <p:ext uri="{BB962C8B-B14F-4D97-AF65-F5344CB8AC3E}">
        <p14:creationId xmlns:p14="http://schemas.microsoft.com/office/powerpoint/2010/main" val="1079999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ID_TEMPLATES" val="Timeline_1"/>
</p:tagLst>
</file>

<file path=ppt/tags/tag2.xml><?xml version="1.0" encoding="utf-8"?>
<p:tagLst xmlns:a="http://schemas.openxmlformats.org/drawingml/2006/main" xmlns:r="http://schemas.openxmlformats.org/officeDocument/2006/relationships" xmlns:p="http://schemas.openxmlformats.org/presentationml/2006/main">
  <p:tag name="POWER_USER_ID_TEMPLATES" val="Timeline_1"/>
</p:tagLst>
</file>

<file path=ppt/theme/theme1.xml><?xml version="1.0" encoding="utf-8"?>
<a:theme xmlns:a="http://schemas.openxmlformats.org/drawingml/2006/main" name="1_Office Theme">
  <a:themeElements>
    <a:clrScheme name="Civitas Brand">
      <a:dk1>
        <a:srgbClr val="000000"/>
      </a:dk1>
      <a:lt1>
        <a:srgbClr val="FFFFFF"/>
      </a:lt1>
      <a:dk2>
        <a:srgbClr val="B34020"/>
      </a:dk2>
      <a:lt2>
        <a:srgbClr val="EEECE1"/>
      </a:lt2>
      <a:accent1>
        <a:srgbClr val="AFADAB"/>
      </a:accent1>
      <a:accent2>
        <a:srgbClr val="0C2E5B"/>
      </a:accent2>
      <a:accent3>
        <a:srgbClr val="42403E"/>
      </a:accent3>
      <a:accent4>
        <a:srgbClr val="B24120"/>
      </a:accent4>
      <a:accent5>
        <a:srgbClr val="F1EEE9"/>
      </a:accent5>
      <a:accent6>
        <a:srgbClr val="AEADAB"/>
      </a:accent6>
      <a:hlink>
        <a:srgbClr val="B2421F"/>
      </a:hlink>
      <a:folHlink>
        <a:srgbClr val="0C3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3D4FB6CBF7244BA66EF2C9621E5B21" ma:contentTypeVersion="18" ma:contentTypeDescription="Create a new document." ma:contentTypeScope="" ma:versionID="3f55e78da232c2bd02dd901e61db5829">
  <xsd:schema xmlns:xsd="http://www.w3.org/2001/XMLSchema" xmlns:xs="http://www.w3.org/2001/XMLSchema" xmlns:p="http://schemas.microsoft.com/office/2006/metadata/properties" xmlns:ns2="ac6e0aaa-ab7d-4896-9031-2333cc8c7891" xmlns:ns3="f2c64c67-f9ab-4804-9ea7-aa7e9604f246" targetNamespace="http://schemas.microsoft.com/office/2006/metadata/properties" ma:root="true" ma:fieldsID="a031913749cd81e31ca69fc8fe3e1125" ns2:_="" ns3:_="">
    <xsd:import namespace="ac6e0aaa-ab7d-4896-9031-2333cc8c7891"/>
    <xsd:import namespace="f2c64c67-f9ab-4804-9ea7-aa7e9604f2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6e0aaa-ab7d-4896-9031-2333cc8c78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e6ab73a-7a75-4757-b57c-5a33d17efbc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c64c67-f9ab-4804-9ea7-aa7e9604f24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cba5ee6-85fb-403a-a60b-85de91d70496}" ma:internalName="TaxCatchAll" ma:showField="CatchAllData" ma:web="f2c64c67-f9ab-4804-9ea7-aa7e9604f2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c6e0aaa-ab7d-4896-9031-2333cc8c7891">
      <Terms xmlns="http://schemas.microsoft.com/office/infopath/2007/PartnerControls"/>
    </lcf76f155ced4ddcb4097134ff3c332f>
    <TaxCatchAll xmlns="f2c64c67-f9ab-4804-9ea7-aa7e9604f246" xsi:nil="true"/>
    <SharedWithUsers xmlns="f2c64c67-f9ab-4804-9ea7-aa7e9604f246">
      <UserInfo>
        <DisplayName>Kelsey Matheson</DisplayName>
        <AccountId>1180</AccountId>
        <AccountType/>
      </UserInfo>
      <UserInfo>
        <DisplayName>Oren Harary</DisplayName>
        <AccountId>1748</AccountId>
        <AccountType/>
      </UserInfo>
      <UserInfo>
        <DisplayName>Kate Ricker</DisplayName>
        <AccountId>52</AccountId>
        <AccountType/>
      </UserInfo>
      <UserInfo>
        <DisplayName>Michaela Cohoon</DisplayName>
        <AccountId>1691</AccountId>
        <AccountType/>
      </UserInfo>
      <UserInfo>
        <DisplayName>Lisa Bari</DisplayName>
        <AccountId>17</AccountId>
        <AccountType/>
      </UserInfo>
      <UserInfo>
        <DisplayName>Jolie Ritzo</DisplayName>
        <AccountId>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EC4A4E-754F-4179-9E3B-731494200CBC}">
  <ds:schemaRefs>
    <ds:schemaRef ds:uri="ac6e0aaa-ab7d-4896-9031-2333cc8c7891"/>
    <ds:schemaRef ds:uri="f2c64c67-f9ab-4804-9ea7-aa7e9604f2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6F5419-F05B-4690-BBEA-374C5E251566}">
  <ds:schemaRefs>
    <ds:schemaRef ds:uri="ac6e0aaa-ab7d-4896-9031-2333cc8c7891"/>
    <ds:schemaRef ds:uri="f2c64c67-f9ab-4804-9ea7-aa7e9604f2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6E6B0B-D88F-437B-BD7C-A4EDB57533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TotalTime>
  <Words>2642</Words>
  <Application>Microsoft Office PowerPoint</Application>
  <PresentationFormat>Custom</PresentationFormat>
  <Paragraphs>348</Paragraphs>
  <Slides>29</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Trebuchet MS</vt:lpstr>
      <vt:lpstr>Arial</vt:lpstr>
      <vt:lpstr>Overpass Ultra-Bold</vt:lpstr>
      <vt:lpstr>Calibri</vt:lpstr>
      <vt:lpstr>Overpass Light</vt:lpstr>
      <vt:lpstr>Aptos</vt:lpstr>
      <vt:lpstr>Overpass</vt:lpstr>
      <vt:lpstr>Overpass Bold</vt:lpstr>
      <vt:lpstr>Overpass Ultra-Bold Italics</vt:lpstr>
      <vt:lpstr>1_Office Theme</vt:lpstr>
      <vt:lpstr>20 Years of Health Information Exchange Progress</vt:lpstr>
      <vt:lpstr>WHAT IS CIVITAS NETWORKS FOR HEALTH?</vt:lpstr>
      <vt:lpstr>Regional innovation, national impact.</vt:lpstr>
      <vt:lpstr>WHO CIVITAS SERVES</vt:lpstr>
      <vt:lpstr>20 YEARS OF HIE NATIONWIDE</vt:lpstr>
      <vt:lpstr>…AND 20 YEARS IN COLORADO</vt:lpstr>
      <vt:lpstr>THE EMERGENCE OF HEALTH DATA UTILITIES</vt:lpstr>
      <vt:lpstr>HDU CHARACTERISTICS</vt:lpstr>
      <vt:lpstr>HEALTH DATA UTILITIES ARE HEALTH EQUITY INFRASTRUCTURE </vt:lpstr>
      <vt:lpstr>HDUs AS EQUITY INFRASTRUCTURE</vt:lpstr>
      <vt:lpstr>SOME QUESTIONS…</vt:lpstr>
      <vt:lpstr>HIE STATE POLICY DEVELOPMENT</vt:lpstr>
      <vt:lpstr>HEALTH CARE SYSTEM ADOPTION OF HIE</vt:lpstr>
      <vt:lpstr>WHY COMMUNITY GOVERNANCE?</vt:lpstr>
      <vt:lpstr>PowerPoint Presentation</vt:lpstr>
      <vt:lpstr>THE RIGHT EQUATION FOR NATIONAL, STATE, REGIONAL, AND LOCAL HDU INFRASTRUCTURE</vt:lpstr>
      <vt:lpstr>WHAT CAN HDUs DO FOR THEIR COMMUNITIES?</vt:lpstr>
      <vt:lpstr>VALUE-BASED CARE ENABLEMENT</vt:lpstr>
      <vt:lpstr>VALUE-BASED CARE ENABLEMENT</vt:lpstr>
      <vt:lpstr>HEALTH-RELATED SOCIAL NEEDS DATA</vt:lpstr>
      <vt:lpstr>PUBLIC HEALTH DATA MODERNIZATION</vt:lpstr>
      <vt:lpstr>PUBLIC HEALTH DATA MODERNIZATION</vt:lpstr>
      <vt:lpstr>HEALTH EQUITY DATA</vt:lpstr>
      <vt:lpstr>HDUs ARE NOT A ONE SIZE FITS ALL</vt:lpstr>
      <vt:lpstr>HDU COMMUNITY GOVERNANCE </vt:lpstr>
      <vt:lpstr>CIVITAS HDU RESOURCES</vt:lpstr>
      <vt:lpstr>CIVITAS’ ADVOCACY PRIORITIES</vt:lpstr>
      <vt:lpstr>ATTEND THE CIVITAS 2024 ANNUAL CONFERENCE</vt:lpstr>
      <vt:lpstr>THANK YOU! PLEASE KEEP IN TOUCH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Simplified - Civitas Branded Presentation Template</dc:title>
  <cp:lastModifiedBy>Lisa Bari</cp:lastModifiedBy>
  <cp:revision>3</cp:revision>
  <dcterms:created xsi:type="dcterms:W3CDTF">2006-08-16T00:00:00Z</dcterms:created>
  <dcterms:modified xsi:type="dcterms:W3CDTF">2024-04-24T00:29:49Z</dcterms:modified>
  <dc:identifier>DAF1qKw6DnE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0x010100723D4FB6CBF7244BA66EF2C9621E5B21</vt:lpwstr>
  </property>
  <property fmtid="{D5CDD505-2E9C-101B-9397-08002B2CF9AE}" pid="3" name="MediaServiceImageTags">
    <vt:lpwstr/>
  </property>
</Properties>
</file>